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 id="2147483661" r:id="rId7"/>
    <p:sldMasterId id="214748366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Lst>
  <p:sldSz cy="6858000" cx="9144000"/>
  <p:notesSz cx="9144000" cy="6858000"/>
  <p:embeddedFontLst>
    <p:embeddedFont>
      <p:font typeface="Constantia"/>
      <p:regular r:id="rId147"/>
      <p:bold r:id="rId148"/>
      <p:italic r:id="rId149"/>
      <p:boldItalic r:id="rId150"/>
    </p:embeddedFont>
    <p:embeddedFont>
      <p:font typeface="Tahoma"/>
      <p:regular r:id="rId151"/>
      <p:bold r:id="rId152"/>
    </p:embeddedFont>
    <p:embeddedFont>
      <p:font typeface="Cambria Math"/>
      <p:regular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54" roundtripDataSignature="AMtx7mjL/p3MVWi9ZdpWeLPcBv0BbNF5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E1E7DB-ABD9-42F0-B026-04C1038B6959}">
  <a:tblStyle styleId="{79E1E7DB-ABD9-42F0-B026-04C1038B695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font" Target="fonts/Constantia-boldItalic.fntdata"/><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Constantia-italic.fntdata"/><Relationship Id="rId4" Type="http://schemas.openxmlformats.org/officeDocument/2006/relationships/tableStyles" Target="tableStyles.xml"/><Relationship Id="rId148" Type="http://schemas.openxmlformats.org/officeDocument/2006/relationships/font" Target="fonts/Constantia-bold.fntdata"/><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font" Target="fonts/Constantia-regular.fntdata"/><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154" Type="http://customschemas.google.com/relationships/presentationmetadata" Target="metadata"/><Relationship Id="rId58" Type="http://schemas.openxmlformats.org/officeDocument/2006/relationships/slide" Target="slides/slide49.xml"/><Relationship Id="rId153" Type="http://schemas.openxmlformats.org/officeDocument/2006/relationships/font" Target="fonts/CambriaMath-regular.fntdata"/><Relationship Id="rId152" Type="http://schemas.openxmlformats.org/officeDocument/2006/relationships/font" Target="fonts/Tahoma-bold.fntdata"/><Relationship Id="rId151" Type="http://schemas.openxmlformats.org/officeDocument/2006/relationships/font" Target="fonts/Tahom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9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p9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0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10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0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p10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0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p10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0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10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0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0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0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0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0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10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0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10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0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10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0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p10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1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1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1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 name="Google Shape;1291;p1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1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p1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1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p1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p1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0" name="Google Shape;1340;p1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6" name="Google Shape;1346;p1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1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1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p1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1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1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1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1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1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p1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p1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p1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1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b586d4546b_0_0:notes"/>
          <p:cNvSpPr/>
          <p:nvPr>
            <p:ph idx="2" type="sldImg"/>
          </p:nvPr>
        </p:nvSpPr>
        <p:spPr>
          <a:xfrm>
            <a:off x="3028950" y="857250"/>
            <a:ext cx="3086100" cy="23145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b586d4546b_0_0:notes"/>
          <p:cNvSpPr txBox="1"/>
          <p:nvPr>
            <p:ph idx="1" type="body"/>
          </p:nvPr>
        </p:nvSpPr>
        <p:spPr>
          <a:xfrm>
            <a:off x="914400" y="3300413"/>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b586d4546b_0_0:notes"/>
          <p:cNvSpPr txBox="1"/>
          <p:nvPr>
            <p:ph idx="12" type="sldNum"/>
          </p:nvPr>
        </p:nvSpPr>
        <p:spPr>
          <a:xfrm>
            <a:off x="5180013" y="6513513"/>
            <a:ext cx="39624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50: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Mutex: Mutual Exclusion. </a:t>
            </a:r>
            <a:endParaRPr/>
          </a:p>
        </p:txBody>
      </p:sp>
      <p:sp>
        <p:nvSpPr>
          <p:cNvPr id="805" name="Google Shape;805;p50: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5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5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6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6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6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6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6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7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7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7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7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7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7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7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p7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7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7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7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7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8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8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8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8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8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8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8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8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8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8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8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8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8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8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p8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8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8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8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p8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9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9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9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9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9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9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9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9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9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9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9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9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9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9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9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9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15" name="Shape 15"/>
        <p:cNvGrpSpPr/>
        <p:nvPr/>
      </p:nvGrpSpPr>
      <p:grpSpPr>
        <a:xfrm>
          <a:off x="0" y="0"/>
          <a:ext cx="0" cy="0"/>
          <a:chOff x="0" y="0"/>
          <a:chExt cx="0" cy="0"/>
        </a:xfrm>
      </p:grpSpPr>
      <p:grpSp>
        <p:nvGrpSpPr>
          <p:cNvPr id="16" name="Google Shape;16;p138"/>
          <p:cNvGrpSpPr/>
          <p:nvPr/>
        </p:nvGrpSpPr>
        <p:grpSpPr>
          <a:xfrm rot="10800000">
            <a:off x="0" y="5645511"/>
            <a:ext cx="9143999" cy="63125"/>
            <a:chOff x="507492" y="1501519"/>
            <a:chExt cx="8129016" cy="63125"/>
          </a:xfrm>
        </p:grpSpPr>
        <p:cxnSp>
          <p:nvCxnSpPr>
            <p:cNvPr id="17" name="Google Shape;17;p13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18" name="Google Shape;18;p13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nvGrpSpPr>
          <p:cNvPr id="19" name="Google Shape;19;p138"/>
          <p:cNvGrpSpPr/>
          <p:nvPr/>
        </p:nvGrpSpPr>
        <p:grpSpPr>
          <a:xfrm>
            <a:off x="0" y="1143001"/>
            <a:ext cx="9143999" cy="63125"/>
            <a:chOff x="507492" y="1501519"/>
            <a:chExt cx="8129016" cy="63125"/>
          </a:xfrm>
        </p:grpSpPr>
        <p:cxnSp>
          <p:nvCxnSpPr>
            <p:cNvPr id="20" name="Google Shape;20;p138"/>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21" name="Google Shape;21;p138"/>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22" name="Google Shape;22;p138"/>
          <p:cNvSpPr/>
          <p:nvPr/>
        </p:nvSpPr>
        <p:spPr>
          <a:xfrm>
            <a:off x="0" y="5778124"/>
            <a:ext cx="9144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3" name="Google Shape;23;p138"/>
          <p:cNvSpPr/>
          <p:nvPr/>
        </p:nvSpPr>
        <p:spPr>
          <a:xfrm>
            <a:off x="0" y="0"/>
            <a:ext cx="9144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4" name="Google Shape;24;p138"/>
          <p:cNvSpPr txBox="1"/>
          <p:nvPr>
            <p:ph type="ctrTitle"/>
          </p:nvPr>
        </p:nvSpPr>
        <p:spPr>
          <a:xfrm>
            <a:off x="828675" y="2292095"/>
            <a:ext cx="4300538" cy="2219691"/>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sz="33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8"/>
          <p:cNvSpPr txBox="1"/>
          <p:nvPr>
            <p:ph idx="1" type="subTitle"/>
          </p:nvPr>
        </p:nvSpPr>
        <p:spPr>
          <a:xfrm>
            <a:off x="828675" y="4511785"/>
            <a:ext cx="4300538" cy="955565"/>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350"/>
              <a:buFont typeface="Times New Roman"/>
              <a:buNone/>
              <a:defRPr sz="1350"/>
            </a:lvl1pPr>
            <a:lvl2pPr lvl="1" algn="ctr">
              <a:spcBef>
                <a:spcPts val="0"/>
              </a:spcBef>
              <a:spcAft>
                <a:spcPts val="0"/>
              </a:spcAft>
              <a:buSzPts val="1500"/>
              <a:buFont typeface="Calibri"/>
              <a:buNone/>
              <a:defRPr sz="1500"/>
            </a:lvl2pPr>
            <a:lvl3pPr lvl="2" algn="ctr">
              <a:spcBef>
                <a:spcPts val="0"/>
              </a:spcBef>
              <a:spcAft>
                <a:spcPts val="0"/>
              </a:spcAft>
              <a:buSzPts val="1350"/>
              <a:buFont typeface="Calibri"/>
              <a:buNone/>
              <a:defRPr sz="1350"/>
            </a:lvl3pPr>
            <a:lvl4pPr lvl="3" algn="ctr">
              <a:spcBef>
                <a:spcPts val="0"/>
              </a:spcBef>
              <a:spcAft>
                <a:spcPts val="0"/>
              </a:spcAft>
              <a:buSzPts val="1200"/>
              <a:buFont typeface="Calibri"/>
              <a:buNone/>
              <a:defRPr sz="1200"/>
            </a:lvl4pPr>
            <a:lvl5pPr lvl="4" algn="ctr">
              <a:spcBef>
                <a:spcPts val="0"/>
              </a:spcBef>
              <a:spcAft>
                <a:spcPts val="0"/>
              </a:spcAft>
              <a:buSzPts val="1200"/>
              <a:buFont typeface="Calibri"/>
              <a:buNone/>
              <a:defRPr sz="1200"/>
            </a:lvl5pPr>
            <a:lvl6pPr lvl="5" algn="ctr">
              <a:spcBef>
                <a:spcPts val="0"/>
              </a:spcBef>
              <a:spcAft>
                <a:spcPts val="0"/>
              </a:spcAft>
              <a:buSzPts val="1200"/>
              <a:buFont typeface="Calibri"/>
              <a:buNone/>
              <a:defRPr sz="1200"/>
            </a:lvl6pPr>
            <a:lvl7pPr lvl="6" algn="ctr">
              <a:spcBef>
                <a:spcPts val="0"/>
              </a:spcBef>
              <a:spcAft>
                <a:spcPts val="0"/>
              </a:spcAft>
              <a:buSzPts val="1200"/>
              <a:buFont typeface="Calibri"/>
              <a:buNone/>
              <a:defRPr sz="1200"/>
            </a:lvl7pPr>
            <a:lvl8pPr lvl="7" algn="ctr">
              <a:spcBef>
                <a:spcPts val="0"/>
              </a:spcBef>
              <a:spcAft>
                <a:spcPts val="0"/>
              </a:spcAft>
              <a:buSzPts val="1200"/>
              <a:buFont typeface="Calibri"/>
              <a:buNone/>
              <a:defRPr sz="1200"/>
            </a:lvl8pPr>
            <a:lvl9pPr lvl="8" algn="ctr">
              <a:spcBef>
                <a:spcPts val="0"/>
              </a:spcBef>
              <a:spcAft>
                <a:spcPts val="0"/>
              </a:spcAft>
              <a:buSzPts val="1200"/>
              <a:buFont typeface="Calibri"/>
              <a:buNone/>
              <a:defRPr sz="1200"/>
            </a:lvl9pPr>
          </a:lstStyle>
          <a:p/>
        </p:txBody>
      </p:sp>
      <p:pic>
        <p:nvPicPr>
          <p:cNvPr id="26" name="Google Shape;26;p138"/>
          <p:cNvPicPr preferRelativeResize="0"/>
          <p:nvPr/>
        </p:nvPicPr>
        <p:blipFill rotWithShape="1">
          <a:blip r:embed="rId2">
            <a:alphaModFix/>
          </a:blip>
          <a:srcRect b="0" l="0" r="0" t="0"/>
          <a:stretch/>
        </p:blipFill>
        <p:spPr>
          <a:xfrm>
            <a:off x="994410" y="0"/>
            <a:ext cx="1310643" cy="2292094"/>
          </a:xfrm>
          <a:prstGeom prst="rect">
            <a:avLst/>
          </a:prstGeom>
          <a:noFill/>
          <a:ln>
            <a:noFill/>
          </a:ln>
        </p:spPr>
      </p:pic>
      <p:sp>
        <p:nvSpPr>
          <p:cNvPr id="27" name="Google Shape;27;p138"/>
          <p:cNvSpPr/>
          <p:nvPr>
            <p:ph idx="2" type="pic"/>
          </p:nvPr>
        </p:nvSpPr>
        <p:spPr>
          <a:xfrm>
            <a:off x="5235798" y="1310656"/>
            <a:ext cx="3908203" cy="2000548"/>
          </a:xfrm>
          <a:prstGeom prst="rect">
            <a:avLst/>
          </a:prstGeom>
          <a:solidFill>
            <a:srgbClr val="CCCCCC"/>
          </a:solidFill>
          <a:ln>
            <a:noFill/>
          </a:ln>
        </p:spPr>
        <p:txBody>
          <a:bodyPr anchorCtr="0" anchor="t" bIns="0" lIns="0" spcFirstLastPara="1" rIns="0" wrap="square" tIns="1005825">
            <a:spAutoFit/>
          </a:bodyPr>
          <a:lstStyle>
            <a:lvl1pPr lvl="0" marR="0" rtl="0" algn="ctr">
              <a:spcBef>
                <a:spcPts val="0"/>
              </a:spcBef>
              <a:spcAft>
                <a:spcPts val="0"/>
              </a:spcAft>
              <a:buClr>
                <a:schemeClr val="dk1"/>
              </a:buClr>
              <a:buSzPts val="3200"/>
              <a:buFont typeface="Times New Roman"/>
              <a:buNone/>
              <a:defRPr b="0" i="0" sz="3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atin typeface="Calibri"/>
                <a:ea typeface="Calibri"/>
                <a:cs typeface="Calibri"/>
                <a:sym typeface="Calibri"/>
              </a:defRPr>
            </a:lvl2pPr>
            <a:lvl3pPr lvl="2" marR="0" rtl="0" algn="l">
              <a:spcBef>
                <a:spcPts val="0"/>
              </a:spcBef>
              <a:spcAft>
                <a:spcPts val="0"/>
              </a:spcAft>
              <a:buSzPts val="1400"/>
              <a:buNone/>
              <a:defRPr b="0" i="0" sz="1800" u="none" cap="none" strike="noStrike">
                <a:latin typeface="Calibri"/>
                <a:ea typeface="Calibri"/>
                <a:cs typeface="Calibri"/>
                <a:sym typeface="Calibri"/>
              </a:defRPr>
            </a:lvl3pPr>
            <a:lvl4pPr lvl="3" marR="0" rtl="0" algn="l">
              <a:spcBef>
                <a:spcPts val="0"/>
              </a:spcBef>
              <a:spcAft>
                <a:spcPts val="0"/>
              </a:spcAft>
              <a:buSzPts val="1400"/>
              <a:buNone/>
              <a:defRPr b="0" i="0" sz="1800" u="none" cap="none" strike="noStrike">
                <a:latin typeface="Calibri"/>
                <a:ea typeface="Calibri"/>
                <a:cs typeface="Calibri"/>
                <a:sym typeface="Calibri"/>
              </a:defRPr>
            </a:lvl4pPr>
            <a:lvl5pPr lvl="4" marR="0" rtl="0" algn="l">
              <a:spcBef>
                <a:spcPts val="0"/>
              </a:spcBef>
              <a:spcAft>
                <a:spcPts val="0"/>
              </a:spcAft>
              <a:buSzPts val="1400"/>
              <a:buNone/>
              <a:defRPr b="0" i="0" sz="1800" u="none" cap="none" strike="noStrike">
                <a:latin typeface="Calibri"/>
                <a:ea typeface="Calibri"/>
                <a:cs typeface="Calibri"/>
                <a:sym typeface="Calibri"/>
              </a:defRPr>
            </a:lvl5pPr>
            <a:lvl6pPr lvl="5" marR="0" rtl="0" algn="l">
              <a:spcBef>
                <a:spcPts val="0"/>
              </a:spcBef>
              <a:spcAft>
                <a:spcPts val="0"/>
              </a:spcAft>
              <a:buSzPts val="1400"/>
              <a:buNone/>
              <a:defRPr b="0" i="0" sz="1800" u="none" cap="none" strike="noStrike">
                <a:latin typeface="Calibri"/>
                <a:ea typeface="Calibri"/>
                <a:cs typeface="Calibri"/>
                <a:sym typeface="Calibri"/>
              </a:defRPr>
            </a:lvl6pPr>
            <a:lvl7pPr lvl="6" marR="0" rtl="0" algn="l">
              <a:spcBef>
                <a:spcPts val="0"/>
              </a:spcBef>
              <a:spcAft>
                <a:spcPts val="0"/>
              </a:spcAft>
              <a:buSzPts val="1400"/>
              <a:buNone/>
              <a:defRPr b="0" i="0" sz="1800" u="none" cap="none" strike="noStrike">
                <a:latin typeface="Calibri"/>
                <a:ea typeface="Calibri"/>
                <a:cs typeface="Calibri"/>
                <a:sym typeface="Calibri"/>
              </a:defRPr>
            </a:lvl7pPr>
            <a:lvl8pPr lvl="7" marR="0" rtl="0" algn="l">
              <a:spcBef>
                <a:spcPts val="0"/>
              </a:spcBef>
              <a:spcAft>
                <a:spcPts val="0"/>
              </a:spcAft>
              <a:buSzPts val="1400"/>
              <a:buNone/>
              <a:defRPr b="0" i="0" sz="1800" u="none" cap="none" strike="noStrike">
                <a:latin typeface="Calibri"/>
                <a:ea typeface="Calibri"/>
                <a:cs typeface="Calibri"/>
                <a:sym typeface="Calibri"/>
              </a:defRPr>
            </a:lvl8pPr>
            <a:lvl9pPr lvl="8"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28" name="Google Shape;28;p138"/>
          <p:cNvSpPr/>
          <p:nvPr/>
        </p:nvSpPr>
        <p:spPr>
          <a:xfrm>
            <a:off x="9258300" y="0"/>
            <a:ext cx="971550" cy="6858000"/>
          </a:xfrm>
          <a:prstGeom prst="roundRect">
            <a:avLst>
              <a:gd fmla="val 9717" name="adj"/>
            </a:avLst>
          </a:prstGeom>
          <a:solidFill>
            <a:srgbClr val="A6A6A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sz="900" u="none" cap="none" strike="noStrike">
                <a:solidFill>
                  <a:schemeClr val="lt1"/>
                </a:solidFill>
                <a:latin typeface="Arial"/>
                <a:ea typeface="Arial"/>
                <a:cs typeface="Arial"/>
                <a:sym typeface="Arial"/>
              </a:rPr>
              <a:t>NOTE:</a:t>
            </a:r>
            <a:endParaRPr/>
          </a:p>
          <a:p>
            <a:pPr indent="0" lvl="0" marL="0" marR="0" rtl="0" algn="l">
              <a:spcBef>
                <a:spcPts val="0"/>
              </a:spcBef>
              <a:spcAft>
                <a:spcPts val="0"/>
              </a:spcAft>
              <a:buNone/>
            </a:pPr>
            <a:r>
              <a:rPr i="1" lang="en-US" sz="900">
                <a:solidFill>
                  <a:schemeClr val="lt1"/>
                </a:solidFill>
                <a:latin typeface="Arial"/>
                <a:ea typeface="Arial"/>
                <a:cs typeface="Arial"/>
                <a:sym typeface="Arial"/>
              </a:rPr>
              <a:t>To change the  image on this slide, select the picture and delete it. Then click the Pictures icon in the placeholder to insert your own image.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7" name="Shape 347"/>
        <p:cNvGrpSpPr/>
        <p:nvPr/>
      </p:nvGrpSpPr>
      <p:grpSpPr>
        <a:xfrm>
          <a:off x="0" y="0"/>
          <a:ext cx="0" cy="0"/>
          <a:chOff x="0" y="0"/>
          <a:chExt cx="0" cy="0"/>
        </a:xfrm>
      </p:grpSpPr>
      <p:sp>
        <p:nvSpPr>
          <p:cNvPr id="348" name="Google Shape;348;p155"/>
          <p:cNvSpPr txBox="1"/>
          <p:nvPr>
            <p:ph type="title"/>
          </p:nvPr>
        </p:nvSpPr>
        <p:spPr>
          <a:xfrm>
            <a:off x="1102360" y="2185670"/>
            <a:ext cx="6939279" cy="142747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600">
                <a:solidFill>
                  <a:srgbClr val="DAF4F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155"/>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0" name="Google Shape;350;p155"/>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1" name="Google Shape;351;p155"/>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15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3" name="Google Shape;353;p155"/>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4" name="Shape 354"/>
        <p:cNvGrpSpPr/>
        <p:nvPr/>
      </p:nvGrpSpPr>
      <p:grpSpPr>
        <a:xfrm>
          <a:off x="0" y="0"/>
          <a:ext cx="0" cy="0"/>
          <a:chOff x="0" y="0"/>
          <a:chExt cx="0" cy="0"/>
        </a:xfrm>
      </p:grpSpPr>
      <p:sp>
        <p:nvSpPr>
          <p:cNvPr id="355" name="Google Shape;355;p156"/>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15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156"/>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4" name="Shape 364"/>
        <p:cNvGrpSpPr/>
        <p:nvPr/>
      </p:nvGrpSpPr>
      <p:grpSpPr>
        <a:xfrm>
          <a:off x="0" y="0"/>
          <a:ext cx="0" cy="0"/>
          <a:chOff x="0" y="0"/>
          <a:chExt cx="0" cy="0"/>
        </a:xfrm>
      </p:grpSpPr>
      <p:sp>
        <p:nvSpPr>
          <p:cNvPr id="365" name="Google Shape;365;p146"/>
          <p:cNvSpPr txBox="1"/>
          <p:nvPr>
            <p:ph type="title"/>
          </p:nvPr>
        </p:nvSpPr>
        <p:spPr>
          <a:xfrm>
            <a:off x="3598798" y="461594"/>
            <a:ext cx="1946402"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146"/>
          <p:cNvSpPr txBox="1"/>
          <p:nvPr>
            <p:ph idx="1" type="body"/>
          </p:nvPr>
        </p:nvSpPr>
        <p:spPr>
          <a:xfrm>
            <a:off x="535939" y="1526870"/>
            <a:ext cx="8072120" cy="45218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7" name="Google Shape;367;p146"/>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146"/>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146"/>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algn="l">
              <a:lnSpc>
                <a:spcPct val="103333"/>
              </a:lnSpc>
              <a:spcBef>
                <a:spcPts val="0"/>
              </a:spcBef>
              <a:buNone/>
              <a:defRPr b="0" i="0" sz="1200">
                <a:solidFill>
                  <a:srgbClr val="888888"/>
                </a:solidFill>
                <a:latin typeface="Calibri"/>
                <a:ea typeface="Calibri"/>
                <a:cs typeface="Calibri"/>
                <a:sym typeface="Calibri"/>
              </a:defRPr>
            </a:lvl1pPr>
            <a:lvl2pPr indent="0" lvl="1" marL="25400" marR="0" algn="l">
              <a:lnSpc>
                <a:spcPct val="103333"/>
              </a:lnSpc>
              <a:spcBef>
                <a:spcPts val="0"/>
              </a:spcBef>
              <a:buNone/>
              <a:defRPr b="0" i="0" sz="1200">
                <a:solidFill>
                  <a:srgbClr val="888888"/>
                </a:solidFill>
                <a:latin typeface="Calibri"/>
                <a:ea typeface="Calibri"/>
                <a:cs typeface="Calibri"/>
                <a:sym typeface="Calibri"/>
              </a:defRPr>
            </a:lvl2pPr>
            <a:lvl3pPr indent="0" lvl="2" marL="25400" marR="0" algn="l">
              <a:lnSpc>
                <a:spcPct val="103333"/>
              </a:lnSpc>
              <a:spcBef>
                <a:spcPts val="0"/>
              </a:spcBef>
              <a:buNone/>
              <a:defRPr b="0" i="0" sz="1200">
                <a:solidFill>
                  <a:srgbClr val="888888"/>
                </a:solidFill>
                <a:latin typeface="Calibri"/>
                <a:ea typeface="Calibri"/>
                <a:cs typeface="Calibri"/>
                <a:sym typeface="Calibri"/>
              </a:defRPr>
            </a:lvl3pPr>
            <a:lvl4pPr indent="0" lvl="3" marL="25400" marR="0" algn="l">
              <a:lnSpc>
                <a:spcPct val="103333"/>
              </a:lnSpc>
              <a:spcBef>
                <a:spcPts val="0"/>
              </a:spcBef>
              <a:buNone/>
              <a:defRPr b="0" i="0" sz="1200">
                <a:solidFill>
                  <a:srgbClr val="888888"/>
                </a:solidFill>
                <a:latin typeface="Calibri"/>
                <a:ea typeface="Calibri"/>
                <a:cs typeface="Calibri"/>
                <a:sym typeface="Calibri"/>
              </a:defRPr>
            </a:lvl4pPr>
            <a:lvl5pPr indent="0" lvl="4" marL="25400" marR="0" algn="l">
              <a:lnSpc>
                <a:spcPct val="103333"/>
              </a:lnSpc>
              <a:spcBef>
                <a:spcPts val="0"/>
              </a:spcBef>
              <a:buNone/>
              <a:defRPr b="0" i="0" sz="1200">
                <a:solidFill>
                  <a:srgbClr val="888888"/>
                </a:solidFill>
                <a:latin typeface="Calibri"/>
                <a:ea typeface="Calibri"/>
                <a:cs typeface="Calibri"/>
                <a:sym typeface="Calibri"/>
              </a:defRPr>
            </a:lvl5pPr>
            <a:lvl6pPr indent="0" lvl="5" marL="25400" marR="0" algn="l">
              <a:lnSpc>
                <a:spcPct val="103333"/>
              </a:lnSpc>
              <a:spcBef>
                <a:spcPts val="0"/>
              </a:spcBef>
              <a:buNone/>
              <a:defRPr b="0" i="0" sz="1200">
                <a:solidFill>
                  <a:srgbClr val="888888"/>
                </a:solidFill>
                <a:latin typeface="Calibri"/>
                <a:ea typeface="Calibri"/>
                <a:cs typeface="Calibri"/>
                <a:sym typeface="Calibri"/>
              </a:defRPr>
            </a:lvl6pPr>
            <a:lvl7pPr indent="0" lvl="6" marL="25400" marR="0" algn="l">
              <a:lnSpc>
                <a:spcPct val="103333"/>
              </a:lnSpc>
              <a:spcBef>
                <a:spcPts val="0"/>
              </a:spcBef>
              <a:buNone/>
              <a:defRPr b="0" i="0" sz="1200">
                <a:solidFill>
                  <a:srgbClr val="888888"/>
                </a:solidFill>
                <a:latin typeface="Calibri"/>
                <a:ea typeface="Calibri"/>
                <a:cs typeface="Calibri"/>
                <a:sym typeface="Calibri"/>
              </a:defRPr>
            </a:lvl7pPr>
            <a:lvl8pPr indent="0" lvl="7" marL="25400" marR="0" algn="l">
              <a:lnSpc>
                <a:spcPct val="103333"/>
              </a:lnSpc>
              <a:spcBef>
                <a:spcPts val="0"/>
              </a:spcBef>
              <a:buNone/>
              <a:defRPr b="0" i="0" sz="1200">
                <a:solidFill>
                  <a:srgbClr val="888888"/>
                </a:solidFill>
                <a:latin typeface="Calibri"/>
                <a:ea typeface="Calibri"/>
                <a:cs typeface="Calibri"/>
                <a:sym typeface="Calibri"/>
              </a:defRPr>
            </a:lvl8pPr>
            <a:lvl9pPr indent="0" lvl="8" marL="25400" marR="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0" name="Shape 370"/>
        <p:cNvGrpSpPr/>
        <p:nvPr/>
      </p:nvGrpSpPr>
      <p:grpSpPr>
        <a:xfrm>
          <a:off x="0" y="0"/>
          <a:ext cx="0" cy="0"/>
          <a:chOff x="0" y="0"/>
          <a:chExt cx="0" cy="0"/>
        </a:xfrm>
      </p:grpSpPr>
      <p:sp>
        <p:nvSpPr>
          <p:cNvPr id="371" name="Google Shape;371;p147"/>
          <p:cNvSpPr txBox="1"/>
          <p:nvPr>
            <p:ph type="title"/>
          </p:nvPr>
        </p:nvSpPr>
        <p:spPr>
          <a:xfrm>
            <a:off x="3598798" y="461594"/>
            <a:ext cx="1946402"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147"/>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147"/>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147"/>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algn="l">
              <a:lnSpc>
                <a:spcPct val="103333"/>
              </a:lnSpc>
              <a:spcBef>
                <a:spcPts val="0"/>
              </a:spcBef>
              <a:buNone/>
              <a:defRPr b="0" i="0" sz="1200">
                <a:solidFill>
                  <a:srgbClr val="888888"/>
                </a:solidFill>
                <a:latin typeface="Calibri"/>
                <a:ea typeface="Calibri"/>
                <a:cs typeface="Calibri"/>
                <a:sym typeface="Calibri"/>
              </a:defRPr>
            </a:lvl1pPr>
            <a:lvl2pPr indent="0" lvl="1" marL="25400" marR="0" algn="l">
              <a:lnSpc>
                <a:spcPct val="103333"/>
              </a:lnSpc>
              <a:spcBef>
                <a:spcPts val="0"/>
              </a:spcBef>
              <a:buNone/>
              <a:defRPr b="0" i="0" sz="1200">
                <a:solidFill>
                  <a:srgbClr val="888888"/>
                </a:solidFill>
                <a:latin typeface="Calibri"/>
                <a:ea typeface="Calibri"/>
                <a:cs typeface="Calibri"/>
                <a:sym typeface="Calibri"/>
              </a:defRPr>
            </a:lvl2pPr>
            <a:lvl3pPr indent="0" lvl="2" marL="25400" marR="0" algn="l">
              <a:lnSpc>
                <a:spcPct val="103333"/>
              </a:lnSpc>
              <a:spcBef>
                <a:spcPts val="0"/>
              </a:spcBef>
              <a:buNone/>
              <a:defRPr b="0" i="0" sz="1200">
                <a:solidFill>
                  <a:srgbClr val="888888"/>
                </a:solidFill>
                <a:latin typeface="Calibri"/>
                <a:ea typeface="Calibri"/>
                <a:cs typeface="Calibri"/>
                <a:sym typeface="Calibri"/>
              </a:defRPr>
            </a:lvl3pPr>
            <a:lvl4pPr indent="0" lvl="3" marL="25400" marR="0" algn="l">
              <a:lnSpc>
                <a:spcPct val="103333"/>
              </a:lnSpc>
              <a:spcBef>
                <a:spcPts val="0"/>
              </a:spcBef>
              <a:buNone/>
              <a:defRPr b="0" i="0" sz="1200">
                <a:solidFill>
                  <a:srgbClr val="888888"/>
                </a:solidFill>
                <a:latin typeface="Calibri"/>
                <a:ea typeface="Calibri"/>
                <a:cs typeface="Calibri"/>
                <a:sym typeface="Calibri"/>
              </a:defRPr>
            </a:lvl4pPr>
            <a:lvl5pPr indent="0" lvl="4" marL="25400" marR="0" algn="l">
              <a:lnSpc>
                <a:spcPct val="103333"/>
              </a:lnSpc>
              <a:spcBef>
                <a:spcPts val="0"/>
              </a:spcBef>
              <a:buNone/>
              <a:defRPr b="0" i="0" sz="1200">
                <a:solidFill>
                  <a:srgbClr val="888888"/>
                </a:solidFill>
                <a:latin typeface="Calibri"/>
                <a:ea typeface="Calibri"/>
                <a:cs typeface="Calibri"/>
                <a:sym typeface="Calibri"/>
              </a:defRPr>
            </a:lvl5pPr>
            <a:lvl6pPr indent="0" lvl="5" marL="25400" marR="0" algn="l">
              <a:lnSpc>
                <a:spcPct val="103333"/>
              </a:lnSpc>
              <a:spcBef>
                <a:spcPts val="0"/>
              </a:spcBef>
              <a:buNone/>
              <a:defRPr b="0" i="0" sz="1200">
                <a:solidFill>
                  <a:srgbClr val="888888"/>
                </a:solidFill>
                <a:latin typeface="Calibri"/>
                <a:ea typeface="Calibri"/>
                <a:cs typeface="Calibri"/>
                <a:sym typeface="Calibri"/>
              </a:defRPr>
            </a:lvl6pPr>
            <a:lvl7pPr indent="0" lvl="6" marL="25400" marR="0" algn="l">
              <a:lnSpc>
                <a:spcPct val="103333"/>
              </a:lnSpc>
              <a:spcBef>
                <a:spcPts val="0"/>
              </a:spcBef>
              <a:buNone/>
              <a:defRPr b="0" i="0" sz="1200">
                <a:solidFill>
                  <a:srgbClr val="888888"/>
                </a:solidFill>
                <a:latin typeface="Calibri"/>
                <a:ea typeface="Calibri"/>
                <a:cs typeface="Calibri"/>
                <a:sym typeface="Calibri"/>
              </a:defRPr>
            </a:lvl7pPr>
            <a:lvl8pPr indent="0" lvl="7" marL="25400" marR="0" algn="l">
              <a:lnSpc>
                <a:spcPct val="103333"/>
              </a:lnSpc>
              <a:spcBef>
                <a:spcPts val="0"/>
              </a:spcBef>
              <a:buNone/>
              <a:defRPr b="0" i="0" sz="1200">
                <a:solidFill>
                  <a:srgbClr val="888888"/>
                </a:solidFill>
                <a:latin typeface="Calibri"/>
                <a:ea typeface="Calibri"/>
                <a:cs typeface="Calibri"/>
                <a:sym typeface="Calibri"/>
              </a:defRPr>
            </a:lvl8pPr>
            <a:lvl9pPr indent="0" lvl="8" marL="25400" marR="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5" name="Shape 375"/>
        <p:cNvGrpSpPr/>
        <p:nvPr/>
      </p:nvGrpSpPr>
      <p:grpSpPr>
        <a:xfrm>
          <a:off x="0" y="0"/>
          <a:ext cx="0" cy="0"/>
          <a:chOff x="0" y="0"/>
          <a:chExt cx="0" cy="0"/>
        </a:xfrm>
      </p:grpSpPr>
      <p:sp>
        <p:nvSpPr>
          <p:cNvPr id="376" name="Google Shape;376;p157"/>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7" name="Google Shape;377;p157"/>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157"/>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157"/>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157"/>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algn="l">
              <a:lnSpc>
                <a:spcPct val="103333"/>
              </a:lnSpc>
              <a:spcBef>
                <a:spcPts val="0"/>
              </a:spcBef>
              <a:buNone/>
              <a:defRPr b="0" i="0" sz="1200">
                <a:solidFill>
                  <a:srgbClr val="888888"/>
                </a:solidFill>
                <a:latin typeface="Calibri"/>
                <a:ea typeface="Calibri"/>
                <a:cs typeface="Calibri"/>
                <a:sym typeface="Calibri"/>
              </a:defRPr>
            </a:lvl1pPr>
            <a:lvl2pPr indent="0" lvl="1" marL="25400" marR="0" algn="l">
              <a:lnSpc>
                <a:spcPct val="103333"/>
              </a:lnSpc>
              <a:spcBef>
                <a:spcPts val="0"/>
              </a:spcBef>
              <a:buNone/>
              <a:defRPr b="0" i="0" sz="1200">
                <a:solidFill>
                  <a:srgbClr val="888888"/>
                </a:solidFill>
                <a:latin typeface="Calibri"/>
                <a:ea typeface="Calibri"/>
                <a:cs typeface="Calibri"/>
                <a:sym typeface="Calibri"/>
              </a:defRPr>
            </a:lvl2pPr>
            <a:lvl3pPr indent="0" lvl="2" marL="25400" marR="0" algn="l">
              <a:lnSpc>
                <a:spcPct val="103333"/>
              </a:lnSpc>
              <a:spcBef>
                <a:spcPts val="0"/>
              </a:spcBef>
              <a:buNone/>
              <a:defRPr b="0" i="0" sz="1200">
                <a:solidFill>
                  <a:srgbClr val="888888"/>
                </a:solidFill>
                <a:latin typeface="Calibri"/>
                <a:ea typeface="Calibri"/>
                <a:cs typeface="Calibri"/>
                <a:sym typeface="Calibri"/>
              </a:defRPr>
            </a:lvl3pPr>
            <a:lvl4pPr indent="0" lvl="3" marL="25400" marR="0" algn="l">
              <a:lnSpc>
                <a:spcPct val="103333"/>
              </a:lnSpc>
              <a:spcBef>
                <a:spcPts val="0"/>
              </a:spcBef>
              <a:buNone/>
              <a:defRPr b="0" i="0" sz="1200">
                <a:solidFill>
                  <a:srgbClr val="888888"/>
                </a:solidFill>
                <a:latin typeface="Calibri"/>
                <a:ea typeface="Calibri"/>
                <a:cs typeface="Calibri"/>
                <a:sym typeface="Calibri"/>
              </a:defRPr>
            </a:lvl4pPr>
            <a:lvl5pPr indent="0" lvl="4" marL="25400" marR="0" algn="l">
              <a:lnSpc>
                <a:spcPct val="103333"/>
              </a:lnSpc>
              <a:spcBef>
                <a:spcPts val="0"/>
              </a:spcBef>
              <a:buNone/>
              <a:defRPr b="0" i="0" sz="1200">
                <a:solidFill>
                  <a:srgbClr val="888888"/>
                </a:solidFill>
                <a:latin typeface="Calibri"/>
                <a:ea typeface="Calibri"/>
                <a:cs typeface="Calibri"/>
                <a:sym typeface="Calibri"/>
              </a:defRPr>
            </a:lvl5pPr>
            <a:lvl6pPr indent="0" lvl="5" marL="25400" marR="0" algn="l">
              <a:lnSpc>
                <a:spcPct val="103333"/>
              </a:lnSpc>
              <a:spcBef>
                <a:spcPts val="0"/>
              </a:spcBef>
              <a:buNone/>
              <a:defRPr b="0" i="0" sz="1200">
                <a:solidFill>
                  <a:srgbClr val="888888"/>
                </a:solidFill>
                <a:latin typeface="Calibri"/>
                <a:ea typeface="Calibri"/>
                <a:cs typeface="Calibri"/>
                <a:sym typeface="Calibri"/>
              </a:defRPr>
            </a:lvl6pPr>
            <a:lvl7pPr indent="0" lvl="6" marL="25400" marR="0" algn="l">
              <a:lnSpc>
                <a:spcPct val="103333"/>
              </a:lnSpc>
              <a:spcBef>
                <a:spcPts val="0"/>
              </a:spcBef>
              <a:buNone/>
              <a:defRPr b="0" i="0" sz="1200">
                <a:solidFill>
                  <a:srgbClr val="888888"/>
                </a:solidFill>
                <a:latin typeface="Calibri"/>
                <a:ea typeface="Calibri"/>
                <a:cs typeface="Calibri"/>
                <a:sym typeface="Calibri"/>
              </a:defRPr>
            </a:lvl7pPr>
            <a:lvl8pPr indent="0" lvl="7" marL="25400" marR="0" algn="l">
              <a:lnSpc>
                <a:spcPct val="103333"/>
              </a:lnSpc>
              <a:spcBef>
                <a:spcPts val="0"/>
              </a:spcBef>
              <a:buNone/>
              <a:defRPr b="0" i="0" sz="1200">
                <a:solidFill>
                  <a:srgbClr val="888888"/>
                </a:solidFill>
                <a:latin typeface="Calibri"/>
                <a:ea typeface="Calibri"/>
                <a:cs typeface="Calibri"/>
                <a:sym typeface="Calibri"/>
              </a:defRPr>
            </a:lvl8pPr>
            <a:lvl9pPr indent="0" lvl="8" marL="25400" marR="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1" name="Shape 381"/>
        <p:cNvGrpSpPr/>
        <p:nvPr/>
      </p:nvGrpSpPr>
      <p:grpSpPr>
        <a:xfrm>
          <a:off x="0" y="0"/>
          <a:ext cx="0" cy="0"/>
          <a:chOff x="0" y="0"/>
          <a:chExt cx="0" cy="0"/>
        </a:xfrm>
      </p:grpSpPr>
      <p:sp>
        <p:nvSpPr>
          <p:cNvPr id="382" name="Google Shape;382;p158"/>
          <p:cNvSpPr txBox="1"/>
          <p:nvPr>
            <p:ph type="title"/>
          </p:nvPr>
        </p:nvSpPr>
        <p:spPr>
          <a:xfrm>
            <a:off x="3598798" y="461594"/>
            <a:ext cx="1946402"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158"/>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4" name="Google Shape;384;p158"/>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5" name="Google Shape;385;p158"/>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158"/>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158"/>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algn="l">
              <a:lnSpc>
                <a:spcPct val="103333"/>
              </a:lnSpc>
              <a:spcBef>
                <a:spcPts val="0"/>
              </a:spcBef>
              <a:buNone/>
              <a:defRPr b="0" i="0" sz="1200">
                <a:solidFill>
                  <a:srgbClr val="888888"/>
                </a:solidFill>
                <a:latin typeface="Calibri"/>
                <a:ea typeface="Calibri"/>
                <a:cs typeface="Calibri"/>
                <a:sym typeface="Calibri"/>
              </a:defRPr>
            </a:lvl1pPr>
            <a:lvl2pPr indent="0" lvl="1" marL="25400" marR="0" algn="l">
              <a:lnSpc>
                <a:spcPct val="103333"/>
              </a:lnSpc>
              <a:spcBef>
                <a:spcPts val="0"/>
              </a:spcBef>
              <a:buNone/>
              <a:defRPr b="0" i="0" sz="1200">
                <a:solidFill>
                  <a:srgbClr val="888888"/>
                </a:solidFill>
                <a:latin typeface="Calibri"/>
                <a:ea typeface="Calibri"/>
                <a:cs typeface="Calibri"/>
                <a:sym typeface="Calibri"/>
              </a:defRPr>
            </a:lvl2pPr>
            <a:lvl3pPr indent="0" lvl="2" marL="25400" marR="0" algn="l">
              <a:lnSpc>
                <a:spcPct val="103333"/>
              </a:lnSpc>
              <a:spcBef>
                <a:spcPts val="0"/>
              </a:spcBef>
              <a:buNone/>
              <a:defRPr b="0" i="0" sz="1200">
                <a:solidFill>
                  <a:srgbClr val="888888"/>
                </a:solidFill>
                <a:latin typeface="Calibri"/>
                <a:ea typeface="Calibri"/>
                <a:cs typeface="Calibri"/>
                <a:sym typeface="Calibri"/>
              </a:defRPr>
            </a:lvl3pPr>
            <a:lvl4pPr indent="0" lvl="3" marL="25400" marR="0" algn="l">
              <a:lnSpc>
                <a:spcPct val="103333"/>
              </a:lnSpc>
              <a:spcBef>
                <a:spcPts val="0"/>
              </a:spcBef>
              <a:buNone/>
              <a:defRPr b="0" i="0" sz="1200">
                <a:solidFill>
                  <a:srgbClr val="888888"/>
                </a:solidFill>
                <a:latin typeface="Calibri"/>
                <a:ea typeface="Calibri"/>
                <a:cs typeface="Calibri"/>
                <a:sym typeface="Calibri"/>
              </a:defRPr>
            </a:lvl4pPr>
            <a:lvl5pPr indent="0" lvl="4" marL="25400" marR="0" algn="l">
              <a:lnSpc>
                <a:spcPct val="103333"/>
              </a:lnSpc>
              <a:spcBef>
                <a:spcPts val="0"/>
              </a:spcBef>
              <a:buNone/>
              <a:defRPr b="0" i="0" sz="1200">
                <a:solidFill>
                  <a:srgbClr val="888888"/>
                </a:solidFill>
                <a:latin typeface="Calibri"/>
                <a:ea typeface="Calibri"/>
                <a:cs typeface="Calibri"/>
                <a:sym typeface="Calibri"/>
              </a:defRPr>
            </a:lvl5pPr>
            <a:lvl6pPr indent="0" lvl="5" marL="25400" marR="0" algn="l">
              <a:lnSpc>
                <a:spcPct val="103333"/>
              </a:lnSpc>
              <a:spcBef>
                <a:spcPts val="0"/>
              </a:spcBef>
              <a:buNone/>
              <a:defRPr b="0" i="0" sz="1200">
                <a:solidFill>
                  <a:srgbClr val="888888"/>
                </a:solidFill>
                <a:latin typeface="Calibri"/>
                <a:ea typeface="Calibri"/>
                <a:cs typeface="Calibri"/>
                <a:sym typeface="Calibri"/>
              </a:defRPr>
            </a:lvl6pPr>
            <a:lvl7pPr indent="0" lvl="6" marL="25400" marR="0" algn="l">
              <a:lnSpc>
                <a:spcPct val="103333"/>
              </a:lnSpc>
              <a:spcBef>
                <a:spcPts val="0"/>
              </a:spcBef>
              <a:buNone/>
              <a:defRPr b="0" i="0" sz="1200">
                <a:solidFill>
                  <a:srgbClr val="888888"/>
                </a:solidFill>
                <a:latin typeface="Calibri"/>
                <a:ea typeface="Calibri"/>
                <a:cs typeface="Calibri"/>
                <a:sym typeface="Calibri"/>
              </a:defRPr>
            </a:lvl7pPr>
            <a:lvl8pPr indent="0" lvl="7" marL="25400" marR="0" algn="l">
              <a:lnSpc>
                <a:spcPct val="103333"/>
              </a:lnSpc>
              <a:spcBef>
                <a:spcPts val="0"/>
              </a:spcBef>
              <a:buNone/>
              <a:defRPr b="0" i="0" sz="1200">
                <a:solidFill>
                  <a:srgbClr val="888888"/>
                </a:solidFill>
                <a:latin typeface="Calibri"/>
                <a:ea typeface="Calibri"/>
                <a:cs typeface="Calibri"/>
                <a:sym typeface="Calibri"/>
              </a:defRPr>
            </a:lvl8pPr>
            <a:lvl9pPr indent="0" lvl="8" marL="25400" marR="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8" name="Shape 388"/>
        <p:cNvGrpSpPr/>
        <p:nvPr/>
      </p:nvGrpSpPr>
      <p:grpSpPr>
        <a:xfrm>
          <a:off x="0" y="0"/>
          <a:ext cx="0" cy="0"/>
          <a:chOff x="0" y="0"/>
          <a:chExt cx="0" cy="0"/>
        </a:xfrm>
      </p:grpSpPr>
      <p:sp>
        <p:nvSpPr>
          <p:cNvPr id="389" name="Google Shape;389;p159"/>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159"/>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159"/>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algn="l">
              <a:lnSpc>
                <a:spcPct val="103333"/>
              </a:lnSpc>
              <a:spcBef>
                <a:spcPts val="0"/>
              </a:spcBef>
              <a:buNone/>
              <a:defRPr b="0" i="0" sz="1200">
                <a:solidFill>
                  <a:srgbClr val="888888"/>
                </a:solidFill>
                <a:latin typeface="Calibri"/>
                <a:ea typeface="Calibri"/>
                <a:cs typeface="Calibri"/>
                <a:sym typeface="Calibri"/>
              </a:defRPr>
            </a:lvl1pPr>
            <a:lvl2pPr indent="0" lvl="1" marL="25400" marR="0" algn="l">
              <a:lnSpc>
                <a:spcPct val="103333"/>
              </a:lnSpc>
              <a:spcBef>
                <a:spcPts val="0"/>
              </a:spcBef>
              <a:buNone/>
              <a:defRPr b="0" i="0" sz="1200">
                <a:solidFill>
                  <a:srgbClr val="888888"/>
                </a:solidFill>
                <a:latin typeface="Calibri"/>
                <a:ea typeface="Calibri"/>
                <a:cs typeface="Calibri"/>
                <a:sym typeface="Calibri"/>
              </a:defRPr>
            </a:lvl2pPr>
            <a:lvl3pPr indent="0" lvl="2" marL="25400" marR="0" algn="l">
              <a:lnSpc>
                <a:spcPct val="103333"/>
              </a:lnSpc>
              <a:spcBef>
                <a:spcPts val="0"/>
              </a:spcBef>
              <a:buNone/>
              <a:defRPr b="0" i="0" sz="1200">
                <a:solidFill>
                  <a:srgbClr val="888888"/>
                </a:solidFill>
                <a:latin typeface="Calibri"/>
                <a:ea typeface="Calibri"/>
                <a:cs typeface="Calibri"/>
                <a:sym typeface="Calibri"/>
              </a:defRPr>
            </a:lvl3pPr>
            <a:lvl4pPr indent="0" lvl="3" marL="25400" marR="0" algn="l">
              <a:lnSpc>
                <a:spcPct val="103333"/>
              </a:lnSpc>
              <a:spcBef>
                <a:spcPts val="0"/>
              </a:spcBef>
              <a:buNone/>
              <a:defRPr b="0" i="0" sz="1200">
                <a:solidFill>
                  <a:srgbClr val="888888"/>
                </a:solidFill>
                <a:latin typeface="Calibri"/>
                <a:ea typeface="Calibri"/>
                <a:cs typeface="Calibri"/>
                <a:sym typeface="Calibri"/>
              </a:defRPr>
            </a:lvl4pPr>
            <a:lvl5pPr indent="0" lvl="4" marL="25400" marR="0" algn="l">
              <a:lnSpc>
                <a:spcPct val="103333"/>
              </a:lnSpc>
              <a:spcBef>
                <a:spcPts val="0"/>
              </a:spcBef>
              <a:buNone/>
              <a:defRPr b="0" i="0" sz="1200">
                <a:solidFill>
                  <a:srgbClr val="888888"/>
                </a:solidFill>
                <a:latin typeface="Calibri"/>
                <a:ea typeface="Calibri"/>
                <a:cs typeface="Calibri"/>
                <a:sym typeface="Calibri"/>
              </a:defRPr>
            </a:lvl5pPr>
            <a:lvl6pPr indent="0" lvl="5" marL="25400" marR="0" algn="l">
              <a:lnSpc>
                <a:spcPct val="103333"/>
              </a:lnSpc>
              <a:spcBef>
                <a:spcPts val="0"/>
              </a:spcBef>
              <a:buNone/>
              <a:defRPr b="0" i="0" sz="1200">
                <a:solidFill>
                  <a:srgbClr val="888888"/>
                </a:solidFill>
                <a:latin typeface="Calibri"/>
                <a:ea typeface="Calibri"/>
                <a:cs typeface="Calibri"/>
                <a:sym typeface="Calibri"/>
              </a:defRPr>
            </a:lvl6pPr>
            <a:lvl7pPr indent="0" lvl="6" marL="25400" marR="0" algn="l">
              <a:lnSpc>
                <a:spcPct val="103333"/>
              </a:lnSpc>
              <a:spcBef>
                <a:spcPts val="0"/>
              </a:spcBef>
              <a:buNone/>
              <a:defRPr b="0" i="0" sz="1200">
                <a:solidFill>
                  <a:srgbClr val="888888"/>
                </a:solidFill>
                <a:latin typeface="Calibri"/>
                <a:ea typeface="Calibri"/>
                <a:cs typeface="Calibri"/>
                <a:sym typeface="Calibri"/>
              </a:defRPr>
            </a:lvl7pPr>
            <a:lvl8pPr indent="0" lvl="7" marL="25400" marR="0" algn="l">
              <a:lnSpc>
                <a:spcPct val="103333"/>
              </a:lnSpc>
              <a:spcBef>
                <a:spcPts val="0"/>
              </a:spcBef>
              <a:buNone/>
              <a:defRPr b="0" i="0" sz="1200">
                <a:solidFill>
                  <a:srgbClr val="888888"/>
                </a:solidFill>
                <a:latin typeface="Calibri"/>
                <a:ea typeface="Calibri"/>
                <a:cs typeface="Calibri"/>
                <a:sym typeface="Calibri"/>
              </a:defRPr>
            </a:lvl8pPr>
            <a:lvl9pPr indent="0" lvl="8" marL="25400" marR="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399" name="Shape 399"/>
        <p:cNvGrpSpPr/>
        <p:nvPr/>
      </p:nvGrpSpPr>
      <p:grpSpPr>
        <a:xfrm>
          <a:off x="0" y="0"/>
          <a:ext cx="0" cy="0"/>
          <a:chOff x="0" y="0"/>
          <a:chExt cx="0" cy="0"/>
        </a:xfrm>
      </p:grpSpPr>
      <p:sp>
        <p:nvSpPr>
          <p:cNvPr id="400" name="Google Shape;400;p149"/>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49"/>
          <p:cNvSpPr/>
          <p:nvPr/>
        </p:nvSpPr>
        <p:spPr>
          <a:xfrm>
            <a:off x="903732" y="3563111"/>
            <a:ext cx="0" cy="3294379"/>
          </a:xfrm>
          <a:custGeom>
            <a:rect b="b" l="l" r="r" t="t"/>
            <a:pathLst>
              <a:path extrusionOk="0" h="3294379" w="120000">
                <a:moveTo>
                  <a:pt x="0" y="0"/>
                </a:moveTo>
                <a:lnTo>
                  <a:pt x="0" y="3294298"/>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49"/>
          <p:cNvSpPr/>
          <p:nvPr/>
        </p:nvSpPr>
        <p:spPr>
          <a:xfrm>
            <a:off x="770381" y="3295650"/>
            <a:ext cx="268605" cy="268605"/>
          </a:xfrm>
          <a:custGeom>
            <a:rect b="b" l="l" r="r" t="t"/>
            <a:pathLst>
              <a:path extrusionOk="0" h="268604" w="268605">
                <a:moveTo>
                  <a:pt x="134112"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2" y="268224"/>
                </a:lnTo>
                <a:lnTo>
                  <a:pt x="176501" y="261384"/>
                </a:lnTo>
                <a:lnTo>
                  <a:pt x="213316" y="242340"/>
                </a:lnTo>
                <a:lnTo>
                  <a:pt x="242347" y="213305"/>
                </a:lnTo>
                <a:lnTo>
                  <a:pt x="261386" y="176491"/>
                </a:lnTo>
                <a:lnTo>
                  <a:pt x="268224" y="134112"/>
                </a:lnTo>
                <a:lnTo>
                  <a:pt x="261386" y="91732"/>
                </a:lnTo>
                <a:lnTo>
                  <a:pt x="242347" y="54918"/>
                </a:lnTo>
                <a:lnTo>
                  <a:pt x="213316" y="25883"/>
                </a:lnTo>
                <a:lnTo>
                  <a:pt x="176501" y="6839"/>
                </a:lnTo>
                <a:lnTo>
                  <a:pt x="134112" y="0"/>
                </a:lnTo>
                <a:close/>
              </a:path>
            </a:pathLst>
          </a:custGeom>
          <a:solidFill>
            <a:srgbClr val="39C0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49"/>
          <p:cNvSpPr/>
          <p:nvPr/>
        </p:nvSpPr>
        <p:spPr>
          <a:xfrm>
            <a:off x="770381" y="3295650"/>
            <a:ext cx="268605" cy="268605"/>
          </a:xfrm>
          <a:custGeom>
            <a:rect b="b" l="l" r="r" t="t"/>
            <a:pathLst>
              <a:path extrusionOk="0" h="268604" w="268605">
                <a:moveTo>
                  <a:pt x="0" y="134112"/>
                </a:moveTo>
                <a:lnTo>
                  <a:pt x="6837" y="91732"/>
                </a:lnTo>
                <a:lnTo>
                  <a:pt x="25876" y="54918"/>
                </a:lnTo>
                <a:lnTo>
                  <a:pt x="54907" y="25883"/>
                </a:lnTo>
                <a:lnTo>
                  <a:pt x="91722" y="6839"/>
                </a:lnTo>
                <a:lnTo>
                  <a:pt x="134112" y="0"/>
                </a:lnTo>
                <a:lnTo>
                  <a:pt x="176501" y="6839"/>
                </a:lnTo>
                <a:lnTo>
                  <a:pt x="213316" y="25883"/>
                </a:lnTo>
                <a:lnTo>
                  <a:pt x="242347" y="54918"/>
                </a:lnTo>
                <a:lnTo>
                  <a:pt x="261386" y="91732"/>
                </a:lnTo>
                <a:lnTo>
                  <a:pt x="268224" y="134112"/>
                </a:lnTo>
                <a:lnTo>
                  <a:pt x="261386" y="176491"/>
                </a:lnTo>
                <a:lnTo>
                  <a:pt x="242347" y="213305"/>
                </a:lnTo>
                <a:lnTo>
                  <a:pt x="213316" y="242340"/>
                </a:lnTo>
                <a:lnTo>
                  <a:pt x="176501" y="261384"/>
                </a:lnTo>
                <a:lnTo>
                  <a:pt x="134112" y="268224"/>
                </a:lnTo>
                <a:lnTo>
                  <a:pt x="91722" y="261384"/>
                </a:lnTo>
                <a:lnTo>
                  <a:pt x="54907" y="242340"/>
                </a:lnTo>
                <a:lnTo>
                  <a:pt x="25876" y="213305"/>
                </a:lnTo>
                <a:lnTo>
                  <a:pt x="6837" y="176491"/>
                </a:lnTo>
                <a:lnTo>
                  <a:pt x="0" y="134112"/>
                </a:lnTo>
                <a:close/>
              </a:path>
            </a:pathLst>
          </a:custGeom>
          <a:noFill/>
          <a:ln cap="flat" cmpd="sng" w="28950">
            <a:solidFill>
              <a:srgbClr val="2D2F3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49"/>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14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149"/>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407" name="Shape 407"/>
        <p:cNvGrpSpPr/>
        <p:nvPr/>
      </p:nvGrpSpPr>
      <p:grpSpPr>
        <a:xfrm>
          <a:off x="0" y="0"/>
          <a:ext cx="0" cy="0"/>
          <a:chOff x="0" y="0"/>
          <a:chExt cx="0" cy="0"/>
        </a:xfrm>
      </p:grpSpPr>
      <p:sp>
        <p:nvSpPr>
          <p:cNvPr id="408" name="Google Shape;408;p150"/>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50"/>
          <p:cNvSpPr/>
          <p:nvPr/>
        </p:nvSpPr>
        <p:spPr>
          <a:xfrm>
            <a:off x="903732" y="0"/>
            <a:ext cx="0" cy="6858000"/>
          </a:xfrm>
          <a:custGeom>
            <a:rect b="b" l="l" r="r" t="t"/>
            <a:pathLst>
              <a:path extrusionOk="0" h="6858000" w="120000">
                <a:moveTo>
                  <a:pt x="0" y="0"/>
                </a:moveTo>
                <a:lnTo>
                  <a:pt x="0" y="6857996"/>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50"/>
          <p:cNvSpPr/>
          <p:nvPr/>
        </p:nvSpPr>
        <p:spPr>
          <a:xfrm>
            <a:off x="795527" y="786383"/>
            <a:ext cx="217931" cy="21945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50"/>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150"/>
          <p:cNvSpPr txBox="1"/>
          <p:nvPr>
            <p:ph idx="1" type="body"/>
          </p:nvPr>
        </p:nvSpPr>
        <p:spPr>
          <a:xfrm>
            <a:off x="1153464" y="1217167"/>
            <a:ext cx="6837070" cy="377062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600">
                <a:solidFill>
                  <a:schemeClr val="lt1"/>
                </a:solidFill>
                <a:latin typeface="Lucida Sans"/>
                <a:ea typeface="Lucida Sans"/>
                <a:cs typeface="Lucida Sans"/>
                <a:sym typeface="Lucida San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3" name="Google Shape;413;p150"/>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15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150"/>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416" name="Shape 416"/>
        <p:cNvGrpSpPr/>
        <p:nvPr/>
      </p:nvGrpSpPr>
      <p:grpSpPr>
        <a:xfrm>
          <a:off x="0" y="0"/>
          <a:ext cx="0" cy="0"/>
          <a:chOff x="0" y="0"/>
          <a:chExt cx="0" cy="0"/>
        </a:xfrm>
      </p:grpSpPr>
      <p:sp>
        <p:nvSpPr>
          <p:cNvPr id="417" name="Google Shape;417;p151"/>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151"/>
          <p:cNvSpPr/>
          <p:nvPr/>
        </p:nvSpPr>
        <p:spPr>
          <a:xfrm>
            <a:off x="903732" y="0"/>
            <a:ext cx="0" cy="6858000"/>
          </a:xfrm>
          <a:custGeom>
            <a:rect b="b" l="l" r="r" t="t"/>
            <a:pathLst>
              <a:path extrusionOk="0" h="6858000" w="120000">
                <a:moveTo>
                  <a:pt x="0" y="0"/>
                </a:moveTo>
                <a:lnTo>
                  <a:pt x="0" y="6857996"/>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51"/>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151"/>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15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2" name="Google Shape;422;p15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139"/>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9"/>
          <p:cNvSpPr txBox="1"/>
          <p:nvPr>
            <p:ph idx="1" type="body"/>
          </p:nvPr>
        </p:nvSpPr>
        <p:spPr>
          <a:xfrm>
            <a:off x="534669" y="1563446"/>
            <a:ext cx="8074660" cy="41414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3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9"/>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3" name="Shape 423"/>
        <p:cNvGrpSpPr/>
        <p:nvPr/>
      </p:nvGrpSpPr>
      <p:grpSpPr>
        <a:xfrm>
          <a:off x="0" y="0"/>
          <a:ext cx="0" cy="0"/>
          <a:chOff x="0" y="0"/>
          <a:chExt cx="0" cy="0"/>
        </a:xfrm>
      </p:grpSpPr>
      <p:sp>
        <p:nvSpPr>
          <p:cNvPr id="424" name="Google Shape;424;p160"/>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160"/>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160"/>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16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160"/>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9" name="Shape 429"/>
        <p:cNvGrpSpPr/>
        <p:nvPr/>
      </p:nvGrpSpPr>
      <p:grpSpPr>
        <a:xfrm>
          <a:off x="0" y="0"/>
          <a:ext cx="0" cy="0"/>
          <a:chOff x="0" y="0"/>
          <a:chExt cx="0" cy="0"/>
        </a:xfrm>
      </p:grpSpPr>
      <p:sp>
        <p:nvSpPr>
          <p:cNvPr id="430" name="Google Shape;430;p161"/>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161"/>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2" name="Google Shape;432;p161"/>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3" name="Google Shape;433;p161"/>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16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5" name="Google Shape;435;p16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140"/>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4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0"/>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 name="Shape 40"/>
        <p:cNvGrpSpPr/>
        <p:nvPr/>
      </p:nvGrpSpPr>
      <p:grpSpPr>
        <a:xfrm>
          <a:off x="0" y="0"/>
          <a:ext cx="0" cy="0"/>
          <a:chOff x="0" y="0"/>
          <a:chExt cx="0" cy="0"/>
        </a:xfrm>
      </p:grpSpPr>
      <p:sp>
        <p:nvSpPr>
          <p:cNvPr id="41" name="Google Shape;41;p14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1"/>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4" name="Shape 44"/>
        <p:cNvGrpSpPr/>
        <p:nvPr/>
      </p:nvGrpSpPr>
      <p:grpSpPr>
        <a:xfrm>
          <a:off x="0" y="0"/>
          <a:ext cx="0" cy="0"/>
          <a:chOff x="0" y="0"/>
          <a:chExt cx="0" cy="0"/>
        </a:xfrm>
      </p:grpSpPr>
      <p:sp>
        <p:nvSpPr>
          <p:cNvPr id="45" name="Google Shape;45;p152"/>
          <p:cNvSpPr txBox="1"/>
          <p:nvPr>
            <p:ph type="ctrTitle"/>
          </p:nvPr>
        </p:nvSpPr>
        <p:spPr>
          <a:xfrm>
            <a:off x="2109597" y="2146173"/>
            <a:ext cx="4924805" cy="13677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2"/>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2"/>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0" name="Shape 50"/>
        <p:cNvGrpSpPr/>
        <p:nvPr/>
      </p:nvGrpSpPr>
      <p:grpSpPr>
        <a:xfrm>
          <a:off x="0" y="0"/>
          <a:ext cx="0" cy="0"/>
          <a:chOff x="0" y="0"/>
          <a:chExt cx="0" cy="0"/>
        </a:xfrm>
      </p:grpSpPr>
      <p:sp>
        <p:nvSpPr>
          <p:cNvPr id="51" name="Google Shape;51;p153"/>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53"/>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53"/>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5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3"/>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330" name="Shape 330"/>
        <p:cNvGrpSpPr/>
        <p:nvPr/>
      </p:nvGrpSpPr>
      <p:grpSpPr>
        <a:xfrm>
          <a:off x="0" y="0"/>
          <a:ext cx="0" cy="0"/>
          <a:chOff x="0" y="0"/>
          <a:chExt cx="0" cy="0"/>
        </a:xfrm>
      </p:grpSpPr>
      <p:sp>
        <p:nvSpPr>
          <p:cNvPr id="331" name="Google Shape;331;p143"/>
          <p:cNvSpPr txBox="1"/>
          <p:nvPr>
            <p:ph type="title"/>
          </p:nvPr>
        </p:nvSpPr>
        <p:spPr>
          <a:xfrm>
            <a:off x="1102360" y="2185670"/>
            <a:ext cx="6939279" cy="142747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600">
                <a:solidFill>
                  <a:srgbClr val="DAF4F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143"/>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14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143"/>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5" name="Shape 335"/>
        <p:cNvGrpSpPr/>
        <p:nvPr/>
      </p:nvGrpSpPr>
      <p:grpSpPr>
        <a:xfrm>
          <a:off x="0" y="0"/>
          <a:ext cx="0" cy="0"/>
          <a:chOff x="0" y="0"/>
          <a:chExt cx="0" cy="0"/>
        </a:xfrm>
      </p:grpSpPr>
      <p:sp>
        <p:nvSpPr>
          <p:cNvPr id="336" name="Google Shape;336;p144"/>
          <p:cNvSpPr txBox="1"/>
          <p:nvPr>
            <p:ph type="title"/>
          </p:nvPr>
        </p:nvSpPr>
        <p:spPr>
          <a:xfrm>
            <a:off x="1102360" y="2185670"/>
            <a:ext cx="6939279" cy="142747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600">
                <a:solidFill>
                  <a:srgbClr val="DAF4F8"/>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144"/>
          <p:cNvSpPr txBox="1"/>
          <p:nvPr>
            <p:ph idx="1" type="body"/>
          </p:nvPr>
        </p:nvSpPr>
        <p:spPr>
          <a:xfrm>
            <a:off x="521969" y="1968500"/>
            <a:ext cx="8100060" cy="29629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600">
                <a:solidFill>
                  <a:schemeClr val="lt1"/>
                </a:solidFill>
                <a:latin typeface="Constantia"/>
                <a:ea typeface="Constantia"/>
                <a:cs typeface="Constantia"/>
                <a:sym typeface="Constanti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8" name="Google Shape;338;p144"/>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14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144"/>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1" name="Shape 341"/>
        <p:cNvGrpSpPr/>
        <p:nvPr/>
      </p:nvGrpSpPr>
      <p:grpSpPr>
        <a:xfrm>
          <a:off x="0" y="0"/>
          <a:ext cx="0" cy="0"/>
          <a:chOff x="0" y="0"/>
          <a:chExt cx="0" cy="0"/>
        </a:xfrm>
      </p:grpSpPr>
      <p:sp>
        <p:nvSpPr>
          <p:cNvPr id="342" name="Google Shape;342;p154"/>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154"/>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154"/>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15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154"/>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theme" Target="../theme/theme4.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7"/>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7"/>
          <p:cNvSpPr txBox="1"/>
          <p:nvPr>
            <p:ph idx="1" type="body"/>
          </p:nvPr>
        </p:nvSpPr>
        <p:spPr>
          <a:xfrm>
            <a:off x="534669" y="1563446"/>
            <a:ext cx="8074660" cy="41414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3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7"/>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u="none" cap="none" strike="noStrike">
                <a:solidFill>
                  <a:srgbClr val="888888"/>
                </a:solidFill>
                <a:latin typeface="Arial"/>
                <a:ea typeface="Arial"/>
                <a:cs typeface="Arial"/>
                <a:sym typeface="Arial"/>
              </a:defRPr>
            </a:lvl1pPr>
            <a:lvl2pPr indent="0" lvl="1" marL="38100" marR="0" rtl="0" algn="l">
              <a:lnSpc>
                <a:spcPct val="103333"/>
              </a:lnSpc>
              <a:spcBef>
                <a:spcPts val="0"/>
              </a:spcBef>
              <a:buNone/>
              <a:defRPr b="0" i="0" sz="1200" u="none" cap="none" strike="noStrike">
                <a:solidFill>
                  <a:srgbClr val="888888"/>
                </a:solidFill>
                <a:latin typeface="Arial"/>
                <a:ea typeface="Arial"/>
                <a:cs typeface="Arial"/>
                <a:sym typeface="Arial"/>
              </a:defRPr>
            </a:lvl2pPr>
            <a:lvl3pPr indent="0" lvl="2" marL="38100" marR="0" rtl="0" algn="l">
              <a:lnSpc>
                <a:spcPct val="103333"/>
              </a:lnSpc>
              <a:spcBef>
                <a:spcPts val="0"/>
              </a:spcBef>
              <a:buNone/>
              <a:defRPr b="0" i="0" sz="1200" u="none" cap="none" strike="noStrike">
                <a:solidFill>
                  <a:srgbClr val="888888"/>
                </a:solidFill>
                <a:latin typeface="Arial"/>
                <a:ea typeface="Arial"/>
                <a:cs typeface="Arial"/>
                <a:sym typeface="Arial"/>
              </a:defRPr>
            </a:lvl3pPr>
            <a:lvl4pPr indent="0" lvl="3" marL="38100" marR="0" rtl="0" algn="l">
              <a:lnSpc>
                <a:spcPct val="103333"/>
              </a:lnSpc>
              <a:spcBef>
                <a:spcPts val="0"/>
              </a:spcBef>
              <a:buNone/>
              <a:defRPr b="0" i="0" sz="1200" u="none" cap="none" strike="noStrike">
                <a:solidFill>
                  <a:srgbClr val="888888"/>
                </a:solidFill>
                <a:latin typeface="Arial"/>
                <a:ea typeface="Arial"/>
                <a:cs typeface="Arial"/>
                <a:sym typeface="Arial"/>
              </a:defRPr>
            </a:lvl4pPr>
            <a:lvl5pPr indent="0" lvl="4" marL="38100" marR="0" rtl="0" algn="l">
              <a:lnSpc>
                <a:spcPct val="103333"/>
              </a:lnSpc>
              <a:spcBef>
                <a:spcPts val="0"/>
              </a:spcBef>
              <a:buNone/>
              <a:defRPr b="0" i="0" sz="1200" u="none" cap="none" strike="noStrike">
                <a:solidFill>
                  <a:srgbClr val="888888"/>
                </a:solidFill>
                <a:latin typeface="Arial"/>
                <a:ea typeface="Arial"/>
                <a:cs typeface="Arial"/>
                <a:sym typeface="Arial"/>
              </a:defRPr>
            </a:lvl5pPr>
            <a:lvl6pPr indent="0" lvl="5" marL="38100" marR="0" rtl="0" algn="l">
              <a:lnSpc>
                <a:spcPct val="103333"/>
              </a:lnSpc>
              <a:spcBef>
                <a:spcPts val="0"/>
              </a:spcBef>
              <a:buNone/>
              <a:defRPr b="0" i="0" sz="1200" u="none" cap="none" strike="noStrike">
                <a:solidFill>
                  <a:srgbClr val="888888"/>
                </a:solidFill>
                <a:latin typeface="Arial"/>
                <a:ea typeface="Arial"/>
                <a:cs typeface="Arial"/>
                <a:sym typeface="Arial"/>
              </a:defRPr>
            </a:lvl6pPr>
            <a:lvl7pPr indent="0" lvl="6" marL="38100" marR="0" rtl="0" algn="l">
              <a:lnSpc>
                <a:spcPct val="103333"/>
              </a:lnSpc>
              <a:spcBef>
                <a:spcPts val="0"/>
              </a:spcBef>
              <a:buNone/>
              <a:defRPr b="0" i="0" sz="1200" u="none" cap="none" strike="noStrike">
                <a:solidFill>
                  <a:srgbClr val="888888"/>
                </a:solidFill>
                <a:latin typeface="Arial"/>
                <a:ea typeface="Arial"/>
                <a:cs typeface="Arial"/>
                <a:sym typeface="Arial"/>
              </a:defRPr>
            </a:lvl7pPr>
            <a:lvl8pPr indent="0" lvl="7" marL="38100" marR="0" rtl="0" algn="l">
              <a:lnSpc>
                <a:spcPct val="103333"/>
              </a:lnSpc>
              <a:spcBef>
                <a:spcPts val="0"/>
              </a:spcBef>
              <a:buNone/>
              <a:defRPr b="0" i="0" sz="1200" u="none" cap="none" strike="noStrike">
                <a:solidFill>
                  <a:srgbClr val="888888"/>
                </a:solidFill>
                <a:latin typeface="Arial"/>
                <a:ea typeface="Arial"/>
                <a:cs typeface="Arial"/>
                <a:sym typeface="Arial"/>
              </a:defRPr>
            </a:lvl8pPr>
            <a:lvl9pPr indent="0" lvl="8" marL="38100" marR="0" rtl="0" algn="l">
              <a:lnSpc>
                <a:spcPct val="103333"/>
              </a:lnSpc>
              <a:spcBef>
                <a:spcPts val="0"/>
              </a:spcBef>
              <a:buNone/>
              <a:defRPr b="0" i="0" sz="1200" u="none" cap="none" strike="noStrike">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42"/>
          <p:cNvSpPr/>
          <p:nvPr/>
        </p:nvSpPr>
        <p:spPr>
          <a:xfrm>
            <a:off x="0" y="0"/>
            <a:ext cx="9144000" cy="6858000"/>
          </a:xfrm>
          <a:custGeom>
            <a:rect b="b" l="l" r="r" t="t"/>
            <a:pathLst>
              <a:path extrusionOk="0" h="6858000" w="9144000">
                <a:moveTo>
                  <a:pt x="0" y="0"/>
                </a:moveTo>
                <a:lnTo>
                  <a:pt x="9144000" y="0"/>
                </a:lnTo>
                <a:lnTo>
                  <a:pt x="9144000" y="6858000"/>
                </a:lnTo>
                <a:lnTo>
                  <a:pt x="0" y="6858000"/>
                </a:lnTo>
                <a:lnTo>
                  <a:pt x="0" y="0"/>
                </a:lnTo>
                <a:close/>
              </a:path>
            </a:pathLst>
          </a:custGeom>
          <a:solidFill>
            <a:srgbClr val="0E6EC5">
              <a:alpha val="9294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142"/>
          <p:cNvSpPr/>
          <p:nvPr/>
        </p:nvSpPr>
        <p:spPr>
          <a:xfrm>
            <a:off x="0" y="635"/>
            <a:ext cx="4046854" cy="0"/>
          </a:xfrm>
          <a:custGeom>
            <a:rect b="b" l="l" r="r" t="t"/>
            <a:pathLst>
              <a:path extrusionOk="0" h="120000" w="4046854">
                <a:moveTo>
                  <a:pt x="0" y="0"/>
                </a:moveTo>
                <a:lnTo>
                  <a:pt x="4046415" y="0"/>
                </a:lnTo>
              </a:path>
            </a:pathLst>
          </a:custGeom>
          <a:noFill/>
          <a:ln cap="flat" cmpd="sng" w="9525">
            <a:solidFill>
              <a:srgbClr val="00EAF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142"/>
          <p:cNvSpPr/>
          <p:nvPr/>
        </p:nvSpPr>
        <p:spPr>
          <a:xfrm>
            <a:off x="0" y="5080"/>
            <a:ext cx="4067175" cy="0"/>
          </a:xfrm>
          <a:custGeom>
            <a:rect b="b" l="l" r="r" t="t"/>
            <a:pathLst>
              <a:path extrusionOk="0" h="120000" w="4067175">
                <a:moveTo>
                  <a:pt x="0" y="0"/>
                </a:moveTo>
                <a:lnTo>
                  <a:pt x="4066930" y="0"/>
                </a:lnTo>
              </a:path>
            </a:pathLst>
          </a:custGeom>
          <a:noFill/>
          <a:ln cap="flat" cmpd="sng" w="10150">
            <a:solidFill>
              <a:srgbClr val="00EAF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142"/>
          <p:cNvSpPr/>
          <p:nvPr/>
        </p:nvSpPr>
        <p:spPr>
          <a:xfrm>
            <a:off x="0" y="13970"/>
            <a:ext cx="4087495" cy="0"/>
          </a:xfrm>
          <a:custGeom>
            <a:rect b="b" l="l" r="r" t="t"/>
            <a:pathLst>
              <a:path extrusionOk="0" h="120000" w="4087495">
                <a:moveTo>
                  <a:pt x="0" y="0"/>
                </a:moveTo>
                <a:lnTo>
                  <a:pt x="4087446" y="0"/>
                </a:lnTo>
              </a:path>
            </a:pathLst>
          </a:custGeom>
          <a:noFill/>
          <a:ln cap="flat" cmpd="sng" w="10150">
            <a:solidFill>
              <a:srgbClr val="00E9F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142"/>
          <p:cNvSpPr/>
          <p:nvPr/>
        </p:nvSpPr>
        <p:spPr>
          <a:xfrm>
            <a:off x="0" y="26669"/>
            <a:ext cx="4105910" cy="0"/>
          </a:xfrm>
          <a:custGeom>
            <a:rect b="b" l="l" r="r" t="t"/>
            <a:pathLst>
              <a:path extrusionOk="0" h="120000" w="4105910">
                <a:moveTo>
                  <a:pt x="0" y="0"/>
                </a:moveTo>
                <a:lnTo>
                  <a:pt x="4105613" y="0"/>
                </a:lnTo>
              </a:path>
            </a:pathLst>
          </a:custGeom>
          <a:noFill/>
          <a:ln cap="flat" cmpd="sng" w="9525">
            <a:solidFill>
              <a:srgbClr val="00E8F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142"/>
          <p:cNvSpPr/>
          <p:nvPr/>
        </p:nvSpPr>
        <p:spPr>
          <a:xfrm>
            <a:off x="0" y="21590"/>
            <a:ext cx="4093845" cy="0"/>
          </a:xfrm>
          <a:custGeom>
            <a:rect b="b" l="l" r="r" t="t"/>
            <a:pathLst>
              <a:path extrusionOk="0" h="120000" w="4093845">
                <a:moveTo>
                  <a:pt x="0" y="0"/>
                </a:moveTo>
                <a:lnTo>
                  <a:pt x="4093307" y="0"/>
                </a:lnTo>
              </a:path>
            </a:pathLst>
          </a:custGeom>
          <a:noFill/>
          <a:ln cap="flat" cmpd="sng" w="9525">
            <a:solidFill>
              <a:srgbClr val="00E8F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142"/>
          <p:cNvSpPr/>
          <p:nvPr/>
        </p:nvSpPr>
        <p:spPr>
          <a:xfrm>
            <a:off x="0" y="32384"/>
            <a:ext cx="4133850" cy="0"/>
          </a:xfrm>
          <a:custGeom>
            <a:rect b="b" l="l" r="r" t="t"/>
            <a:pathLst>
              <a:path extrusionOk="0" h="120000" w="4133850">
                <a:moveTo>
                  <a:pt x="0" y="0"/>
                </a:moveTo>
                <a:lnTo>
                  <a:pt x="4133722" y="0"/>
                </a:lnTo>
              </a:path>
            </a:pathLst>
          </a:custGeom>
          <a:noFill/>
          <a:ln cap="flat" cmpd="sng" w="9525">
            <a:solidFill>
              <a:srgbClr val="00E7F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42"/>
          <p:cNvSpPr/>
          <p:nvPr/>
        </p:nvSpPr>
        <p:spPr>
          <a:xfrm>
            <a:off x="0" y="41909"/>
            <a:ext cx="4162425" cy="0"/>
          </a:xfrm>
          <a:custGeom>
            <a:rect b="b" l="l" r="r" t="t"/>
            <a:pathLst>
              <a:path extrusionOk="0" h="120000" w="4162425">
                <a:moveTo>
                  <a:pt x="0" y="0"/>
                </a:moveTo>
                <a:lnTo>
                  <a:pt x="4161832" y="0"/>
                </a:lnTo>
              </a:path>
            </a:pathLst>
          </a:custGeom>
          <a:noFill/>
          <a:ln cap="flat" cmpd="sng" w="10150">
            <a:solidFill>
              <a:srgbClr val="00E6F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142"/>
          <p:cNvSpPr/>
          <p:nvPr/>
        </p:nvSpPr>
        <p:spPr>
          <a:xfrm>
            <a:off x="0" y="50800"/>
            <a:ext cx="4186554" cy="0"/>
          </a:xfrm>
          <a:custGeom>
            <a:rect b="b" l="l" r="r" t="t"/>
            <a:pathLst>
              <a:path extrusionOk="0" h="120000" w="4186554">
                <a:moveTo>
                  <a:pt x="0" y="0"/>
                </a:moveTo>
                <a:lnTo>
                  <a:pt x="4186428" y="0"/>
                </a:lnTo>
              </a:path>
            </a:pathLst>
          </a:custGeom>
          <a:noFill/>
          <a:ln cap="flat" cmpd="sng" w="10150">
            <a:solidFill>
              <a:srgbClr val="00E5F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142"/>
          <p:cNvSpPr/>
          <p:nvPr/>
        </p:nvSpPr>
        <p:spPr>
          <a:xfrm>
            <a:off x="0" y="64135"/>
            <a:ext cx="4210050" cy="0"/>
          </a:xfrm>
          <a:custGeom>
            <a:rect b="b" l="l" r="r" t="t"/>
            <a:pathLst>
              <a:path extrusionOk="0" h="120000" w="4210050">
                <a:moveTo>
                  <a:pt x="0" y="0"/>
                </a:moveTo>
                <a:lnTo>
                  <a:pt x="4209599" y="0"/>
                </a:lnTo>
              </a:path>
            </a:pathLst>
          </a:custGeom>
          <a:noFill/>
          <a:ln cap="flat" cmpd="sng" w="9525">
            <a:solidFill>
              <a:srgbClr val="00E4F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142"/>
          <p:cNvSpPr/>
          <p:nvPr/>
        </p:nvSpPr>
        <p:spPr>
          <a:xfrm>
            <a:off x="0" y="59055"/>
            <a:ext cx="4195445" cy="0"/>
          </a:xfrm>
          <a:custGeom>
            <a:rect b="b" l="l" r="r" t="t"/>
            <a:pathLst>
              <a:path extrusionOk="0" h="120000" w="4195445">
                <a:moveTo>
                  <a:pt x="0" y="0"/>
                </a:moveTo>
                <a:lnTo>
                  <a:pt x="4195212" y="0"/>
                </a:lnTo>
              </a:path>
            </a:pathLst>
          </a:custGeom>
          <a:noFill/>
          <a:ln cap="flat" cmpd="sng" w="9525">
            <a:solidFill>
              <a:srgbClr val="00E4F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42"/>
          <p:cNvSpPr/>
          <p:nvPr/>
        </p:nvSpPr>
        <p:spPr>
          <a:xfrm>
            <a:off x="0" y="68580"/>
            <a:ext cx="4241165" cy="0"/>
          </a:xfrm>
          <a:custGeom>
            <a:rect b="b" l="l" r="r" t="t"/>
            <a:pathLst>
              <a:path extrusionOk="0" h="120000" w="4241165">
                <a:moveTo>
                  <a:pt x="0" y="0"/>
                </a:moveTo>
                <a:lnTo>
                  <a:pt x="4240934" y="0"/>
                </a:lnTo>
              </a:path>
            </a:pathLst>
          </a:custGeom>
          <a:noFill/>
          <a:ln cap="flat" cmpd="sng" w="10150">
            <a:solidFill>
              <a:srgbClr val="00E3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42"/>
          <p:cNvSpPr/>
          <p:nvPr/>
        </p:nvSpPr>
        <p:spPr>
          <a:xfrm>
            <a:off x="0" y="78105"/>
            <a:ext cx="4270375" cy="0"/>
          </a:xfrm>
          <a:custGeom>
            <a:rect b="b" l="l" r="r" t="t"/>
            <a:pathLst>
              <a:path extrusionOk="0" h="120000" w="4270375">
                <a:moveTo>
                  <a:pt x="0" y="0"/>
                </a:moveTo>
                <a:lnTo>
                  <a:pt x="4270181" y="0"/>
                </a:lnTo>
              </a:path>
            </a:pathLst>
          </a:custGeom>
          <a:noFill/>
          <a:ln cap="flat" cmpd="sng" w="9525">
            <a:solidFill>
              <a:srgbClr val="00E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142"/>
          <p:cNvSpPr/>
          <p:nvPr/>
        </p:nvSpPr>
        <p:spPr>
          <a:xfrm>
            <a:off x="0" y="87630"/>
            <a:ext cx="4304030" cy="0"/>
          </a:xfrm>
          <a:custGeom>
            <a:rect b="b" l="l" r="r" t="t"/>
            <a:pathLst>
              <a:path extrusionOk="0" h="120000" w="4304030">
                <a:moveTo>
                  <a:pt x="0" y="0"/>
                </a:moveTo>
                <a:lnTo>
                  <a:pt x="4303606" y="0"/>
                </a:lnTo>
              </a:path>
            </a:pathLst>
          </a:custGeom>
          <a:noFill/>
          <a:ln cap="flat" cmpd="sng" w="10150">
            <a:solidFill>
              <a:srgbClr val="00E1F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142"/>
          <p:cNvSpPr/>
          <p:nvPr/>
        </p:nvSpPr>
        <p:spPr>
          <a:xfrm>
            <a:off x="9109641" y="82550"/>
            <a:ext cx="34925" cy="10160"/>
          </a:xfrm>
          <a:custGeom>
            <a:rect b="b" l="l" r="r" t="t"/>
            <a:pathLst>
              <a:path extrusionOk="0" h="10159" w="34925">
                <a:moveTo>
                  <a:pt x="34358" y="0"/>
                </a:moveTo>
                <a:lnTo>
                  <a:pt x="27486" y="0"/>
                </a:lnTo>
                <a:lnTo>
                  <a:pt x="0" y="10159"/>
                </a:lnTo>
                <a:lnTo>
                  <a:pt x="34358" y="10159"/>
                </a:lnTo>
                <a:lnTo>
                  <a:pt x="34358" y="0"/>
                </a:lnTo>
                <a:close/>
              </a:path>
            </a:pathLst>
          </a:custGeom>
          <a:solidFill>
            <a:srgbClr val="00E1F1">
              <a:alpha val="45882"/>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42"/>
          <p:cNvSpPr/>
          <p:nvPr/>
        </p:nvSpPr>
        <p:spPr>
          <a:xfrm>
            <a:off x="0" y="96519"/>
            <a:ext cx="4333240" cy="0"/>
          </a:xfrm>
          <a:custGeom>
            <a:rect b="b" l="l" r="r" t="t"/>
            <a:pathLst>
              <a:path extrusionOk="0" h="120000" w="4333240">
                <a:moveTo>
                  <a:pt x="0" y="0"/>
                </a:moveTo>
                <a:lnTo>
                  <a:pt x="4332853" y="0"/>
                </a:lnTo>
              </a:path>
            </a:pathLst>
          </a:custGeom>
          <a:noFill/>
          <a:ln cap="flat" cmpd="sng" w="10150">
            <a:solidFill>
              <a:srgbClr val="00E0F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42"/>
          <p:cNvSpPr/>
          <p:nvPr/>
        </p:nvSpPr>
        <p:spPr>
          <a:xfrm>
            <a:off x="9085591" y="91439"/>
            <a:ext cx="58419" cy="10160"/>
          </a:xfrm>
          <a:custGeom>
            <a:rect b="b" l="l" r="r" t="t"/>
            <a:pathLst>
              <a:path extrusionOk="0" h="10159" w="58420">
                <a:moveTo>
                  <a:pt x="58408" y="0"/>
                </a:moveTo>
                <a:lnTo>
                  <a:pt x="27486" y="0"/>
                </a:lnTo>
                <a:lnTo>
                  <a:pt x="0" y="10159"/>
                </a:lnTo>
                <a:lnTo>
                  <a:pt x="58408" y="10159"/>
                </a:lnTo>
                <a:lnTo>
                  <a:pt x="58408" y="0"/>
                </a:lnTo>
                <a:close/>
              </a:path>
            </a:pathLst>
          </a:custGeom>
          <a:solidFill>
            <a:srgbClr val="00E0F1">
              <a:alpha val="45882"/>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142"/>
          <p:cNvSpPr/>
          <p:nvPr/>
        </p:nvSpPr>
        <p:spPr>
          <a:xfrm>
            <a:off x="0" y="105410"/>
            <a:ext cx="4362450" cy="0"/>
          </a:xfrm>
          <a:custGeom>
            <a:rect b="b" l="l" r="r" t="t"/>
            <a:pathLst>
              <a:path extrusionOk="0" h="120000" w="4362450">
                <a:moveTo>
                  <a:pt x="0" y="0"/>
                </a:moveTo>
                <a:lnTo>
                  <a:pt x="4362100" y="0"/>
                </a:lnTo>
              </a:path>
            </a:pathLst>
          </a:custGeom>
          <a:noFill/>
          <a:ln cap="flat" cmpd="sng" w="10150">
            <a:solidFill>
              <a:srgbClr val="00DFF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142"/>
          <p:cNvSpPr/>
          <p:nvPr/>
        </p:nvSpPr>
        <p:spPr>
          <a:xfrm>
            <a:off x="9061540" y="100330"/>
            <a:ext cx="82550" cy="10160"/>
          </a:xfrm>
          <a:custGeom>
            <a:rect b="b" l="l" r="r" t="t"/>
            <a:pathLst>
              <a:path extrusionOk="0" h="10160" w="82550">
                <a:moveTo>
                  <a:pt x="82459" y="0"/>
                </a:moveTo>
                <a:lnTo>
                  <a:pt x="27486" y="0"/>
                </a:lnTo>
                <a:lnTo>
                  <a:pt x="0" y="10160"/>
                </a:lnTo>
                <a:lnTo>
                  <a:pt x="82459" y="10160"/>
                </a:lnTo>
                <a:lnTo>
                  <a:pt x="82459" y="0"/>
                </a:lnTo>
                <a:close/>
              </a:path>
            </a:pathLst>
          </a:custGeom>
          <a:solidFill>
            <a:srgbClr val="00DFF0">
              <a:alpha val="45882"/>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42"/>
          <p:cNvSpPr/>
          <p:nvPr/>
        </p:nvSpPr>
        <p:spPr>
          <a:xfrm>
            <a:off x="0" y="114300"/>
            <a:ext cx="4391660" cy="0"/>
          </a:xfrm>
          <a:custGeom>
            <a:rect b="b" l="l" r="r" t="t"/>
            <a:pathLst>
              <a:path extrusionOk="0" h="120000" w="4391660">
                <a:moveTo>
                  <a:pt x="0" y="0"/>
                </a:moveTo>
                <a:lnTo>
                  <a:pt x="4391347" y="0"/>
                </a:lnTo>
              </a:path>
            </a:pathLst>
          </a:custGeom>
          <a:noFill/>
          <a:ln cap="flat" cmpd="sng" w="10150">
            <a:solidFill>
              <a:srgbClr val="00DE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42"/>
          <p:cNvSpPr/>
          <p:nvPr/>
        </p:nvSpPr>
        <p:spPr>
          <a:xfrm>
            <a:off x="9037490" y="114300"/>
            <a:ext cx="106680" cy="0"/>
          </a:xfrm>
          <a:custGeom>
            <a:rect b="b" l="l" r="r" t="t"/>
            <a:pathLst>
              <a:path extrusionOk="0" h="120000" w="106679">
                <a:moveTo>
                  <a:pt x="0" y="0"/>
                </a:moveTo>
                <a:lnTo>
                  <a:pt x="106509" y="0"/>
                </a:lnTo>
              </a:path>
            </a:pathLst>
          </a:custGeom>
          <a:noFill/>
          <a:ln cap="flat" cmpd="sng" w="10150">
            <a:solidFill>
              <a:srgbClr val="00DE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42"/>
          <p:cNvSpPr/>
          <p:nvPr/>
        </p:nvSpPr>
        <p:spPr>
          <a:xfrm>
            <a:off x="0" y="123825"/>
            <a:ext cx="4420870" cy="0"/>
          </a:xfrm>
          <a:custGeom>
            <a:rect b="b" l="l" r="r" t="t"/>
            <a:pathLst>
              <a:path extrusionOk="0" h="120000" w="4420870">
                <a:moveTo>
                  <a:pt x="0" y="0"/>
                </a:moveTo>
                <a:lnTo>
                  <a:pt x="4420593" y="0"/>
                </a:lnTo>
              </a:path>
            </a:pathLst>
          </a:custGeom>
          <a:noFill/>
          <a:ln cap="flat" cmpd="sng" w="9525">
            <a:solidFill>
              <a:srgbClr val="00DD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42"/>
          <p:cNvSpPr/>
          <p:nvPr/>
        </p:nvSpPr>
        <p:spPr>
          <a:xfrm>
            <a:off x="9013439" y="123825"/>
            <a:ext cx="130810" cy="0"/>
          </a:xfrm>
          <a:custGeom>
            <a:rect b="b" l="l" r="r" t="t"/>
            <a:pathLst>
              <a:path extrusionOk="0" h="120000" w="130809">
                <a:moveTo>
                  <a:pt x="0" y="0"/>
                </a:moveTo>
                <a:lnTo>
                  <a:pt x="130560" y="0"/>
                </a:lnTo>
              </a:path>
            </a:pathLst>
          </a:custGeom>
          <a:noFill/>
          <a:ln cap="flat" cmpd="sng" w="9525">
            <a:solidFill>
              <a:srgbClr val="00DD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42"/>
          <p:cNvSpPr/>
          <p:nvPr/>
        </p:nvSpPr>
        <p:spPr>
          <a:xfrm>
            <a:off x="0" y="133350"/>
            <a:ext cx="4454525" cy="0"/>
          </a:xfrm>
          <a:custGeom>
            <a:rect b="b" l="l" r="r" t="t"/>
            <a:pathLst>
              <a:path extrusionOk="0" h="120000" w="4454525">
                <a:moveTo>
                  <a:pt x="0" y="0"/>
                </a:moveTo>
                <a:lnTo>
                  <a:pt x="4454018" y="0"/>
                </a:lnTo>
              </a:path>
            </a:pathLst>
          </a:custGeom>
          <a:noFill/>
          <a:ln cap="flat" cmpd="sng" w="10150">
            <a:solidFill>
              <a:srgbClr val="00DC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142"/>
          <p:cNvSpPr/>
          <p:nvPr/>
        </p:nvSpPr>
        <p:spPr>
          <a:xfrm>
            <a:off x="8985953" y="133350"/>
            <a:ext cx="158115" cy="0"/>
          </a:xfrm>
          <a:custGeom>
            <a:rect b="b" l="l" r="r" t="t"/>
            <a:pathLst>
              <a:path extrusionOk="0" h="120000" w="158115">
                <a:moveTo>
                  <a:pt x="0" y="0"/>
                </a:moveTo>
                <a:lnTo>
                  <a:pt x="158046" y="0"/>
                </a:lnTo>
              </a:path>
            </a:pathLst>
          </a:custGeom>
          <a:noFill/>
          <a:ln cap="flat" cmpd="sng" w="10150">
            <a:solidFill>
              <a:srgbClr val="00DCE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142"/>
          <p:cNvSpPr/>
          <p:nvPr/>
        </p:nvSpPr>
        <p:spPr>
          <a:xfrm>
            <a:off x="0" y="142239"/>
            <a:ext cx="4483735" cy="0"/>
          </a:xfrm>
          <a:custGeom>
            <a:rect b="b" l="l" r="r" t="t"/>
            <a:pathLst>
              <a:path extrusionOk="0" h="120000" w="4483735">
                <a:moveTo>
                  <a:pt x="0" y="0"/>
                </a:moveTo>
                <a:lnTo>
                  <a:pt x="4483265" y="0"/>
                </a:lnTo>
              </a:path>
            </a:pathLst>
          </a:custGeom>
          <a:noFill/>
          <a:ln cap="flat" cmpd="sng" w="10150">
            <a:solidFill>
              <a:srgbClr val="00DB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42"/>
          <p:cNvSpPr/>
          <p:nvPr/>
        </p:nvSpPr>
        <p:spPr>
          <a:xfrm>
            <a:off x="8961902" y="142239"/>
            <a:ext cx="182245" cy="0"/>
          </a:xfrm>
          <a:custGeom>
            <a:rect b="b" l="l" r="r" t="t"/>
            <a:pathLst>
              <a:path extrusionOk="0" h="120000" w="182245">
                <a:moveTo>
                  <a:pt x="0" y="0"/>
                </a:moveTo>
                <a:lnTo>
                  <a:pt x="182097" y="0"/>
                </a:lnTo>
              </a:path>
            </a:pathLst>
          </a:custGeom>
          <a:noFill/>
          <a:ln cap="flat" cmpd="sng" w="10150">
            <a:solidFill>
              <a:srgbClr val="00DB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42"/>
          <p:cNvSpPr/>
          <p:nvPr/>
        </p:nvSpPr>
        <p:spPr>
          <a:xfrm>
            <a:off x="0" y="153670"/>
            <a:ext cx="4506595" cy="0"/>
          </a:xfrm>
          <a:custGeom>
            <a:rect b="b" l="l" r="r" t="t"/>
            <a:pathLst>
              <a:path extrusionOk="0" h="120000" w="4506595">
                <a:moveTo>
                  <a:pt x="0" y="0"/>
                </a:moveTo>
                <a:lnTo>
                  <a:pt x="4506128" y="0"/>
                </a:lnTo>
              </a:path>
            </a:pathLst>
          </a:custGeom>
          <a:noFill/>
          <a:ln cap="flat" cmpd="sng" w="9525">
            <a:solidFill>
              <a:srgbClr val="00DA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42"/>
          <p:cNvSpPr/>
          <p:nvPr/>
        </p:nvSpPr>
        <p:spPr>
          <a:xfrm>
            <a:off x="0" y="148589"/>
            <a:ext cx="4487545" cy="0"/>
          </a:xfrm>
          <a:custGeom>
            <a:rect b="b" l="l" r="r" t="t"/>
            <a:pathLst>
              <a:path extrusionOk="0" h="120000" w="4487545">
                <a:moveTo>
                  <a:pt x="0" y="0"/>
                </a:moveTo>
                <a:lnTo>
                  <a:pt x="4487443" y="0"/>
                </a:lnTo>
              </a:path>
            </a:pathLst>
          </a:custGeom>
          <a:noFill/>
          <a:ln cap="flat" cmpd="sng" w="9525">
            <a:solidFill>
              <a:srgbClr val="00DA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42"/>
          <p:cNvSpPr/>
          <p:nvPr/>
        </p:nvSpPr>
        <p:spPr>
          <a:xfrm>
            <a:off x="8937852" y="151129"/>
            <a:ext cx="206375" cy="0"/>
          </a:xfrm>
          <a:custGeom>
            <a:rect b="b" l="l" r="r" t="t"/>
            <a:pathLst>
              <a:path extrusionOk="0" h="120000" w="206375">
                <a:moveTo>
                  <a:pt x="0" y="0"/>
                </a:moveTo>
                <a:lnTo>
                  <a:pt x="206148" y="0"/>
                </a:lnTo>
              </a:path>
            </a:pathLst>
          </a:custGeom>
          <a:noFill/>
          <a:ln cap="flat" cmpd="sng" w="10150">
            <a:solidFill>
              <a:srgbClr val="00DA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42"/>
          <p:cNvSpPr/>
          <p:nvPr/>
        </p:nvSpPr>
        <p:spPr>
          <a:xfrm>
            <a:off x="0" y="160020"/>
            <a:ext cx="4552950" cy="0"/>
          </a:xfrm>
          <a:custGeom>
            <a:rect b="b" l="l" r="r" t="t"/>
            <a:pathLst>
              <a:path extrusionOk="0" h="120000" w="4552950">
                <a:moveTo>
                  <a:pt x="0" y="0"/>
                </a:moveTo>
                <a:lnTo>
                  <a:pt x="4552605" y="0"/>
                </a:lnTo>
              </a:path>
            </a:pathLst>
          </a:custGeom>
          <a:noFill/>
          <a:ln cap="flat" cmpd="sng" w="10150">
            <a:solidFill>
              <a:srgbClr val="00D9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42"/>
          <p:cNvSpPr/>
          <p:nvPr/>
        </p:nvSpPr>
        <p:spPr>
          <a:xfrm>
            <a:off x="8913800" y="160020"/>
            <a:ext cx="230504" cy="0"/>
          </a:xfrm>
          <a:custGeom>
            <a:rect b="b" l="l" r="r" t="t"/>
            <a:pathLst>
              <a:path extrusionOk="0" h="120000" w="230504">
                <a:moveTo>
                  <a:pt x="0" y="0"/>
                </a:moveTo>
                <a:lnTo>
                  <a:pt x="230198" y="0"/>
                </a:lnTo>
              </a:path>
            </a:pathLst>
          </a:custGeom>
          <a:noFill/>
          <a:ln cap="flat" cmpd="sng" w="10150">
            <a:solidFill>
              <a:srgbClr val="00D9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42"/>
          <p:cNvSpPr/>
          <p:nvPr/>
        </p:nvSpPr>
        <p:spPr>
          <a:xfrm>
            <a:off x="0" y="169545"/>
            <a:ext cx="4589145" cy="0"/>
          </a:xfrm>
          <a:custGeom>
            <a:rect b="b" l="l" r="r" t="t"/>
            <a:pathLst>
              <a:path extrusionOk="0" h="120000" w="4589145">
                <a:moveTo>
                  <a:pt x="0" y="0"/>
                </a:moveTo>
                <a:lnTo>
                  <a:pt x="4588753" y="0"/>
                </a:lnTo>
              </a:path>
            </a:pathLst>
          </a:custGeom>
          <a:noFill/>
          <a:ln cap="flat" cmpd="sng" w="9525">
            <a:solidFill>
              <a:srgbClr val="00D8E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42"/>
          <p:cNvSpPr/>
          <p:nvPr/>
        </p:nvSpPr>
        <p:spPr>
          <a:xfrm>
            <a:off x="8889750" y="169545"/>
            <a:ext cx="254635" cy="0"/>
          </a:xfrm>
          <a:custGeom>
            <a:rect b="b" l="l" r="r" t="t"/>
            <a:pathLst>
              <a:path extrusionOk="0" h="120000" w="254634">
                <a:moveTo>
                  <a:pt x="0" y="0"/>
                </a:moveTo>
                <a:lnTo>
                  <a:pt x="254249" y="0"/>
                </a:lnTo>
              </a:path>
            </a:pathLst>
          </a:custGeom>
          <a:noFill/>
          <a:ln cap="flat" cmpd="sng" w="9525">
            <a:solidFill>
              <a:srgbClr val="00D8E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42"/>
          <p:cNvSpPr/>
          <p:nvPr/>
        </p:nvSpPr>
        <p:spPr>
          <a:xfrm>
            <a:off x="0" y="179070"/>
            <a:ext cx="4630420" cy="0"/>
          </a:xfrm>
          <a:custGeom>
            <a:rect b="b" l="l" r="r" t="t"/>
            <a:pathLst>
              <a:path extrusionOk="0" h="120000" w="4630420">
                <a:moveTo>
                  <a:pt x="0" y="0"/>
                </a:moveTo>
                <a:lnTo>
                  <a:pt x="4630066" y="0"/>
                </a:lnTo>
              </a:path>
            </a:pathLst>
          </a:custGeom>
          <a:noFill/>
          <a:ln cap="flat" cmpd="sng" w="10150">
            <a:solidFill>
              <a:srgbClr val="00D7E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42"/>
          <p:cNvSpPr/>
          <p:nvPr/>
        </p:nvSpPr>
        <p:spPr>
          <a:xfrm>
            <a:off x="8862264" y="179070"/>
            <a:ext cx="281940" cy="0"/>
          </a:xfrm>
          <a:custGeom>
            <a:rect b="b" l="l" r="r" t="t"/>
            <a:pathLst>
              <a:path extrusionOk="0" h="120000" w="281940">
                <a:moveTo>
                  <a:pt x="0" y="0"/>
                </a:moveTo>
                <a:lnTo>
                  <a:pt x="281735" y="0"/>
                </a:lnTo>
              </a:path>
            </a:pathLst>
          </a:custGeom>
          <a:noFill/>
          <a:ln cap="flat" cmpd="sng" w="10150">
            <a:solidFill>
              <a:srgbClr val="00D7E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2"/>
          <p:cNvSpPr/>
          <p:nvPr/>
        </p:nvSpPr>
        <p:spPr>
          <a:xfrm>
            <a:off x="0" y="187960"/>
            <a:ext cx="4666615" cy="0"/>
          </a:xfrm>
          <a:custGeom>
            <a:rect b="b" l="l" r="r" t="t"/>
            <a:pathLst>
              <a:path extrusionOk="0" h="120000" w="4666615">
                <a:moveTo>
                  <a:pt x="0" y="0"/>
                </a:moveTo>
                <a:lnTo>
                  <a:pt x="4666215" y="0"/>
                </a:lnTo>
              </a:path>
            </a:pathLst>
          </a:custGeom>
          <a:noFill/>
          <a:ln cap="flat" cmpd="sng" w="10150">
            <a:solidFill>
              <a:srgbClr val="00D6E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42"/>
          <p:cNvSpPr/>
          <p:nvPr/>
        </p:nvSpPr>
        <p:spPr>
          <a:xfrm>
            <a:off x="8838213" y="187960"/>
            <a:ext cx="306070" cy="0"/>
          </a:xfrm>
          <a:custGeom>
            <a:rect b="b" l="l" r="r" t="t"/>
            <a:pathLst>
              <a:path extrusionOk="0" h="120000" w="306070">
                <a:moveTo>
                  <a:pt x="0" y="0"/>
                </a:moveTo>
                <a:lnTo>
                  <a:pt x="305786" y="0"/>
                </a:lnTo>
              </a:path>
            </a:pathLst>
          </a:custGeom>
          <a:noFill/>
          <a:ln cap="flat" cmpd="sng" w="10150">
            <a:solidFill>
              <a:srgbClr val="00D6E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42"/>
          <p:cNvSpPr/>
          <p:nvPr/>
        </p:nvSpPr>
        <p:spPr>
          <a:xfrm>
            <a:off x="0" y="196850"/>
            <a:ext cx="4702810" cy="0"/>
          </a:xfrm>
          <a:custGeom>
            <a:rect b="b" l="l" r="r" t="t"/>
            <a:pathLst>
              <a:path extrusionOk="0" h="120000" w="4702810">
                <a:moveTo>
                  <a:pt x="0" y="0"/>
                </a:moveTo>
                <a:lnTo>
                  <a:pt x="4702364" y="0"/>
                </a:lnTo>
              </a:path>
            </a:pathLst>
          </a:custGeom>
          <a:noFill/>
          <a:ln cap="flat" cmpd="sng" w="10150">
            <a:solidFill>
              <a:srgbClr val="00D5E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42"/>
          <p:cNvSpPr/>
          <p:nvPr/>
        </p:nvSpPr>
        <p:spPr>
          <a:xfrm>
            <a:off x="8814162" y="196850"/>
            <a:ext cx="330200" cy="0"/>
          </a:xfrm>
          <a:custGeom>
            <a:rect b="b" l="l" r="r" t="t"/>
            <a:pathLst>
              <a:path extrusionOk="0" h="120000" w="330200">
                <a:moveTo>
                  <a:pt x="0" y="0"/>
                </a:moveTo>
                <a:lnTo>
                  <a:pt x="329837" y="0"/>
                </a:lnTo>
              </a:path>
            </a:pathLst>
          </a:custGeom>
          <a:noFill/>
          <a:ln cap="flat" cmpd="sng" w="10150">
            <a:solidFill>
              <a:srgbClr val="00D5E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42"/>
          <p:cNvSpPr/>
          <p:nvPr/>
        </p:nvSpPr>
        <p:spPr>
          <a:xfrm>
            <a:off x="0" y="205740"/>
            <a:ext cx="4739005" cy="0"/>
          </a:xfrm>
          <a:custGeom>
            <a:rect b="b" l="l" r="r" t="t"/>
            <a:pathLst>
              <a:path extrusionOk="0" h="120000" w="4739005">
                <a:moveTo>
                  <a:pt x="0" y="0"/>
                </a:moveTo>
                <a:lnTo>
                  <a:pt x="4738512" y="0"/>
                </a:lnTo>
              </a:path>
            </a:pathLst>
          </a:custGeom>
          <a:noFill/>
          <a:ln cap="flat" cmpd="sng" w="10150">
            <a:solidFill>
              <a:srgbClr val="00D4E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42"/>
          <p:cNvSpPr/>
          <p:nvPr/>
        </p:nvSpPr>
        <p:spPr>
          <a:xfrm>
            <a:off x="8790112" y="205740"/>
            <a:ext cx="354330" cy="0"/>
          </a:xfrm>
          <a:custGeom>
            <a:rect b="b" l="l" r="r" t="t"/>
            <a:pathLst>
              <a:path extrusionOk="0" h="120000" w="354329">
                <a:moveTo>
                  <a:pt x="0" y="0"/>
                </a:moveTo>
                <a:lnTo>
                  <a:pt x="353887" y="0"/>
                </a:lnTo>
              </a:path>
            </a:pathLst>
          </a:custGeom>
          <a:noFill/>
          <a:ln cap="flat" cmpd="sng" w="10150">
            <a:solidFill>
              <a:srgbClr val="00D4E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42"/>
          <p:cNvSpPr/>
          <p:nvPr/>
        </p:nvSpPr>
        <p:spPr>
          <a:xfrm>
            <a:off x="0" y="215265"/>
            <a:ext cx="4775200" cy="0"/>
          </a:xfrm>
          <a:custGeom>
            <a:rect b="b" l="l" r="r" t="t"/>
            <a:pathLst>
              <a:path extrusionOk="0" h="120000" w="4775200">
                <a:moveTo>
                  <a:pt x="0" y="0"/>
                </a:moveTo>
                <a:lnTo>
                  <a:pt x="4774661" y="0"/>
                </a:lnTo>
              </a:path>
            </a:pathLst>
          </a:custGeom>
          <a:noFill/>
          <a:ln cap="flat" cmpd="sng" w="9525">
            <a:solidFill>
              <a:srgbClr val="00D3E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42"/>
          <p:cNvSpPr/>
          <p:nvPr/>
        </p:nvSpPr>
        <p:spPr>
          <a:xfrm>
            <a:off x="8766061" y="215265"/>
            <a:ext cx="378460" cy="0"/>
          </a:xfrm>
          <a:custGeom>
            <a:rect b="b" l="l" r="r" t="t"/>
            <a:pathLst>
              <a:path extrusionOk="0" h="120000" w="378459">
                <a:moveTo>
                  <a:pt x="0" y="0"/>
                </a:moveTo>
                <a:lnTo>
                  <a:pt x="377938" y="0"/>
                </a:lnTo>
              </a:path>
            </a:pathLst>
          </a:custGeom>
          <a:noFill/>
          <a:ln cap="flat" cmpd="sng" w="9525">
            <a:solidFill>
              <a:srgbClr val="00D3E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42"/>
          <p:cNvSpPr/>
          <p:nvPr/>
        </p:nvSpPr>
        <p:spPr>
          <a:xfrm>
            <a:off x="0" y="224790"/>
            <a:ext cx="4816475" cy="0"/>
          </a:xfrm>
          <a:custGeom>
            <a:rect b="b" l="l" r="r" t="t"/>
            <a:pathLst>
              <a:path extrusionOk="0" h="120000" w="4816475">
                <a:moveTo>
                  <a:pt x="0" y="0"/>
                </a:moveTo>
                <a:lnTo>
                  <a:pt x="4815974" y="0"/>
                </a:lnTo>
              </a:path>
            </a:pathLst>
          </a:custGeom>
          <a:noFill/>
          <a:ln cap="flat" cmpd="sng" w="10150">
            <a:solidFill>
              <a:srgbClr val="00D2E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42"/>
          <p:cNvSpPr/>
          <p:nvPr/>
        </p:nvSpPr>
        <p:spPr>
          <a:xfrm>
            <a:off x="8747283" y="226059"/>
            <a:ext cx="396875" cy="0"/>
          </a:xfrm>
          <a:custGeom>
            <a:rect b="b" l="l" r="r" t="t"/>
            <a:pathLst>
              <a:path extrusionOk="0" h="120000" w="396875">
                <a:moveTo>
                  <a:pt x="0" y="0"/>
                </a:moveTo>
                <a:lnTo>
                  <a:pt x="396716" y="0"/>
                </a:lnTo>
              </a:path>
            </a:pathLst>
          </a:custGeom>
          <a:noFill/>
          <a:ln cap="flat" cmpd="sng" w="9525">
            <a:solidFill>
              <a:srgbClr val="00D2E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42"/>
          <p:cNvSpPr/>
          <p:nvPr/>
        </p:nvSpPr>
        <p:spPr>
          <a:xfrm>
            <a:off x="8762625" y="220979"/>
            <a:ext cx="381635" cy="0"/>
          </a:xfrm>
          <a:custGeom>
            <a:rect b="b" l="l" r="r" t="t"/>
            <a:pathLst>
              <a:path extrusionOk="0" h="120000" w="381634">
                <a:moveTo>
                  <a:pt x="0" y="0"/>
                </a:moveTo>
                <a:lnTo>
                  <a:pt x="381374" y="0"/>
                </a:lnTo>
              </a:path>
            </a:pathLst>
          </a:custGeom>
          <a:noFill/>
          <a:ln cap="flat" cmpd="sng" w="9525">
            <a:solidFill>
              <a:srgbClr val="00D2E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42"/>
          <p:cNvSpPr/>
          <p:nvPr/>
        </p:nvSpPr>
        <p:spPr>
          <a:xfrm>
            <a:off x="0" y="233679"/>
            <a:ext cx="4852670" cy="0"/>
          </a:xfrm>
          <a:custGeom>
            <a:rect b="b" l="l" r="r" t="t"/>
            <a:pathLst>
              <a:path extrusionOk="0" h="120000" w="4852670">
                <a:moveTo>
                  <a:pt x="0" y="0"/>
                </a:moveTo>
                <a:lnTo>
                  <a:pt x="4852123" y="0"/>
                </a:lnTo>
              </a:path>
            </a:pathLst>
          </a:custGeom>
          <a:noFill/>
          <a:ln cap="flat" cmpd="sng" w="10150">
            <a:solidFill>
              <a:srgbClr val="00D1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42"/>
          <p:cNvSpPr/>
          <p:nvPr/>
        </p:nvSpPr>
        <p:spPr>
          <a:xfrm>
            <a:off x="8707596" y="233679"/>
            <a:ext cx="436880" cy="0"/>
          </a:xfrm>
          <a:custGeom>
            <a:rect b="b" l="l" r="r" t="t"/>
            <a:pathLst>
              <a:path extrusionOk="0" h="120000" w="436879">
                <a:moveTo>
                  <a:pt x="0" y="0"/>
                </a:moveTo>
                <a:lnTo>
                  <a:pt x="436403" y="0"/>
                </a:lnTo>
              </a:path>
            </a:pathLst>
          </a:custGeom>
          <a:noFill/>
          <a:ln cap="flat" cmpd="sng" w="10150">
            <a:solidFill>
              <a:srgbClr val="00D1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42"/>
          <p:cNvSpPr/>
          <p:nvPr/>
        </p:nvSpPr>
        <p:spPr>
          <a:xfrm>
            <a:off x="0" y="242570"/>
            <a:ext cx="4888865" cy="0"/>
          </a:xfrm>
          <a:custGeom>
            <a:rect b="b" l="l" r="r" t="t"/>
            <a:pathLst>
              <a:path extrusionOk="0" h="120000" w="4888865">
                <a:moveTo>
                  <a:pt x="0" y="0"/>
                </a:moveTo>
                <a:lnTo>
                  <a:pt x="4888272" y="0"/>
                </a:lnTo>
              </a:path>
            </a:pathLst>
          </a:custGeom>
          <a:noFill/>
          <a:ln cap="flat" cmpd="sng" w="10150">
            <a:solidFill>
              <a:srgbClr val="00D0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42"/>
          <p:cNvSpPr/>
          <p:nvPr/>
        </p:nvSpPr>
        <p:spPr>
          <a:xfrm>
            <a:off x="8679815" y="242570"/>
            <a:ext cx="464184" cy="0"/>
          </a:xfrm>
          <a:custGeom>
            <a:rect b="b" l="l" r="r" t="t"/>
            <a:pathLst>
              <a:path extrusionOk="0" h="120000" w="464184">
                <a:moveTo>
                  <a:pt x="0" y="0"/>
                </a:moveTo>
                <a:lnTo>
                  <a:pt x="464184" y="0"/>
                </a:lnTo>
              </a:path>
            </a:pathLst>
          </a:custGeom>
          <a:noFill/>
          <a:ln cap="flat" cmpd="sng" w="10150">
            <a:solidFill>
              <a:srgbClr val="00D0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42"/>
          <p:cNvSpPr/>
          <p:nvPr/>
        </p:nvSpPr>
        <p:spPr>
          <a:xfrm>
            <a:off x="0" y="251459"/>
            <a:ext cx="4924425" cy="0"/>
          </a:xfrm>
          <a:custGeom>
            <a:rect b="b" l="l" r="r" t="t"/>
            <a:pathLst>
              <a:path extrusionOk="0" h="120000" w="4924425">
                <a:moveTo>
                  <a:pt x="0" y="0"/>
                </a:moveTo>
                <a:lnTo>
                  <a:pt x="4924420" y="0"/>
                </a:lnTo>
              </a:path>
            </a:pathLst>
          </a:custGeom>
          <a:noFill/>
          <a:ln cap="flat" cmpd="sng" w="10150">
            <a:solidFill>
              <a:srgbClr val="00CF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42"/>
          <p:cNvSpPr/>
          <p:nvPr/>
        </p:nvSpPr>
        <p:spPr>
          <a:xfrm>
            <a:off x="8652033" y="251459"/>
            <a:ext cx="492125" cy="0"/>
          </a:xfrm>
          <a:custGeom>
            <a:rect b="b" l="l" r="r" t="t"/>
            <a:pathLst>
              <a:path extrusionOk="0" h="120000" w="492125">
                <a:moveTo>
                  <a:pt x="0" y="0"/>
                </a:moveTo>
                <a:lnTo>
                  <a:pt x="491966" y="0"/>
                </a:lnTo>
              </a:path>
            </a:pathLst>
          </a:custGeom>
          <a:noFill/>
          <a:ln cap="flat" cmpd="sng" w="10150">
            <a:solidFill>
              <a:srgbClr val="00CFE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42"/>
          <p:cNvSpPr/>
          <p:nvPr/>
        </p:nvSpPr>
        <p:spPr>
          <a:xfrm>
            <a:off x="0" y="260984"/>
            <a:ext cx="4960620" cy="0"/>
          </a:xfrm>
          <a:custGeom>
            <a:rect b="b" l="l" r="r" t="t"/>
            <a:pathLst>
              <a:path extrusionOk="0" h="120000" w="4960620">
                <a:moveTo>
                  <a:pt x="0" y="0"/>
                </a:moveTo>
                <a:lnTo>
                  <a:pt x="4960569" y="0"/>
                </a:lnTo>
              </a:path>
            </a:pathLst>
          </a:custGeom>
          <a:noFill/>
          <a:ln cap="flat" cmpd="sng" w="9525">
            <a:solidFill>
              <a:srgbClr val="00CEE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42"/>
          <p:cNvSpPr/>
          <p:nvPr/>
        </p:nvSpPr>
        <p:spPr>
          <a:xfrm>
            <a:off x="8624252" y="260984"/>
            <a:ext cx="520065" cy="0"/>
          </a:xfrm>
          <a:custGeom>
            <a:rect b="b" l="l" r="r" t="t"/>
            <a:pathLst>
              <a:path extrusionOk="0" h="120000" w="520065">
                <a:moveTo>
                  <a:pt x="0" y="0"/>
                </a:moveTo>
                <a:lnTo>
                  <a:pt x="519747" y="0"/>
                </a:lnTo>
              </a:path>
            </a:pathLst>
          </a:custGeom>
          <a:noFill/>
          <a:ln cap="flat" cmpd="sng" w="9525">
            <a:solidFill>
              <a:srgbClr val="00CEE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42"/>
          <p:cNvSpPr/>
          <p:nvPr/>
        </p:nvSpPr>
        <p:spPr>
          <a:xfrm>
            <a:off x="0" y="270509"/>
            <a:ext cx="5001895" cy="0"/>
          </a:xfrm>
          <a:custGeom>
            <a:rect b="b" l="l" r="r" t="t"/>
            <a:pathLst>
              <a:path extrusionOk="0" h="120000" w="5001895">
                <a:moveTo>
                  <a:pt x="0" y="0"/>
                </a:moveTo>
                <a:lnTo>
                  <a:pt x="5001882" y="0"/>
                </a:lnTo>
              </a:path>
            </a:pathLst>
          </a:custGeom>
          <a:noFill/>
          <a:ln cap="flat" cmpd="sng" w="10150">
            <a:solidFill>
              <a:srgbClr val="00CD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42"/>
          <p:cNvSpPr/>
          <p:nvPr/>
        </p:nvSpPr>
        <p:spPr>
          <a:xfrm>
            <a:off x="8592502" y="270509"/>
            <a:ext cx="551815" cy="0"/>
          </a:xfrm>
          <a:custGeom>
            <a:rect b="b" l="l" r="r" t="t"/>
            <a:pathLst>
              <a:path extrusionOk="0" h="120000" w="551815">
                <a:moveTo>
                  <a:pt x="0" y="0"/>
                </a:moveTo>
                <a:lnTo>
                  <a:pt x="551497" y="0"/>
                </a:lnTo>
              </a:path>
            </a:pathLst>
          </a:custGeom>
          <a:noFill/>
          <a:ln cap="flat" cmpd="sng" w="10150">
            <a:solidFill>
              <a:srgbClr val="00CD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42"/>
          <p:cNvSpPr/>
          <p:nvPr/>
        </p:nvSpPr>
        <p:spPr>
          <a:xfrm>
            <a:off x="0" y="279400"/>
            <a:ext cx="5038090" cy="0"/>
          </a:xfrm>
          <a:custGeom>
            <a:rect b="b" l="l" r="r" t="t"/>
            <a:pathLst>
              <a:path extrusionOk="0" h="120000" w="5038090">
                <a:moveTo>
                  <a:pt x="0" y="0"/>
                </a:moveTo>
                <a:lnTo>
                  <a:pt x="5038031" y="0"/>
                </a:lnTo>
              </a:path>
            </a:pathLst>
          </a:custGeom>
          <a:noFill/>
          <a:ln cap="flat" cmpd="sng" w="10150">
            <a:solidFill>
              <a:srgbClr val="00CC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42"/>
          <p:cNvSpPr/>
          <p:nvPr/>
        </p:nvSpPr>
        <p:spPr>
          <a:xfrm>
            <a:off x="8564721" y="279400"/>
            <a:ext cx="579755" cy="0"/>
          </a:xfrm>
          <a:custGeom>
            <a:rect b="b" l="l" r="r" t="t"/>
            <a:pathLst>
              <a:path extrusionOk="0" h="120000" w="579754">
                <a:moveTo>
                  <a:pt x="0" y="0"/>
                </a:moveTo>
                <a:lnTo>
                  <a:pt x="579278" y="0"/>
                </a:lnTo>
              </a:path>
            </a:pathLst>
          </a:custGeom>
          <a:noFill/>
          <a:ln cap="flat" cmpd="sng" w="10150">
            <a:solidFill>
              <a:srgbClr val="00CC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42"/>
          <p:cNvSpPr/>
          <p:nvPr/>
        </p:nvSpPr>
        <p:spPr>
          <a:xfrm>
            <a:off x="0" y="288290"/>
            <a:ext cx="5074285" cy="0"/>
          </a:xfrm>
          <a:custGeom>
            <a:rect b="b" l="l" r="r" t="t"/>
            <a:pathLst>
              <a:path extrusionOk="0" h="120000" w="5074285">
                <a:moveTo>
                  <a:pt x="0" y="0"/>
                </a:moveTo>
                <a:lnTo>
                  <a:pt x="5074179" y="0"/>
                </a:lnTo>
              </a:path>
            </a:pathLst>
          </a:custGeom>
          <a:noFill/>
          <a:ln cap="flat" cmpd="sng" w="10150">
            <a:solidFill>
              <a:srgbClr val="00C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42"/>
          <p:cNvSpPr/>
          <p:nvPr/>
        </p:nvSpPr>
        <p:spPr>
          <a:xfrm>
            <a:off x="8536940" y="288290"/>
            <a:ext cx="607060" cy="0"/>
          </a:xfrm>
          <a:custGeom>
            <a:rect b="b" l="l" r="r" t="t"/>
            <a:pathLst>
              <a:path extrusionOk="0" h="120000" w="607059">
                <a:moveTo>
                  <a:pt x="0" y="0"/>
                </a:moveTo>
                <a:lnTo>
                  <a:pt x="607060" y="0"/>
                </a:lnTo>
              </a:path>
            </a:pathLst>
          </a:custGeom>
          <a:noFill/>
          <a:ln cap="flat" cmpd="sng" w="10150">
            <a:solidFill>
              <a:srgbClr val="00C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42"/>
          <p:cNvSpPr/>
          <p:nvPr/>
        </p:nvSpPr>
        <p:spPr>
          <a:xfrm>
            <a:off x="0" y="297179"/>
            <a:ext cx="5110480" cy="0"/>
          </a:xfrm>
          <a:custGeom>
            <a:rect b="b" l="l" r="r" t="t"/>
            <a:pathLst>
              <a:path extrusionOk="0" h="120000" w="5110480">
                <a:moveTo>
                  <a:pt x="0" y="0"/>
                </a:moveTo>
                <a:lnTo>
                  <a:pt x="5110328" y="0"/>
                </a:lnTo>
              </a:path>
            </a:pathLst>
          </a:custGeom>
          <a:noFill/>
          <a:ln cap="flat" cmpd="sng" w="10150">
            <a:solidFill>
              <a:srgbClr val="00CA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42"/>
          <p:cNvSpPr/>
          <p:nvPr/>
        </p:nvSpPr>
        <p:spPr>
          <a:xfrm>
            <a:off x="8509158" y="297179"/>
            <a:ext cx="635000" cy="0"/>
          </a:xfrm>
          <a:custGeom>
            <a:rect b="b" l="l" r="r" t="t"/>
            <a:pathLst>
              <a:path extrusionOk="0" h="120000" w="635000">
                <a:moveTo>
                  <a:pt x="0" y="0"/>
                </a:moveTo>
                <a:lnTo>
                  <a:pt x="634841" y="0"/>
                </a:lnTo>
              </a:path>
            </a:pathLst>
          </a:custGeom>
          <a:noFill/>
          <a:ln cap="flat" cmpd="sng" w="10150">
            <a:solidFill>
              <a:srgbClr val="00CA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42"/>
          <p:cNvSpPr/>
          <p:nvPr/>
        </p:nvSpPr>
        <p:spPr>
          <a:xfrm>
            <a:off x="0" y="306704"/>
            <a:ext cx="5146675" cy="0"/>
          </a:xfrm>
          <a:custGeom>
            <a:rect b="b" l="l" r="r" t="t"/>
            <a:pathLst>
              <a:path extrusionOk="0" h="120000" w="5146675">
                <a:moveTo>
                  <a:pt x="0" y="0"/>
                </a:moveTo>
                <a:lnTo>
                  <a:pt x="5146477" y="0"/>
                </a:lnTo>
              </a:path>
            </a:pathLst>
          </a:custGeom>
          <a:noFill/>
          <a:ln cap="flat" cmpd="sng" w="9525">
            <a:solidFill>
              <a:srgbClr val="00C9E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2"/>
          <p:cNvSpPr/>
          <p:nvPr/>
        </p:nvSpPr>
        <p:spPr>
          <a:xfrm>
            <a:off x="8491855" y="307340"/>
            <a:ext cx="652145" cy="0"/>
          </a:xfrm>
          <a:custGeom>
            <a:rect b="b" l="l" r="r" t="t"/>
            <a:pathLst>
              <a:path extrusionOk="0" h="120000" w="652145">
                <a:moveTo>
                  <a:pt x="0" y="0"/>
                </a:moveTo>
                <a:lnTo>
                  <a:pt x="652145" y="0"/>
                </a:lnTo>
              </a:path>
            </a:pathLst>
          </a:custGeom>
          <a:noFill/>
          <a:ln cap="flat" cmpd="sng" w="9525">
            <a:solidFill>
              <a:srgbClr val="00C9E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42"/>
          <p:cNvSpPr/>
          <p:nvPr/>
        </p:nvSpPr>
        <p:spPr>
          <a:xfrm>
            <a:off x="8507174" y="302895"/>
            <a:ext cx="636905" cy="0"/>
          </a:xfrm>
          <a:custGeom>
            <a:rect b="b" l="l" r="r" t="t"/>
            <a:pathLst>
              <a:path extrusionOk="0" h="120000" w="636904">
                <a:moveTo>
                  <a:pt x="0" y="0"/>
                </a:moveTo>
                <a:lnTo>
                  <a:pt x="636825" y="0"/>
                </a:lnTo>
              </a:path>
            </a:pathLst>
          </a:custGeom>
          <a:noFill/>
          <a:ln cap="flat" cmpd="sng" w="9525">
            <a:solidFill>
              <a:srgbClr val="00C9E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42"/>
          <p:cNvSpPr/>
          <p:nvPr/>
        </p:nvSpPr>
        <p:spPr>
          <a:xfrm>
            <a:off x="0" y="316229"/>
            <a:ext cx="2352040" cy="0"/>
          </a:xfrm>
          <a:custGeom>
            <a:rect b="b" l="l" r="r" t="t"/>
            <a:pathLst>
              <a:path extrusionOk="0" h="120000" w="2352040">
                <a:moveTo>
                  <a:pt x="0" y="0"/>
                </a:moveTo>
                <a:lnTo>
                  <a:pt x="2352040" y="0"/>
                </a:lnTo>
              </a:path>
            </a:pathLst>
          </a:custGeom>
          <a:noFill/>
          <a:ln cap="flat" cmpd="sng" w="10150">
            <a:solidFill>
              <a:srgbClr val="00C8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42"/>
          <p:cNvSpPr/>
          <p:nvPr/>
        </p:nvSpPr>
        <p:spPr>
          <a:xfrm>
            <a:off x="2824479" y="316229"/>
            <a:ext cx="2363470" cy="0"/>
          </a:xfrm>
          <a:custGeom>
            <a:rect b="b" l="l" r="r" t="t"/>
            <a:pathLst>
              <a:path extrusionOk="0" h="120000" w="2363470">
                <a:moveTo>
                  <a:pt x="0" y="0"/>
                </a:moveTo>
                <a:lnTo>
                  <a:pt x="2363310" y="0"/>
                </a:lnTo>
              </a:path>
            </a:pathLst>
          </a:custGeom>
          <a:noFill/>
          <a:ln cap="flat" cmpd="sng" w="10150">
            <a:solidFill>
              <a:srgbClr val="00C8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42"/>
          <p:cNvSpPr/>
          <p:nvPr/>
        </p:nvSpPr>
        <p:spPr>
          <a:xfrm>
            <a:off x="8442959" y="316229"/>
            <a:ext cx="701040" cy="0"/>
          </a:xfrm>
          <a:custGeom>
            <a:rect b="b" l="l" r="r" t="t"/>
            <a:pathLst>
              <a:path extrusionOk="0" h="120000" w="701040">
                <a:moveTo>
                  <a:pt x="0" y="0"/>
                </a:moveTo>
                <a:lnTo>
                  <a:pt x="701039" y="0"/>
                </a:lnTo>
              </a:path>
            </a:pathLst>
          </a:custGeom>
          <a:noFill/>
          <a:ln cap="flat" cmpd="sng" w="10150">
            <a:solidFill>
              <a:srgbClr val="00C8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2"/>
          <p:cNvSpPr/>
          <p:nvPr/>
        </p:nvSpPr>
        <p:spPr>
          <a:xfrm>
            <a:off x="0" y="325120"/>
            <a:ext cx="2197735" cy="0"/>
          </a:xfrm>
          <a:custGeom>
            <a:rect b="b" l="l" r="r" t="t"/>
            <a:pathLst>
              <a:path extrusionOk="0" h="120000" w="2197735">
                <a:moveTo>
                  <a:pt x="0" y="0"/>
                </a:moveTo>
                <a:lnTo>
                  <a:pt x="2197166" y="0"/>
                </a:lnTo>
              </a:path>
            </a:pathLst>
          </a:custGeom>
          <a:noFill/>
          <a:ln cap="flat" cmpd="sng" w="10150">
            <a:solidFill>
              <a:srgbClr val="00C7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2"/>
          <p:cNvSpPr/>
          <p:nvPr/>
        </p:nvSpPr>
        <p:spPr>
          <a:xfrm>
            <a:off x="2966061" y="325120"/>
            <a:ext cx="2258060" cy="0"/>
          </a:xfrm>
          <a:custGeom>
            <a:rect b="b" l="l" r="r" t="t"/>
            <a:pathLst>
              <a:path extrusionOk="0" h="120000" w="2258060">
                <a:moveTo>
                  <a:pt x="0" y="0"/>
                </a:moveTo>
                <a:lnTo>
                  <a:pt x="2257877" y="0"/>
                </a:lnTo>
              </a:path>
            </a:pathLst>
          </a:custGeom>
          <a:noFill/>
          <a:ln cap="flat" cmpd="sng" w="10150">
            <a:solidFill>
              <a:srgbClr val="00C7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42"/>
          <p:cNvSpPr/>
          <p:nvPr/>
        </p:nvSpPr>
        <p:spPr>
          <a:xfrm>
            <a:off x="8411844" y="325120"/>
            <a:ext cx="732155" cy="0"/>
          </a:xfrm>
          <a:custGeom>
            <a:rect b="b" l="l" r="r" t="t"/>
            <a:pathLst>
              <a:path extrusionOk="0" h="120000" w="732154">
                <a:moveTo>
                  <a:pt x="0" y="0"/>
                </a:moveTo>
                <a:lnTo>
                  <a:pt x="732154" y="0"/>
                </a:lnTo>
              </a:path>
            </a:pathLst>
          </a:custGeom>
          <a:noFill/>
          <a:ln cap="flat" cmpd="sng" w="10150">
            <a:solidFill>
              <a:srgbClr val="00C7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2"/>
          <p:cNvSpPr/>
          <p:nvPr/>
        </p:nvSpPr>
        <p:spPr>
          <a:xfrm>
            <a:off x="0" y="337184"/>
            <a:ext cx="1918970" cy="0"/>
          </a:xfrm>
          <a:custGeom>
            <a:rect b="b" l="l" r="r" t="t"/>
            <a:pathLst>
              <a:path extrusionOk="0" h="120000" w="1918970">
                <a:moveTo>
                  <a:pt x="0" y="0"/>
                </a:moveTo>
                <a:lnTo>
                  <a:pt x="1918638" y="0"/>
                </a:lnTo>
              </a:path>
            </a:pathLst>
          </a:custGeom>
          <a:noFill/>
          <a:ln cap="flat" cmpd="sng" w="9525">
            <a:solidFill>
              <a:srgbClr val="00C6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42"/>
          <p:cNvSpPr/>
          <p:nvPr/>
        </p:nvSpPr>
        <p:spPr>
          <a:xfrm>
            <a:off x="0" y="332104"/>
            <a:ext cx="1987550" cy="0"/>
          </a:xfrm>
          <a:custGeom>
            <a:rect b="b" l="l" r="r" t="t"/>
            <a:pathLst>
              <a:path extrusionOk="0" h="120000" w="1987550">
                <a:moveTo>
                  <a:pt x="0" y="0"/>
                </a:moveTo>
                <a:lnTo>
                  <a:pt x="1986981" y="0"/>
                </a:lnTo>
              </a:path>
            </a:pathLst>
          </a:custGeom>
          <a:noFill/>
          <a:ln cap="flat" cmpd="sng" w="9525">
            <a:solidFill>
              <a:srgbClr val="00C6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142"/>
          <p:cNvSpPr/>
          <p:nvPr/>
        </p:nvSpPr>
        <p:spPr>
          <a:xfrm>
            <a:off x="3107642" y="334009"/>
            <a:ext cx="2152650" cy="0"/>
          </a:xfrm>
          <a:custGeom>
            <a:rect b="b" l="l" r="r" t="t"/>
            <a:pathLst>
              <a:path extrusionOk="0" h="120000" w="2152650">
                <a:moveTo>
                  <a:pt x="0" y="0"/>
                </a:moveTo>
                <a:lnTo>
                  <a:pt x="2152444" y="0"/>
                </a:lnTo>
              </a:path>
            </a:pathLst>
          </a:custGeom>
          <a:noFill/>
          <a:ln cap="flat" cmpd="sng" w="10150">
            <a:solidFill>
              <a:srgbClr val="00C6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42"/>
          <p:cNvSpPr/>
          <p:nvPr/>
        </p:nvSpPr>
        <p:spPr>
          <a:xfrm>
            <a:off x="8391842" y="335915"/>
            <a:ext cx="745490" cy="0"/>
          </a:xfrm>
          <a:custGeom>
            <a:rect b="b" l="l" r="r" t="t"/>
            <a:pathLst>
              <a:path extrusionOk="0" h="120000" w="745490">
                <a:moveTo>
                  <a:pt x="0" y="0"/>
                </a:moveTo>
                <a:lnTo>
                  <a:pt x="744923" y="0"/>
                </a:lnTo>
              </a:path>
            </a:pathLst>
          </a:custGeom>
          <a:noFill/>
          <a:ln cap="flat" cmpd="sng" w="9525">
            <a:solidFill>
              <a:srgbClr val="00C6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42"/>
          <p:cNvSpPr/>
          <p:nvPr/>
        </p:nvSpPr>
        <p:spPr>
          <a:xfrm>
            <a:off x="8409622" y="330834"/>
            <a:ext cx="734695" cy="0"/>
          </a:xfrm>
          <a:custGeom>
            <a:rect b="b" l="l" r="r" t="t"/>
            <a:pathLst>
              <a:path extrusionOk="0" h="120000" w="734695">
                <a:moveTo>
                  <a:pt x="0" y="0"/>
                </a:moveTo>
                <a:lnTo>
                  <a:pt x="734377" y="0"/>
                </a:lnTo>
              </a:path>
            </a:pathLst>
          </a:custGeom>
          <a:noFill/>
          <a:ln cap="flat" cmpd="sng" w="9525">
            <a:solidFill>
              <a:srgbClr val="00C6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42"/>
          <p:cNvSpPr/>
          <p:nvPr/>
        </p:nvSpPr>
        <p:spPr>
          <a:xfrm>
            <a:off x="0" y="339090"/>
            <a:ext cx="9128125" cy="8890"/>
          </a:xfrm>
          <a:custGeom>
            <a:rect b="b" l="l" r="r" t="t"/>
            <a:pathLst>
              <a:path extrusionOk="0" h="8889" w="9128125">
                <a:moveTo>
                  <a:pt x="1905606" y="0"/>
                </a:moveTo>
                <a:lnTo>
                  <a:pt x="0" y="0"/>
                </a:lnTo>
                <a:lnTo>
                  <a:pt x="0" y="8889"/>
                </a:lnTo>
                <a:lnTo>
                  <a:pt x="1844790" y="8889"/>
                </a:lnTo>
                <a:lnTo>
                  <a:pt x="1905606" y="0"/>
                </a:lnTo>
                <a:close/>
              </a:path>
              <a:path extrusionOk="0" h="8889" w="9128125">
                <a:moveTo>
                  <a:pt x="5260087" y="0"/>
                </a:moveTo>
                <a:lnTo>
                  <a:pt x="3269450" y="0"/>
                </a:lnTo>
                <a:lnTo>
                  <a:pt x="3370579" y="6350"/>
                </a:lnTo>
                <a:lnTo>
                  <a:pt x="3393006" y="8889"/>
                </a:lnTo>
                <a:lnTo>
                  <a:pt x="5300834" y="8889"/>
                </a:lnTo>
                <a:lnTo>
                  <a:pt x="5275580" y="3809"/>
                </a:lnTo>
                <a:lnTo>
                  <a:pt x="5260087" y="0"/>
                </a:lnTo>
                <a:close/>
              </a:path>
              <a:path extrusionOk="0" h="8889" w="9128125">
                <a:moveTo>
                  <a:pt x="9127807" y="0"/>
                </a:moveTo>
                <a:lnTo>
                  <a:pt x="8380729" y="0"/>
                </a:lnTo>
                <a:lnTo>
                  <a:pt x="8349615" y="8889"/>
                </a:lnTo>
                <a:lnTo>
                  <a:pt x="9102725" y="8889"/>
                </a:lnTo>
                <a:lnTo>
                  <a:pt x="9127807" y="0"/>
                </a:lnTo>
                <a:close/>
              </a:path>
            </a:pathLst>
          </a:custGeom>
          <a:solidFill>
            <a:srgbClr val="00C5DF">
              <a:alpha val="45882"/>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42"/>
          <p:cNvSpPr/>
          <p:nvPr/>
        </p:nvSpPr>
        <p:spPr>
          <a:xfrm>
            <a:off x="0" y="352425"/>
            <a:ext cx="1845310" cy="0"/>
          </a:xfrm>
          <a:custGeom>
            <a:rect b="b" l="l" r="r" t="t"/>
            <a:pathLst>
              <a:path extrusionOk="0" h="120000" w="1845310">
                <a:moveTo>
                  <a:pt x="0" y="0"/>
                </a:moveTo>
                <a:lnTo>
                  <a:pt x="1844790" y="0"/>
                </a:lnTo>
              </a:path>
            </a:pathLst>
          </a:custGeom>
          <a:noFill/>
          <a:ln cap="flat" cmpd="sng" w="9525">
            <a:solidFill>
              <a:srgbClr val="00C4D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42"/>
          <p:cNvSpPr/>
          <p:nvPr/>
        </p:nvSpPr>
        <p:spPr>
          <a:xfrm>
            <a:off x="3393006" y="352425"/>
            <a:ext cx="1952625" cy="0"/>
          </a:xfrm>
          <a:custGeom>
            <a:rect b="b" l="l" r="r" t="t"/>
            <a:pathLst>
              <a:path extrusionOk="0" h="120000" w="1952625">
                <a:moveTo>
                  <a:pt x="0" y="0"/>
                </a:moveTo>
                <a:lnTo>
                  <a:pt x="1952023" y="0"/>
                </a:lnTo>
              </a:path>
            </a:pathLst>
          </a:custGeom>
          <a:noFill/>
          <a:ln cap="flat" cmpd="sng" w="9525">
            <a:solidFill>
              <a:srgbClr val="00C4D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142"/>
          <p:cNvSpPr/>
          <p:nvPr/>
        </p:nvSpPr>
        <p:spPr>
          <a:xfrm>
            <a:off x="8318500" y="352425"/>
            <a:ext cx="784225" cy="0"/>
          </a:xfrm>
          <a:custGeom>
            <a:rect b="b" l="l" r="r" t="t"/>
            <a:pathLst>
              <a:path extrusionOk="0" h="120000" w="784225">
                <a:moveTo>
                  <a:pt x="0" y="0"/>
                </a:moveTo>
                <a:lnTo>
                  <a:pt x="784225" y="0"/>
                </a:lnTo>
              </a:path>
            </a:pathLst>
          </a:custGeom>
          <a:noFill/>
          <a:ln cap="flat" cmpd="sng" w="9525">
            <a:solidFill>
              <a:srgbClr val="00C4D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142"/>
          <p:cNvSpPr/>
          <p:nvPr/>
        </p:nvSpPr>
        <p:spPr>
          <a:xfrm>
            <a:off x="0" y="361950"/>
            <a:ext cx="1784350" cy="0"/>
          </a:xfrm>
          <a:custGeom>
            <a:rect b="b" l="l" r="r" t="t"/>
            <a:pathLst>
              <a:path extrusionOk="0" h="120000" w="1784350">
                <a:moveTo>
                  <a:pt x="0" y="0"/>
                </a:moveTo>
                <a:lnTo>
                  <a:pt x="1783974" y="0"/>
                </a:lnTo>
              </a:path>
            </a:pathLst>
          </a:custGeom>
          <a:noFill/>
          <a:ln cap="flat" cmpd="sng" w="10150">
            <a:solidFill>
              <a:srgbClr val="00C3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42"/>
          <p:cNvSpPr/>
          <p:nvPr/>
        </p:nvSpPr>
        <p:spPr>
          <a:xfrm>
            <a:off x="3471501" y="361950"/>
            <a:ext cx="1924050" cy="0"/>
          </a:xfrm>
          <a:custGeom>
            <a:rect b="b" l="l" r="r" t="t"/>
            <a:pathLst>
              <a:path extrusionOk="0" h="120000" w="1924050">
                <a:moveTo>
                  <a:pt x="0" y="0"/>
                </a:moveTo>
                <a:lnTo>
                  <a:pt x="1924039" y="0"/>
                </a:lnTo>
              </a:path>
            </a:pathLst>
          </a:custGeom>
          <a:noFill/>
          <a:ln cap="flat" cmpd="sng" w="10150">
            <a:solidFill>
              <a:srgbClr val="00C3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42"/>
          <p:cNvSpPr/>
          <p:nvPr/>
        </p:nvSpPr>
        <p:spPr>
          <a:xfrm>
            <a:off x="8285162" y="366395"/>
            <a:ext cx="765810" cy="0"/>
          </a:xfrm>
          <a:custGeom>
            <a:rect b="b" l="l" r="r" t="t"/>
            <a:pathLst>
              <a:path extrusionOk="0" h="120000" w="765809">
                <a:moveTo>
                  <a:pt x="0" y="0"/>
                </a:moveTo>
                <a:lnTo>
                  <a:pt x="765238" y="0"/>
                </a:lnTo>
              </a:path>
            </a:pathLst>
          </a:custGeom>
          <a:noFill/>
          <a:ln cap="flat" cmpd="sng" w="9525">
            <a:solidFill>
              <a:srgbClr val="00C3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42"/>
          <p:cNvSpPr/>
          <p:nvPr/>
        </p:nvSpPr>
        <p:spPr>
          <a:xfrm>
            <a:off x="8302942" y="361315"/>
            <a:ext cx="762635" cy="0"/>
          </a:xfrm>
          <a:custGeom>
            <a:rect b="b" l="l" r="r" t="t"/>
            <a:pathLst>
              <a:path extrusionOk="0" h="120000" w="762634">
                <a:moveTo>
                  <a:pt x="0" y="0"/>
                </a:moveTo>
                <a:lnTo>
                  <a:pt x="762158" y="0"/>
                </a:lnTo>
              </a:path>
            </a:pathLst>
          </a:custGeom>
          <a:noFill/>
          <a:ln cap="flat" cmpd="sng" w="9525">
            <a:solidFill>
              <a:srgbClr val="00C3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42"/>
          <p:cNvSpPr/>
          <p:nvPr/>
        </p:nvSpPr>
        <p:spPr>
          <a:xfrm>
            <a:off x="0" y="370840"/>
            <a:ext cx="1723389" cy="0"/>
          </a:xfrm>
          <a:custGeom>
            <a:rect b="b" l="l" r="r" t="t"/>
            <a:pathLst>
              <a:path extrusionOk="0" h="120000" w="1723389">
                <a:moveTo>
                  <a:pt x="0" y="0"/>
                </a:moveTo>
                <a:lnTo>
                  <a:pt x="1723159" y="0"/>
                </a:lnTo>
              </a:path>
            </a:pathLst>
          </a:custGeom>
          <a:noFill/>
          <a:ln cap="flat" cmpd="sng" w="10150">
            <a:solidFill>
              <a:srgbClr val="00C2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42"/>
          <p:cNvSpPr/>
          <p:nvPr/>
        </p:nvSpPr>
        <p:spPr>
          <a:xfrm>
            <a:off x="3549995" y="370840"/>
            <a:ext cx="1889760" cy="0"/>
          </a:xfrm>
          <a:custGeom>
            <a:rect b="b" l="l" r="r" t="t"/>
            <a:pathLst>
              <a:path extrusionOk="0" h="120000" w="1889760">
                <a:moveTo>
                  <a:pt x="0" y="0"/>
                </a:moveTo>
                <a:lnTo>
                  <a:pt x="1889741" y="0"/>
                </a:lnTo>
              </a:path>
            </a:pathLst>
          </a:custGeom>
          <a:noFill/>
          <a:ln cap="flat" cmpd="sng" w="10150">
            <a:solidFill>
              <a:srgbClr val="00C2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42"/>
          <p:cNvSpPr/>
          <p:nvPr/>
        </p:nvSpPr>
        <p:spPr>
          <a:xfrm>
            <a:off x="8251825" y="370840"/>
            <a:ext cx="800735" cy="0"/>
          </a:xfrm>
          <a:custGeom>
            <a:rect b="b" l="l" r="r" t="t"/>
            <a:pathLst>
              <a:path extrusionOk="0" h="120000" w="800734">
                <a:moveTo>
                  <a:pt x="0" y="0"/>
                </a:moveTo>
                <a:lnTo>
                  <a:pt x="800735" y="0"/>
                </a:lnTo>
              </a:path>
            </a:pathLst>
          </a:custGeom>
          <a:noFill/>
          <a:ln cap="flat" cmpd="sng" w="10150">
            <a:solidFill>
              <a:srgbClr val="00C2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42"/>
          <p:cNvSpPr/>
          <p:nvPr/>
        </p:nvSpPr>
        <p:spPr>
          <a:xfrm>
            <a:off x="0" y="379729"/>
            <a:ext cx="1662430" cy="0"/>
          </a:xfrm>
          <a:custGeom>
            <a:rect b="b" l="l" r="r" t="t"/>
            <a:pathLst>
              <a:path extrusionOk="0" h="120000" w="1662430">
                <a:moveTo>
                  <a:pt x="0" y="0"/>
                </a:moveTo>
                <a:lnTo>
                  <a:pt x="1662343" y="0"/>
                </a:lnTo>
              </a:path>
            </a:pathLst>
          </a:custGeom>
          <a:noFill/>
          <a:ln cap="flat" cmpd="sng" w="10150">
            <a:solidFill>
              <a:srgbClr val="00C1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42"/>
          <p:cNvSpPr/>
          <p:nvPr/>
        </p:nvSpPr>
        <p:spPr>
          <a:xfrm>
            <a:off x="3628489" y="379729"/>
            <a:ext cx="1855470" cy="0"/>
          </a:xfrm>
          <a:custGeom>
            <a:rect b="b" l="l" r="r" t="t"/>
            <a:pathLst>
              <a:path extrusionOk="0" h="120000" w="1855470">
                <a:moveTo>
                  <a:pt x="0" y="0"/>
                </a:moveTo>
                <a:lnTo>
                  <a:pt x="1855443" y="0"/>
                </a:lnTo>
              </a:path>
            </a:pathLst>
          </a:custGeom>
          <a:noFill/>
          <a:ln cap="flat" cmpd="sng" w="10150">
            <a:solidFill>
              <a:srgbClr val="00C1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42"/>
          <p:cNvSpPr/>
          <p:nvPr/>
        </p:nvSpPr>
        <p:spPr>
          <a:xfrm>
            <a:off x="8220709" y="379729"/>
            <a:ext cx="802005" cy="0"/>
          </a:xfrm>
          <a:custGeom>
            <a:rect b="b" l="l" r="r" t="t"/>
            <a:pathLst>
              <a:path extrusionOk="0" h="120000" w="802004">
                <a:moveTo>
                  <a:pt x="0" y="0"/>
                </a:moveTo>
                <a:lnTo>
                  <a:pt x="801624" y="0"/>
                </a:lnTo>
              </a:path>
            </a:pathLst>
          </a:custGeom>
          <a:noFill/>
          <a:ln cap="flat" cmpd="sng" w="10150">
            <a:solidFill>
              <a:srgbClr val="00C1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42"/>
          <p:cNvSpPr/>
          <p:nvPr/>
        </p:nvSpPr>
        <p:spPr>
          <a:xfrm>
            <a:off x="0" y="392429"/>
            <a:ext cx="1544320" cy="0"/>
          </a:xfrm>
          <a:custGeom>
            <a:rect b="b" l="l" r="r" t="t"/>
            <a:pathLst>
              <a:path extrusionOk="0" h="120000" w="1544320">
                <a:moveTo>
                  <a:pt x="0" y="0"/>
                </a:moveTo>
                <a:lnTo>
                  <a:pt x="1543982" y="0"/>
                </a:lnTo>
              </a:path>
            </a:pathLst>
          </a:custGeom>
          <a:noFill/>
          <a:ln cap="flat" cmpd="sng" w="9525">
            <a:solidFill>
              <a:srgbClr val="00C0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42"/>
          <p:cNvSpPr/>
          <p:nvPr/>
        </p:nvSpPr>
        <p:spPr>
          <a:xfrm>
            <a:off x="0" y="387984"/>
            <a:ext cx="1571625" cy="0"/>
          </a:xfrm>
          <a:custGeom>
            <a:rect b="b" l="l" r="r" t="t"/>
            <a:pathLst>
              <a:path extrusionOk="0" h="120000" w="1571625">
                <a:moveTo>
                  <a:pt x="0" y="0"/>
                </a:moveTo>
                <a:lnTo>
                  <a:pt x="1571119" y="0"/>
                </a:lnTo>
              </a:path>
            </a:pathLst>
          </a:custGeom>
          <a:noFill/>
          <a:ln cap="flat" cmpd="sng" w="9525">
            <a:solidFill>
              <a:srgbClr val="00C0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42"/>
          <p:cNvSpPr/>
          <p:nvPr/>
        </p:nvSpPr>
        <p:spPr>
          <a:xfrm>
            <a:off x="3718197" y="389254"/>
            <a:ext cx="1810385" cy="0"/>
          </a:xfrm>
          <a:custGeom>
            <a:rect b="b" l="l" r="r" t="t"/>
            <a:pathLst>
              <a:path extrusionOk="0" h="120000" w="1810385">
                <a:moveTo>
                  <a:pt x="0" y="0"/>
                </a:moveTo>
                <a:lnTo>
                  <a:pt x="1809931" y="0"/>
                </a:lnTo>
              </a:path>
            </a:pathLst>
          </a:custGeom>
          <a:noFill/>
          <a:ln cap="flat" cmpd="sng" w="9525">
            <a:solidFill>
              <a:srgbClr val="00C0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142"/>
          <p:cNvSpPr/>
          <p:nvPr/>
        </p:nvSpPr>
        <p:spPr>
          <a:xfrm>
            <a:off x="8182966" y="389254"/>
            <a:ext cx="805180" cy="0"/>
          </a:xfrm>
          <a:custGeom>
            <a:rect b="b" l="l" r="r" t="t"/>
            <a:pathLst>
              <a:path extrusionOk="0" h="120000" w="805179">
                <a:moveTo>
                  <a:pt x="0" y="0"/>
                </a:moveTo>
                <a:lnTo>
                  <a:pt x="804823" y="0"/>
                </a:lnTo>
              </a:path>
            </a:pathLst>
          </a:custGeom>
          <a:noFill/>
          <a:ln cap="flat" cmpd="sng" w="9525">
            <a:solidFill>
              <a:srgbClr val="00C0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42"/>
          <p:cNvSpPr/>
          <p:nvPr/>
        </p:nvSpPr>
        <p:spPr>
          <a:xfrm>
            <a:off x="0" y="398145"/>
            <a:ext cx="1538605" cy="0"/>
          </a:xfrm>
          <a:custGeom>
            <a:rect b="b" l="l" r="r" t="t"/>
            <a:pathLst>
              <a:path extrusionOk="0" h="120000" w="1538605">
                <a:moveTo>
                  <a:pt x="0" y="0"/>
                </a:moveTo>
                <a:lnTo>
                  <a:pt x="1538565" y="0"/>
                </a:lnTo>
              </a:path>
            </a:pathLst>
          </a:custGeom>
          <a:noFill/>
          <a:ln cap="flat" cmpd="sng" w="9525">
            <a:solidFill>
              <a:srgbClr val="00BF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42"/>
          <p:cNvSpPr/>
          <p:nvPr/>
        </p:nvSpPr>
        <p:spPr>
          <a:xfrm>
            <a:off x="3796691" y="398145"/>
            <a:ext cx="1776095" cy="0"/>
          </a:xfrm>
          <a:custGeom>
            <a:rect b="b" l="l" r="r" t="t"/>
            <a:pathLst>
              <a:path extrusionOk="0" h="120000" w="1776095">
                <a:moveTo>
                  <a:pt x="0" y="0"/>
                </a:moveTo>
                <a:lnTo>
                  <a:pt x="1775633" y="0"/>
                </a:lnTo>
              </a:path>
            </a:pathLst>
          </a:custGeom>
          <a:noFill/>
          <a:ln cap="flat" cmpd="sng" w="9525">
            <a:solidFill>
              <a:srgbClr val="00BF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42"/>
          <p:cNvSpPr/>
          <p:nvPr/>
        </p:nvSpPr>
        <p:spPr>
          <a:xfrm>
            <a:off x="8145222" y="398145"/>
            <a:ext cx="812800" cy="0"/>
          </a:xfrm>
          <a:custGeom>
            <a:rect b="b" l="l" r="r" t="t"/>
            <a:pathLst>
              <a:path extrusionOk="0" h="120000" w="812800">
                <a:moveTo>
                  <a:pt x="0" y="0"/>
                </a:moveTo>
                <a:lnTo>
                  <a:pt x="812341" y="0"/>
                </a:lnTo>
              </a:path>
            </a:pathLst>
          </a:custGeom>
          <a:noFill/>
          <a:ln cap="flat" cmpd="sng" w="9525">
            <a:solidFill>
              <a:srgbClr val="00BF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42"/>
          <p:cNvSpPr/>
          <p:nvPr/>
        </p:nvSpPr>
        <p:spPr>
          <a:xfrm>
            <a:off x="0" y="407669"/>
            <a:ext cx="1501140" cy="0"/>
          </a:xfrm>
          <a:custGeom>
            <a:rect b="b" l="l" r="r" t="t"/>
            <a:pathLst>
              <a:path extrusionOk="0" h="120000" w="1501140">
                <a:moveTo>
                  <a:pt x="0" y="0"/>
                </a:moveTo>
                <a:lnTo>
                  <a:pt x="1500643" y="0"/>
                </a:lnTo>
              </a:path>
            </a:pathLst>
          </a:custGeom>
          <a:noFill/>
          <a:ln cap="flat" cmpd="sng" w="10150">
            <a:solidFill>
              <a:srgbClr val="00BED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42"/>
          <p:cNvSpPr/>
          <p:nvPr/>
        </p:nvSpPr>
        <p:spPr>
          <a:xfrm>
            <a:off x="3875185" y="407669"/>
            <a:ext cx="1748155" cy="0"/>
          </a:xfrm>
          <a:custGeom>
            <a:rect b="b" l="l" r="r" t="t"/>
            <a:pathLst>
              <a:path extrusionOk="0" h="120000" w="1748154">
                <a:moveTo>
                  <a:pt x="0" y="0"/>
                </a:moveTo>
                <a:lnTo>
                  <a:pt x="1747648" y="0"/>
                </a:lnTo>
              </a:path>
            </a:pathLst>
          </a:custGeom>
          <a:noFill/>
          <a:ln cap="flat" cmpd="sng" w="10150">
            <a:solidFill>
              <a:srgbClr val="00BED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42"/>
          <p:cNvSpPr/>
          <p:nvPr/>
        </p:nvSpPr>
        <p:spPr>
          <a:xfrm>
            <a:off x="8102087" y="407669"/>
            <a:ext cx="825500" cy="0"/>
          </a:xfrm>
          <a:custGeom>
            <a:rect b="b" l="l" r="r" t="t"/>
            <a:pathLst>
              <a:path extrusionOk="0" h="120000" w="825500">
                <a:moveTo>
                  <a:pt x="0" y="0"/>
                </a:moveTo>
                <a:lnTo>
                  <a:pt x="825250" y="0"/>
                </a:lnTo>
              </a:path>
            </a:pathLst>
          </a:custGeom>
          <a:noFill/>
          <a:ln cap="flat" cmpd="sng" w="10150">
            <a:solidFill>
              <a:srgbClr val="00BED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42"/>
          <p:cNvSpPr/>
          <p:nvPr/>
        </p:nvSpPr>
        <p:spPr>
          <a:xfrm>
            <a:off x="0" y="416559"/>
            <a:ext cx="1463040" cy="0"/>
          </a:xfrm>
          <a:custGeom>
            <a:rect b="b" l="l" r="r" t="t"/>
            <a:pathLst>
              <a:path extrusionOk="0" h="120000" w="1463040">
                <a:moveTo>
                  <a:pt x="0" y="0"/>
                </a:moveTo>
                <a:lnTo>
                  <a:pt x="1462722" y="0"/>
                </a:lnTo>
              </a:path>
            </a:pathLst>
          </a:custGeom>
          <a:noFill/>
          <a:ln cap="flat" cmpd="sng" w="10150">
            <a:solidFill>
              <a:srgbClr val="00BD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42"/>
          <p:cNvSpPr/>
          <p:nvPr/>
        </p:nvSpPr>
        <p:spPr>
          <a:xfrm>
            <a:off x="3953679" y="416559"/>
            <a:ext cx="1713864" cy="0"/>
          </a:xfrm>
          <a:custGeom>
            <a:rect b="b" l="l" r="r" t="t"/>
            <a:pathLst>
              <a:path extrusionOk="0" h="120000" w="1713864">
                <a:moveTo>
                  <a:pt x="0" y="0"/>
                </a:moveTo>
                <a:lnTo>
                  <a:pt x="1713350" y="0"/>
                </a:lnTo>
              </a:path>
            </a:pathLst>
          </a:custGeom>
          <a:noFill/>
          <a:ln cap="flat" cmpd="sng" w="10150">
            <a:solidFill>
              <a:srgbClr val="00BD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42"/>
          <p:cNvSpPr/>
          <p:nvPr/>
        </p:nvSpPr>
        <p:spPr>
          <a:xfrm>
            <a:off x="8075128" y="419100"/>
            <a:ext cx="794385" cy="0"/>
          </a:xfrm>
          <a:custGeom>
            <a:rect b="b" l="l" r="r" t="t"/>
            <a:pathLst>
              <a:path extrusionOk="0" h="120000" w="794384">
                <a:moveTo>
                  <a:pt x="0" y="0"/>
                </a:moveTo>
                <a:lnTo>
                  <a:pt x="794386" y="0"/>
                </a:lnTo>
              </a:path>
            </a:pathLst>
          </a:custGeom>
          <a:noFill/>
          <a:ln cap="flat" cmpd="sng" w="9525">
            <a:solidFill>
              <a:srgbClr val="00BD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42"/>
          <p:cNvSpPr/>
          <p:nvPr/>
        </p:nvSpPr>
        <p:spPr>
          <a:xfrm>
            <a:off x="8096695" y="414019"/>
            <a:ext cx="791845" cy="0"/>
          </a:xfrm>
          <a:custGeom>
            <a:rect b="b" l="l" r="r" t="t"/>
            <a:pathLst>
              <a:path extrusionOk="0" h="120000" w="791845">
                <a:moveTo>
                  <a:pt x="0" y="0"/>
                </a:moveTo>
                <a:lnTo>
                  <a:pt x="791780" y="0"/>
                </a:lnTo>
              </a:path>
            </a:pathLst>
          </a:custGeom>
          <a:noFill/>
          <a:ln cap="flat" cmpd="sng" w="9525">
            <a:solidFill>
              <a:srgbClr val="00BD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42"/>
          <p:cNvSpPr/>
          <p:nvPr/>
        </p:nvSpPr>
        <p:spPr>
          <a:xfrm>
            <a:off x="0" y="425450"/>
            <a:ext cx="1424940" cy="0"/>
          </a:xfrm>
          <a:custGeom>
            <a:rect b="b" l="l" r="r" t="t"/>
            <a:pathLst>
              <a:path extrusionOk="0" h="120000" w="1424940">
                <a:moveTo>
                  <a:pt x="0" y="0"/>
                </a:moveTo>
                <a:lnTo>
                  <a:pt x="1424801" y="0"/>
                </a:lnTo>
              </a:path>
            </a:pathLst>
          </a:custGeom>
          <a:noFill/>
          <a:ln cap="flat" cmpd="sng" w="10150">
            <a:solidFill>
              <a:srgbClr val="00BC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42"/>
          <p:cNvSpPr/>
          <p:nvPr/>
        </p:nvSpPr>
        <p:spPr>
          <a:xfrm>
            <a:off x="4032174" y="425450"/>
            <a:ext cx="1679575" cy="0"/>
          </a:xfrm>
          <a:custGeom>
            <a:rect b="b" l="l" r="r" t="t"/>
            <a:pathLst>
              <a:path extrusionOk="0" h="120000" w="1679575">
                <a:moveTo>
                  <a:pt x="0" y="0"/>
                </a:moveTo>
                <a:lnTo>
                  <a:pt x="1679052" y="0"/>
                </a:lnTo>
              </a:path>
            </a:pathLst>
          </a:custGeom>
          <a:noFill/>
          <a:ln cap="flat" cmpd="sng" w="10150">
            <a:solidFill>
              <a:srgbClr val="00BC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42"/>
          <p:cNvSpPr/>
          <p:nvPr/>
        </p:nvSpPr>
        <p:spPr>
          <a:xfrm>
            <a:off x="8026600" y="425450"/>
            <a:ext cx="838200" cy="0"/>
          </a:xfrm>
          <a:custGeom>
            <a:rect b="b" l="l" r="r" t="t"/>
            <a:pathLst>
              <a:path extrusionOk="0" h="120000" w="838200">
                <a:moveTo>
                  <a:pt x="0" y="0"/>
                </a:moveTo>
                <a:lnTo>
                  <a:pt x="837750" y="0"/>
                </a:lnTo>
              </a:path>
            </a:pathLst>
          </a:custGeom>
          <a:noFill/>
          <a:ln cap="flat" cmpd="sng" w="10150">
            <a:solidFill>
              <a:srgbClr val="00BC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42"/>
          <p:cNvSpPr/>
          <p:nvPr/>
        </p:nvSpPr>
        <p:spPr>
          <a:xfrm>
            <a:off x="0" y="434975"/>
            <a:ext cx="1381760" cy="0"/>
          </a:xfrm>
          <a:custGeom>
            <a:rect b="b" l="l" r="r" t="t"/>
            <a:pathLst>
              <a:path extrusionOk="0" h="120000" w="1381760">
                <a:moveTo>
                  <a:pt x="0" y="0"/>
                </a:moveTo>
                <a:lnTo>
                  <a:pt x="1381462" y="0"/>
                </a:lnTo>
              </a:path>
            </a:pathLst>
          </a:custGeom>
          <a:noFill/>
          <a:ln cap="flat" cmpd="sng" w="9525">
            <a:solidFill>
              <a:srgbClr val="00BB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42"/>
          <p:cNvSpPr/>
          <p:nvPr/>
        </p:nvSpPr>
        <p:spPr>
          <a:xfrm>
            <a:off x="4166735" y="435609"/>
            <a:ext cx="1573530" cy="0"/>
          </a:xfrm>
          <a:custGeom>
            <a:rect b="b" l="l" r="r" t="t"/>
            <a:pathLst>
              <a:path extrusionOk="0" h="120000" w="1573529">
                <a:moveTo>
                  <a:pt x="0" y="0"/>
                </a:moveTo>
                <a:lnTo>
                  <a:pt x="1573277" y="0"/>
                </a:lnTo>
              </a:path>
            </a:pathLst>
          </a:custGeom>
          <a:noFill/>
          <a:ln cap="flat" cmpd="sng" w="9525">
            <a:solidFill>
              <a:srgbClr val="00BB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42"/>
          <p:cNvSpPr/>
          <p:nvPr/>
        </p:nvSpPr>
        <p:spPr>
          <a:xfrm>
            <a:off x="4127488" y="431165"/>
            <a:ext cx="1587500" cy="0"/>
          </a:xfrm>
          <a:custGeom>
            <a:rect b="b" l="l" r="r" t="t"/>
            <a:pathLst>
              <a:path extrusionOk="0" h="120000" w="1587500">
                <a:moveTo>
                  <a:pt x="0" y="0"/>
                </a:moveTo>
                <a:lnTo>
                  <a:pt x="1586894" y="0"/>
                </a:lnTo>
              </a:path>
            </a:pathLst>
          </a:custGeom>
          <a:noFill/>
          <a:ln cap="flat" cmpd="sng" w="9525">
            <a:solidFill>
              <a:srgbClr val="00BB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42"/>
          <p:cNvSpPr/>
          <p:nvPr/>
        </p:nvSpPr>
        <p:spPr>
          <a:xfrm>
            <a:off x="7988857" y="434975"/>
            <a:ext cx="834390" cy="0"/>
          </a:xfrm>
          <a:custGeom>
            <a:rect b="b" l="l" r="r" t="t"/>
            <a:pathLst>
              <a:path extrusionOk="0" h="120000" w="834390">
                <a:moveTo>
                  <a:pt x="0" y="0"/>
                </a:moveTo>
                <a:lnTo>
                  <a:pt x="834191" y="0"/>
                </a:lnTo>
              </a:path>
            </a:pathLst>
          </a:custGeom>
          <a:noFill/>
          <a:ln cap="flat" cmpd="sng" w="9525">
            <a:solidFill>
              <a:srgbClr val="00BB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42"/>
          <p:cNvSpPr/>
          <p:nvPr/>
        </p:nvSpPr>
        <p:spPr>
          <a:xfrm>
            <a:off x="0" y="444500"/>
            <a:ext cx="1343660" cy="0"/>
          </a:xfrm>
          <a:custGeom>
            <a:rect b="b" l="l" r="r" t="t"/>
            <a:pathLst>
              <a:path extrusionOk="0" h="120000" w="1343660">
                <a:moveTo>
                  <a:pt x="0" y="0"/>
                </a:moveTo>
                <a:lnTo>
                  <a:pt x="1343540" y="0"/>
                </a:lnTo>
              </a:path>
            </a:pathLst>
          </a:custGeom>
          <a:noFill/>
          <a:ln cap="flat" cmpd="sng" w="10150">
            <a:solidFill>
              <a:srgbClr val="00BA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42"/>
          <p:cNvSpPr/>
          <p:nvPr/>
        </p:nvSpPr>
        <p:spPr>
          <a:xfrm>
            <a:off x="4200375" y="444500"/>
            <a:ext cx="1622425" cy="0"/>
          </a:xfrm>
          <a:custGeom>
            <a:rect b="b" l="l" r="r" t="t"/>
            <a:pathLst>
              <a:path extrusionOk="0" h="120000" w="1622425">
                <a:moveTo>
                  <a:pt x="0" y="0"/>
                </a:moveTo>
                <a:lnTo>
                  <a:pt x="1622036" y="0"/>
                </a:lnTo>
              </a:path>
            </a:pathLst>
          </a:custGeom>
          <a:noFill/>
          <a:ln cap="flat" cmpd="sng" w="10150">
            <a:solidFill>
              <a:srgbClr val="00BA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42"/>
          <p:cNvSpPr/>
          <p:nvPr/>
        </p:nvSpPr>
        <p:spPr>
          <a:xfrm>
            <a:off x="7945721" y="444500"/>
            <a:ext cx="841375" cy="0"/>
          </a:xfrm>
          <a:custGeom>
            <a:rect b="b" l="l" r="r" t="t"/>
            <a:pathLst>
              <a:path extrusionOk="0" h="120000" w="841375">
                <a:moveTo>
                  <a:pt x="0" y="0"/>
                </a:moveTo>
                <a:lnTo>
                  <a:pt x="841187" y="0"/>
                </a:lnTo>
              </a:path>
            </a:pathLst>
          </a:custGeom>
          <a:noFill/>
          <a:ln cap="flat" cmpd="sng" w="10150">
            <a:solidFill>
              <a:srgbClr val="00BA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42"/>
          <p:cNvSpPr/>
          <p:nvPr/>
        </p:nvSpPr>
        <p:spPr>
          <a:xfrm>
            <a:off x="0" y="453390"/>
            <a:ext cx="1306195" cy="0"/>
          </a:xfrm>
          <a:custGeom>
            <a:rect b="b" l="l" r="r" t="t"/>
            <a:pathLst>
              <a:path extrusionOk="0" h="120000" w="1306195">
                <a:moveTo>
                  <a:pt x="0" y="0"/>
                </a:moveTo>
                <a:lnTo>
                  <a:pt x="1305619" y="0"/>
                </a:lnTo>
              </a:path>
            </a:pathLst>
          </a:custGeom>
          <a:noFill/>
          <a:ln cap="flat" cmpd="sng" w="10150">
            <a:solidFill>
              <a:srgbClr val="00B9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42"/>
          <p:cNvSpPr/>
          <p:nvPr/>
        </p:nvSpPr>
        <p:spPr>
          <a:xfrm>
            <a:off x="4278869" y="453390"/>
            <a:ext cx="1596390" cy="0"/>
          </a:xfrm>
          <a:custGeom>
            <a:rect b="b" l="l" r="r" t="t"/>
            <a:pathLst>
              <a:path extrusionOk="0" h="120000" w="1596389">
                <a:moveTo>
                  <a:pt x="0" y="0"/>
                </a:moveTo>
                <a:lnTo>
                  <a:pt x="1595977" y="0"/>
                </a:lnTo>
              </a:path>
            </a:pathLst>
          </a:custGeom>
          <a:noFill/>
          <a:ln cap="flat" cmpd="sng" w="10150">
            <a:solidFill>
              <a:srgbClr val="00B9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42"/>
          <p:cNvSpPr/>
          <p:nvPr/>
        </p:nvSpPr>
        <p:spPr>
          <a:xfrm>
            <a:off x="7910078" y="457834"/>
            <a:ext cx="802005" cy="0"/>
          </a:xfrm>
          <a:custGeom>
            <a:rect b="b" l="l" r="r" t="t"/>
            <a:pathLst>
              <a:path extrusionOk="0" h="120000" w="802004">
                <a:moveTo>
                  <a:pt x="0" y="0"/>
                </a:moveTo>
                <a:lnTo>
                  <a:pt x="801969" y="0"/>
                </a:lnTo>
              </a:path>
            </a:pathLst>
          </a:custGeom>
          <a:noFill/>
          <a:ln cap="flat" cmpd="sng" w="9525">
            <a:solidFill>
              <a:srgbClr val="00B9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42"/>
          <p:cNvSpPr/>
          <p:nvPr/>
        </p:nvSpPr>
        <p:spPr>
          <a:xfrm>
            <a:off x="7932241" y="452755"/>
            <a:ext cx="800735" cy="0"/>
          </a:xfrm>
          <a:custGeom>
            <a:rect b="b" l="l" r="r" t="t"/>
            <a:pathLst>
              <a:path extrusionOk="0" h="120000" w="800734">
                <a:moveTo>
                  <a:pt x="0" y="0"/>
                </a:moveTo>
                <a:lnTo>
                  <a:pt x="800457" y="0"/>
                </a:lnTo>
              </a:path>
            </a:pathLst>
          </a:custGeom>
          <a:noFill/>
          <a:ln cap="flat" cmpd="sng" w="9525">
            <a:solidFill>
              <a:srgbClr val="00B9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42"/>
          <p:cNvSpPr/>
          <p:nvPr/>
        </p:nvSpPr>
        <p:spPr>
          <a:xfrm>
            <a:off x="0" y="462280"/>
            <a:ext cx="1268095" cy="0"/>
          </a:xfrm>
          <a:custGeom>
            <a:rect b="b" l="l" r="r" t="t"/>
            <a:pathLst>
              <a:path extrusionOk="0" h="120000" w="1268095">
                <a:moveTo>
                  <a:pt x="0" y="0"/>
                </a:moveTo>
                <a:lnTo>
                  <a:pt x="1267698" y="0"/>
                </a:lnTo>
              </a:path>
            </a:pathLst>
          </a:custGeom>
          <a:noFill/>
          <a:ln cap="flat" cmpd="sng" w="10150">
            <a:solidFill>
              <a:srgbClr val="00B8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42"/>
          <p:cNvSpPr/>
          <p:nvPr/>
        </p:nvSpPr>
        <p:spPr>
          <a:xfrm>
            <a:off x="4357364" y="462280"/>
            <a:ext cx="1570355" cy="0"/>
          </a:xfrm>
          <a:custGeom>
            <a:rect b="b" l="l" r="r" t="t"/>
            <a:pathLst>
              <a:path extrusionOk="0" h="120000" w="1570354">
                <a:moveTo>
                  <a:pt x="0" y="0"/>
                </a:moveTo>
                <a:lnTo>
                  <a:pt x="1569919" y="0"/>
                </a:lnTo>
              </a:path>
            </a:pathLst>
          </a:custGeom>
          <a:noFill/>
          <a:ln cap="flat" cmpd="sng" w="10150">
            <a:solidFill>
              <a:srgbClr val="00B8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42"/>
          <p:cNvSpPr/>
          <p:nvPr/>
        </p:nvSpPr>
        <p:spPr>
          <a:xfrm>
            <a:off x="7860703" y="462280"/>
            <a:ext cx="854075" cy="0"/>
          </a:xfrm>
          <a:custGeom>
            <a:rect b="b" l="l" r="r" t="t"/>
            <a:pathLst>
              <a:path extrusionOk="0" h="120000" w="854075">
                <a:moveTo>
                  <a:pt x="0" y="0"/>
                </a:moveTo>
                <a:lnTo>
                  <a:pt x="853925" y="0"/>
                </a:lnTo>
              </a:path>
            </a:pathLst>
          </a:custGeom>
          <a:noFill/>
          <a:ln cap="flat" cmpd="sng" w="10150">
            <a:solidFill>
              <a:srgbClr val="00B8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42"/>
          <p:cNvSpPr/>
          <p:nvPr/>
        </p:nvSpPr>
        <p:spPr>
          <a:xfrm>
            <a:off x="0" y="474344"/>
            <a:ext cx="1196975" cy="0"/>
          </a:xfrm>
          <a:custGeom>
            <a:rect b="b" l="l" r="r" t="t"/>
            <a:pathLst>
              <a:path extrusionOk="0" h="120000" w="1196975">
                <a:moveTo>
                  <a:pt x="0" y="0"/>
                </a:moveTo>
                <a:lnTo>
                  <a:pt x="1196879" y="0"/>
                </a:lnTo>
              </a:path>
            </a:pathLst>
          </a:custGeom>
          <a:noFill/>
          <a:ln cap="flat" cmpd="sng" w="9525">
            <a:solidFill>
              <a:srgbClr val="00B7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142"/>
          <p:cNvSpPr/>
          <p:nvPr/>
        </p:nvSpPr>
        <p:spPr>
          <a:xfrm>
            <a:off x="0" y="469265"/>
            <a:ext cx="1216660" cy="0"/>
          </a:xfrm>
          <a:custGeom>
            <a:rect b="b" l="l" r="r" t="t"/>
            <a:pathLst>
              <a:path extrusionOk="0" h="120000" w="1216660">
                <a:moveTo>
                  <a:pt x="0" y="0"/>
                </a:moveTo>
                <a:lnTo>
                  <a:pt x="1216233" y="0"/>
                </a:lnTo>
              </a:path>
            </a:pathLst>
          </a:custGeom>
          <a:noFill/>
          <a:ln cap="flat" cmpd="sng" w="9525">
            <a:solidFill>
              <a:srgbClr val="00B7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42"/>
          <p:cNvSpPr/>
          <p:nvPr/>
        </p:nvSpPr>
        <p:spPr>
          <a:xfrm>
            <a:off x="4435858" y="471169"/>
            <a:ext cx="1544320" cy="0"/>
          </a:xfrm>
          <a:custGeom>
            <a:rect b="b" l="l" r="r" t="t"/>
            <a:pathLst>
              <a:path extrusionOk="0" h="120000" w="1544320">
                <a:moveTo>
                  <a:pt x="0" y="0"/>
                </a:moveTo>
                <a:lnTo>
                  <a:pt x="1543861" y="0"/>
                </a:lnTo>
              </a:path>
            </a:pathLst>
          </a:custGeom>
          <a:noFill/>
          <a:ln cap="flat" cmpd="sng" w="10150">
            <a:solidFill>
              <a:srgbClr val="00B7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42"/>
          <p:cNvSpPr/>
          <p:nvPr/>
        </p:nvSpPr>
        <p:spPr>
          <a:xfrm>
            <a:off x="7817912" y="475615"/>
            <a:ext cx="821690" cy="0"/>
          </a:xfrm>
          <a:custGeom>
            <a:rect b="b" l="l" r="r" t="t"/>
            <a:pathLst>
              <a:path extrusionOk="0" h="120000" w="821690">
                <a:moveTo>
                  <a:pt x="0" y="0"/>
                </a:moveTo>
                <a:lnTo>
                  <a:pt x="821456" y="0"/>
                </a:lnTo>
              </a:path>
            </a:pathLst>
          </a:custGeom>
          <a:noFill/>
          <a:ln cap="flat" cmpd="sng" w="9525">
            <a:solidFill>
              <a:srgbClr val="00B7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142"/>
          <p:cNvSpPr/>
          <p:nvPr/>
        </p:nvSpPr>
        <p:spPr>
          <a:xfrm>
            <a:off x="7844246" y="470534"/>
            <a:ext cx="816610" cy="0"/>
          </a:xfrm>
          <a:custGeom>
            <a:rect b="b" l="l" r="r" t="t"/>
            <a:pathLst>
              <a:path extrusionOk="0" h="120000" w="816609">
                <a:moveTo>
                  <a:pt x="0" y="0"/>
                </a:moveTo>
                <a:lnTo>
                  <a:pt x="816174" y="0"/>
                </a:lnTo>
              </a:path>
            </a:pathLst>
          </a:custGeom>
          <a:noFill/>
          <a:ln cap="flat" cmpd="sng" w="9525">
            <a:solidFill>
              <a:srgbClr val="00B7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42"/>
          <p:cNvSpPr/>
          <p:nvPr/>
        </p:nvSpPr>
        <p:spPr>
          <a:xfrm>
            <a:off x="0" y="480694"/>
            <a:ext cx="1191260" cy="0"/>
          </a:xfrm>
          <a:custGeom>
            <a:rect b="b" l="l" r="r" t="t"/>
            <a:pathLst>
              <a:path extrusionOk="0" h="120000" w="1191260">
                <a:moveTo>
                  <a:pt x="0" y="0"/>
                </a:moveTo>
                <a:lnTo>
                  <a:pt x="1191069" y="0"/>
                </a:lnTo>
              </a:path>
            </a:pathLst>
          </a:custGeom>
          <a:noFill/>
          <a:ln cap="flat" cmpd="sng" w="9525">
            <a:solidFill>
              <a:srgbClr val="00B6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42"/>
          <p:cNvSpPr/>
          <p:nvPr/>
        </p:nvSpPr>
        <p:spPr>
          <a:xfrm>
            <a:off x="4525566" y="480694"/>
            <a:ext cx="1506855" cy="0"/>
          </a:xfrm>
          <a:custGeom>
            <a:rect b="b" l="l" r="r" t="t"/>
            <a:pathLst>
              <a:path extrusionOk="0" h="120000" w="1506854">
                <a:moveTo>
                  <a:pt x="0" y="0"/>
                </a:moveTo>
                <a:lnTo>
                  <a:pt x="1506589" y="0"/>
                </a:lnTo>
              </a:path>
            </a:pathLst>
          </a:custGeom>
          <a:noFill/>
          <a:ln cap="flat" cmpd="sng" w="9525">
            <a:solidFill>
              <a:srgbClr val="00B6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42"/>
          <p:cNvSpPr/>
          <p:nvPr/>
        </p:nvSpPr>
        <p:spPr>
          <a:xfrm>
            <a:off x="7768538" y="480694"/>
            <a:ext cx="868044" cy="0"/>
          </a:xfrm>
          <a:custGeom>
            <a:rect b="b" l="l" r="r" t="t"/>
            <a:pathLst>
              <a:path extrusionOk="0" h="120000" w="868045">
                <a:moveTo>
                  <a:pt x="0" y="0"/>
                </a:moveTo>
                <a:lnTo>
                  <a:pt x="867850" y="0"/>
                </a:lnTo>
              </a:path>
            </a:pathLst>
          </a:custGeom>
          <a:noFill/>
          <a:ln cap="flat" cmpd="sng" w="9525">
            <a:solidFill>
              <a:srgbClr val="00B6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42"/>
          <p:cNvSpPr/>
          <p:nvPr/>
        </p:nvSpPr>
        <p:spPr>
          <a:xfrm>
            <a:off x="0" y="490219"/>
            <a:ext cx="1163955" cy="0"/>
          </a:xfrm>
          <a:custGeom>
            <a:rect b="b" l="l" r="r" t="t"/>
            <a:pathLst>
              <a:path extrusionOk="0" h="120000" w="1163955">
                <a:moveTo>
                  <a:pt x="0" y="0"/>
                </a:moveTo>
                <a:lnTo>
                  <a:pt x="1163955" y="0"/>
                </a:lnTo>
              </a:path>
            </a:pathLst>
          </a:custGeom>
          <a:noFill/>
          <a:ln cap="flat" cmpd="sng" w="10150">
            <a:solidFill>
              <a:srgbClr val="00B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42"/>
          <p:cNvSpPr/>
          <p:nvPr/>
        </p:nvSpPr>
        <p:spPr>
          <a:xfrm>
            <a:off x="4604060" y="490219"/>
            <a:ext cx="1488440" cy="0"/>
          </a:xfrm>
          <a:custGeom>
            <a:rect b="b" l="l" r="r" t="t"/>
            <a:pathLst>
              <a:path extrusionOk="0" h="120000" w="1488439">
                <a:moveTo>
                  <a:pt x="0" y="0"/>
                </a:moveTo>
                <a:lnTo>
                  <a:pt x="1488022" y="0"/>
                </a:lnTo>
              </a:path>
            </a:pathLst>
          </a:custGeom>
          <a:noFill/>
          <a:ln cap="flat" cmpd="sng" w="10150">
            <a:solidFill>
              <a:srgbClr val="00B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42"/>
          <p:cNvSpPr/>
          <p:nvPr/>
        </p:nvSpPr>
        <p:spPr>
          <a:xfrm>
            <a:off x="7715871" y="490219"/>
            <a:ext cx="878840" cy="0"/>
          </a:xfrm>
          <a:custGeom>
            <a:rect b="b" l="l" r="r" t="t"/>
            <a:pathLst>
              <a:path extrusionOk="0" h="120000" w="878840">
                <a:moveTo>
                  <a:pt x="0" y="0"/>
                </a:moveTo>
                <a:lnTo>
                  <a:pt x="878788" y="0"/>
                </a:lnTo>
              </a:path>
            </a:pathLst>
          </a:custGeom>
          <a:noFill/>
          <a:ln cap="flat" cmpd="sng" w="10150">
            <a:solidFill>
              <a:srgbClr val="00B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42"/>
          <p:cNvSpPr/>
          <p:nvPr/>
        </p:nvSpPr>
        <p:spPr>
          <a:xfrm>
            <a:off x="0" y="499109"/>
            <a:ext cx="1137285" cy="0"/>
          </a:xfrm>
          <a:custGeom>
            <a:rect b="b" l="l" r="r" t="t"/>
            <a:pathLst>
              <a:path extrusionOk="0" h="120000" w="1137285">
                <a:moveTo>
                  <a:pt x="0" y="0"/>
                </a:moveTo>
                <a:lnTo>
                  <a:pt x="1136840" y="0"/>
                </a:lnTo>
              </a:path>
            </a:pathLst>
          </a:custGeom>
          <a:noFill/>
          <a:ln cap="flat" cmpd="sng" w="10150">
            <a:solidFill>
              <a:srgbClr val="00B4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42"/>
          <p:cNvSpPr/>
          <p:nvPr/>
        </p:nvSpPr>
        <p:spPr>
          <a:xfrm>
            <a:off x="4682554" y="499109"/>
            <a:ext cx="1462405" cy="0"/>
          </a:xfrm>
          <a:custGeom>
            <a:rect b="b" l="l" r="r" t="t"/>
            <a:pathLst>
              <a:path extrusionOk="0" h="120000" w="1462404">
                <a:moveTo>
                  <a:pt x="0" y="0"/>
                </a:moveTo>
                <a:lnTo>
                  <a:pt x="1461963" y="0"/>
                </a:lnTo>
              </a:path>
            </a:pathLst>
          </a:custGeom>
          <a:noFill/>
          <a:ln cap="flat" cmpd="sng" w="10150">
            <a:solidFill>
              <a:srgbClr val="00B4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42"/>
          <p:cNvSpPr/>
          <p:nvPr/>
        </p:nvSpPr>
        <p:spPr>
          <a:xfrm>
            <a:off x="7669789" y="499109"/>
            <a:ext cx="883285" cy="0"/>
          </a:xfrm>
          <a:custGeom>
            <a:rect b="b" l="l" r="r" t="t"/>
            <a:pathLst>
              <a:path extrusionOk="0" h="120000" w="883284">
                <a:moveTo>
                  <a:pt x="0" y="0"/>
                </a:moveTo>
                <a:lnTo>
                  <a:pt x="883142" y="0"/>
                </a:lnTo>
              </a:path>
            </a:pathLst>
          </a:custGeom>
          <a:noFill/>
          <a:ln cap="flat" cmpd="sng" w="10150">
            <a:solidFill>
              <a:srgbClr val="00B4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42"/>
          <p:cNvSpPr/>
          <p:nvPr/>
        </p:nvSpPr>
        <p:spPr>
          <a:xfrm>
            <a:off x="0" y="508000"/>
            <a:ext cx="1109980" cy="0"/>
          </a:xfrm>
          <a:custGeom>
            <a:rect b="b" l="l" r="r" t="t"/>
            <a:pathLst>
              <a:path extrusionOk="0" h="120000" w="1109980">
                <a:moveTo>
                  <a:pt x="0" y="0"/>
                </a:moveTo>
                <a:lnTo>
                  <a:pt x="1109725" y="0"/>
                </a:lnTo>
              </a:path>
            </a:pathLst>
          </a:custGeom>
          <a:noFill/>
          <a:ln cap="flat" cmpd="sng" w="10150">
            <a:solidFill>
              <a:srgbClr val="00B3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42"/>
          <p:cNvSpPr/>
          <p:nvPr/>
        </p:nvSpPr>
        <p:spPr>
          <a:xfrm>
            <a:off x="4822722" y="509905"/>
            <a:ext cx="1363345" cy="0"/>
          </a:xfrm>
          <a:custGeom>
            <a:rect b="b" l="l" r="r" t="t"/>
            <a:pathLst>
              <a:path extrusionOk="0" h="120000" w="1363345">
                <a:moveTo>
                  <a:pt x="0" y="0"/>
                </a:moveTo>
                <a:lnTo>
                  <a:pt x="1363317" y="0"/>
                </a:lnTo>
              </a:path>
            </a:pathLst>
          </a:custGeom>
          <a:noFill/>
          <a:ln cap="flat" cmpd="sng" w="9525">
            <a:solidFill>
              <a:srgbClr val="00B3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42"/>
          <p:cNvSpPr/>
          <p:nvPr/>
        </p:nvSpPr>
        <p:spPr>
          <a:xfrm>
            <a:off x="4777868" y="504825"/>
            <a:ext cx="1370965" cy="0"/>
          </a:xfrm>
          <a:custGeom>
            <a:rect b="b" l="l" r="r" t="t"/>
            <a:pathLst>
              <a:path extrusionOk="0" h="120000" w="1370964">
                <a:moveTo>
                  <a:pt x="0" y="0"/>
                </a:moveTo>
                <a:lnTo>
                  <a:pt x="1370394" y="0"/>
                </a:lnTo>
              </a:path>
            </a:pathLst>
          </a:custGeom>
          <a:noFill/>
          <a:ln cap="flat" cmpd="sng" w="9525">
            <a:solidFill>
              <a:srgbClr val="00B3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42"/>
          <p:cNvSpPr/>
          <p:nvPr/>
        </p:nvSpPr>
        <p:spPr>
          <a:xfrm>
            <a:off x="7623705" y="508000"/>
            <a:ext cx="887730" cy="0"/>
          </a:xfrm>
          <a:custGeom>
            <a:rect b="b" l="l" r="r" t="t"/>
            <a:pathLst>
              <a:path extrusionOk="0" h="120000" w="887729">
                <a:moveTo>
                  <a:pt x="0" y="0"/>
                </a:moveTo>
                <a:lnTo>
                  <a:pt x="887496" y="0"/>
                </a:lnTo>
              </a:path>
            </a:pathLst>
          </a:custGeom>
          <a:noFill/>
          <a:ln cap="flat" cmpd="sng" w="10150">
            <a:solidFill>
              <a:srgbClr val="00B3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42"/>
          <p:cNvSpPr/>
          <p:nvPr/>
        </p:nvSpPr>
        <p:spPr>
          <a:xfrm>
            <a:off x="0" y="517525"/>
            <a:ext cx="1078865" cy="0"/>
          </a:xfrm>
          <a:custGeom>
            <a:rect b="b" l="l" r="r" t="t"/>
            <a:pathLst>
              <a:path extrusionOk="0" h="120000" w="1078865">
                <a:moveTo>
                  <a:pt x="0" y="0"/>
                </a:moveTo>
                <a:lnTo>
                  <a:pt x="1078738" y="0"/>
                </a:lnTo>
              </a:path>
            </a:pathLst>
          </a:custGeom>
          <a:noFill/>
          <a:ln cap="flat" cmpd="sng" w="9525">
            <a:solidFill>
              <a:srgbClr val="00B2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42"/>
          <p:cNvSpPr/>
          <p:nvPr/>
        </p:nvSpPr>
        <p:spPr>
          <a:xfrm>
            <a:off x="4850756" y="517525"/>
            <a:ext cx="1436370" cy="0"/>
          </a:xfrm>
          <a:custGeom>
            <a:rect b="b" l="l" r="r" t="t"/>
            <a:pathLst>
              <a:path extrusionOk="0" h="120000" w="1436370">
                <a:moveTo>
                  <a:pt x="0" y="0"/>
                </a:moveTo>
                <a:lnTo>
                  <a:pt x="1436134" y="0"/>
                </a:lnTo>
              </a:path>
            </a:pathLst>
          </a:custGeom>
          <a:noFill/>
          <a:ln cap="flat" cmpd="sng" w="9525">
            <a:solidFill>
              <a:srgbClr val="00B2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42"/>
          <p:cNvSpPr/>
          <p:nvPr/>
        </p:nvSpPr>
        <p:spPr>
          <a:xfrm>
            <a:off x="7580179" y="520700"/>
            <a:ext cx="847725" cy="0"/>
          </a:xfrm>
          <a:custGeom>
            <a:rect b="b" l="l" r="r" t="t"/>
            <a:pathLst>
              <a:path extrusionOk="0" h="120000" w="847725">
                <a:moveTo>
                  <a:pt x="0" y="0"/>
                </a:moveTo>
                <a:lnTo>
                  <a:pt x="847566" y="0"/>
                </a:lnTo>
              </a:path>
            </a:pathLst>
          </a:custGeom>
          <a:noFill/>
          <a:ln cap="flat" cmpd="sng" w="9525">
            <a:solidFill>
              <a:srgbClr val="00B2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42"/>
          <p:cNvSpPr/>
          <p:nvPr/>
        </p:nvSpPr>
        <p:spPr>
          <a:xfrm>
            <a:off x="7607248" y="516255"/>
            <a:ext cx="841375" cy="0"/>
          </a:xfrm>
          <a:custGeom>
            <a:rect b="b" l="l" r="r" t="t"/>
            <a:pathLst>
              <a:path extrusionOk="0" h="120000" w="841375">
                <a:moveTo>
                  <a:pt x="0" y="0"/>
                </a:moveTo>
                <a:lnTo>
                  <a:pt x="841362" y="0"/>
                </a:lnTo>
              </a:path>
            </a:pathLst>
          </a:custGeom>
          <a:noFill/>
          <a:ln cap="flat" cmpd="sng" w="9525">
            <a:solidFill>
              <a:srgbClr val="00B2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42"/>
          <p:cNvSpPr/>
          <p:nvPr/>
        </p:nvSpPr>
        <p:spPr>
          <a:xfrm>
            <a:off x="0" y="526415"/>
            <a:ext cx="1052195" cy="0"/>
          </a:xfrm>
          <a:custGeom>
            <a:rect b="b" l="l" r="r" t="t"/>
            <a:pathLst>
              <a:path extrusionOk="0" h="120000" w="1052195">
                <a:moveTo>
                  <a:pt x="0" y="0"/>
                </a:moveTo>
                <a:lnTo>
                  <a:pt x="1051623" y="0"/>
                </a:lnTo>
              </a:path>
            </a:pathLst>
          </a:custGeom>
          <a:noFill/>
          <a:ln cap="flat" cmpd="sng" w="9525">
            <a:solidFill>
              <a:srgbClr val="00B1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42"/>
          <p:cNvSpPr/>
          <p:nvPr/>
        </p:nvSpPr>
        <p:spPr>
          <a:xfrm>
            <a:off x="4929250" y="526415"/>
            <a:ext cx="1432560" cy="0"/>
          </a:xfrm>
          <a:custGeom>
            <a:rect b="b" l="l" r="r" t="t"/>
            <a:pathLst>
              <a:path extrusionOk="0" h="120000" w="1432560">
                <a:moveTo>
                  <a:pt x="0" y="0"/>
                </a:moveTo>
                <a:lnTo>
                  <a:pt x="1431951" y="0"/>
                </a:lnTo>
              </a:path>
            </a:pathLst>
          </a:custGeom>
          <a:noFill/>
          <a:ln cap="flat" cmpd="sng" w="9525">
            <a:solidFill>
              <a:srgbClr val="00B1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42"/>
          <p:cNvSpPr/>
          <p:nvPr/>
        </p:nvSpPr>
        <p:spPr>
          <a:xfrm>
            <a:off x="7495294" y="526415"/>
            <a:ext cx="927100" cy="0"/>
          </a:xfrm>
          <a:custGeom>
            <a:rect b="b" l="l" r="r" t="t"/>
            <a:pathLst>
              <a:path extrusionOk="0" h="120000" w="927100">
                <a:moveTo>
                  <a:pt x="0" y="0"/>
                </a:moveTo>
                <a:lnTo>
                  <a:pt x="926490" y="0"/>
                </a:lnTo>
              </a:path>
            </a:pathLst>
          </a:custGeom>
          <a:noFill/>
          <a:ln cap="flat" cmpd="sng" w="9525">
            <a:solidFill>
              <a:srgbClr val="00B1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42"/>
          <p:cNvSpPr/>
          <p:nvPr/>
        </p:nvSpPr>
        <p:spPr>
          <a:xfrm>
            <a:off x="0" y="535940"/>
            <a:ext cx="1024890" cy="0"/>
          </a:xfrm>
          <a:custGeom>
            <a:rect b="b" l="l" r="r" t="t"/>
            <a:pathLst>
              <a:path extrusionOk="0" h="120000" w="1024890">
                <a:moveTo>
                  <a:pt x="0" y="0"/>
                </a:moveTo>
                <a:lnTo>
                  <a:pt x="1024508" y="0"/>
                </a:lnTo>
              </a:path>
            </a:pathLst>
          </a:custGeom>
          <a:noFill/>
          <a:ln cap="flat" cmpd="sng" w="10150">
            <a:solidFill>
              <a:srgbClr val="00B0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42"/>
          <p:cNvSpPr/>
          <p:nvPr/>
        </p:nvSpPr>
        <p:spPr>
          <a:xfrm>
            <a:off x="5007744" y="535940"/>
            <a:ext cx="1438910" cy="0"/>
          </a:xfrm>
          <a:custGeom>
            <a:rect b="b" l="l" r="r" t="t"/>
            <a:pathLst>
              <a:path extrusionOk="0" h="120000" w="1438910">
                <a:moveTo>
                  <a:pt x="0" y="0"/>
                </a:moveTo>
                <a:lnTo>
                  <a:pt x="1438384" y="0"/>
                </a:lnTo>
              </a:path>
            </a:pathLst>
          </a:custGeom>
          <a:noFill/>
          <a:ln cap="flat" cmpd="sng" w="10150">
            <a:solidFill>
              <a:srgbClr val="00B0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42"/>
          <p:cNvSpPr/>
          <p:nvPr/>
        </p:nvSpPr>
        <p:spPr>
          <a:xfrm>
            <a:off x="7426325" y="539115"/>
            <a:ext cx="913130" cy="0"/>
          </a:xfrm>
          <a:custGeom>
            <a:rect b="b" l="l" r="r" t="t"/>
            <a:pathLst>
              <a:path extrusionOk="0" h="120000" w="913129">
                <a:moveTo>
                  <a:pt x="0" y="0"/>
                </a:moveTo>
                <a:lnTo>
                  <a:pt x="912950" y="0"/>
                </a:lnTo>
              </a:path>
            </a:pathLst>
          </a:custGeom>
          <a:noFill/>
          <a:ln cap="flat" cmpd="sng" w="9525">
            <a:solidFill>
              <a:srgbClr val="00B0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42"/>
          <p:cNvSpPr/>
          <p:nvPr/>
        </p:nvSpPr>
        <p:spPr>
          <a:xfrm>
            <a:off x="7468767" y="534034"/>
            <a:ext cx="896619" cy="0"/>
          </a:xfrm>
          <a:custGeom>
            <a:rect b="b" l="l" r="r" t="t"/>
            <a:pathLst>
              <a:path extrusionOk="0" h="120000" w="896620">
                <a:moveTo>
                  <a:pt x="0" y="0"/>
                </a:moveTo>
                <a:lnTo>
                  <a:pt x="896385" y="0"/>
                </a:lnTo>
              </a:path>
            </a:pathLst>
          </a:custGeom>
          <a:noFill/>
          <a:ln cap="flat" cmpd="sng" w="9525">
            <a:solidFill>
              <a:srgbClr val="00B0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42"/>
          <p:cNvSpPr/>
          <p:nvPr/>
        </p:nvSpPr>
        <p:spPr>
          <a:xfrm>
            <a:off x="0" y="544830"/>
            <a:ext cx="997585" cy="0"/>
          </a:xfrm>
          <a:custGeom>
            <a:rect b="b" l="l" r="r" t="t"/>
            <a:pathLst>
              <a:path extrusionOk="0" h="120000" w="997585">
                <a:moveTo>
                  <a:pt x="0" y="0"/>
                </a:moveTo>
                <a:lnTo>
                  <a:pt x="997394" y="0"/>
                </a:lnTo>
              </a:path>
            </a:pathLst>
          </a:custGeom>
          <a:noFill/>
          <a:ln cap="flat" cmpd="sng" w="10150">
            <a:solidFill>
              <a:srgbClr val="00AF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42"/>
          <p:cNvSpPr/>
          <p:nvPr/>
        </p:nvSpPr>
        <p:spPr>
          <a:xfrm>
            <a:off x="5086238" y="544830"/>
            <a:ext cx="1434465" cy="0"/>
          </a:xfrm>
          <a:custGeom>
            <a:rect b="b" l="l" r="r" t="t"/>
            <a:pathLst>
              <a:path extrusionOk="0" h="120000" w="1434465">
                <a:moveTo>
                  <a:pt x="0" y="0"/>
                </a:moveTo>
                <a:lnTo>
                  <a:pt x="1434201" y="0"/>
                </a:lnTo>
              </a:path>
            </a:pathLst>
          </a:custGeom>
          <a:noFill/>
          <a:ln cap="flat" cmpd="sng" w="10150">
            <a:solidFill>
              <a:srgbClr val="00AF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42"/>
          <p:cNvSpPr/>
          <p:nvPr/>
        </p:nvSpPr>
        <p:spPr>
          <a:xfrm>
            <a:off x="7336134" y="544830"/>
            <a:ext cx="999490" cy="0"/>
          </a:xfrm>
          <a:custGeom>
            <a:rect b="b" l="l" r="r" t="t"/>
            <a:pathLst>
              <a:path extrusionOk="0" h="120000" w="999490">
                <a:moveTo>
                  <a:pt x="0" y="0"/>
                </a:moveTo>
                <a:lnTo>
                  <a:pt x="999482" y="0"/>
                </a:lnTo>
              </a:path>
            </a:pathLst>
          </a:custGeom>
          <a:noFill/>
          <a:ln cap="flat" cmpd="sng" w="10150">
            <a:solidFill>
              <a:srgbClr val="00AF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42"/>
          <p:cNvSpPr/>
          <p:nvPr/>
        </p:nvSpPr>
        <p:spPr>
          <a:xfrm>
            <a:off x="0" y="553719"/>
            <a:ext cx="970280" cy="0"/>
          </a:xfrm>
          <a:custGeom>
            <a:rect b="b" l="l" r="r" t="t"/>
            <a:pathLst>
              <a:path extrusionOk="0" h="120000" w="970280">
                <a:moveTo>
                  <a:pt x="0" y="0"/>
                </a:moveTo>
                <a:lnTo>
                  <a:pt x="970279" y="0"/>
                </a:lnTo>
              </a:path>
            </a:pathLst>
          </a:custGeom>
          <a:noFill/>
          <a:ln cap="flat" cmpd="sng" w="10150">
            <a:solidFill>
              <a:srgbClr val="00AE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42"/>
          <p:cNvSpPr/>
          <p:nvPr/>
        </p:nvSpPr>
        <p:spPr>
          <a:xfrm>
            <a:off x="5243227" y="557530"/>
            <a:ext cx="1354455" cy="0"/>
          </a:xfrm>
          <a:custGeom>
            <a:rect b="b" l="l" r="r" t="t"/>
            <a:pathLst>
              <a:path extrusionOk="0" h="120000" w="1354454">
                <a:moveTo>
                  <a:pt x="0" y="0"/>
                </a:moveTo>
                <a:lnTo>
                  <a:pt x="1354338" y="0"/>
                </a:lnTo>
              </a:path>
            </a:pathLst>
          </a:custGeom>
          <a:noFill/>
          <a:ln cap="flat" cmpd="sng" w="9525">
            <a:solidFill>
              <a:srgbClr val="00AE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42"/>
          <p:cNvSpPr/>
          <p:nvPr/>
        </p:nvSpPr>
        <p:spPr>
          <a:xfrm>
            <a:off x="5198373" y="552450"/>
            <a:ext cx="1343660" cy="0"/>
          </a:xfrm>
          <a:custGeom>
            <a:rect b="b" l="l" r="r" t="t"/>
            <a:pathLst>
              <a:path extrusionOk="0" h="120000" w="1343659">
                <a:moveTo>
                  <a:pt x="0" y="0"/>
                </a:moveTo>
                <a:lnTo>
                  <a:pt x="1343298" y="0"/>
                </a:lnTo>
              </a:path>
            </a:pathLst>
          </a:custGeom>
          <a:noFill/>
          <a:ln cap="flat" cmpd="sng" w="9525">
            <a:solidFill>
              <a:srgbClr val="00AE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42"/>
          <p:cNvSpPr/>
          <p:nvPr/>
        </p:nvSpPr>
        <p:spPr>
          <a:xfrm>
            <a:off x="7261859" y="553719"/>
            <a:ext cx="1022985" cy="0"/>
          </a:xfrm>
          <a:custGeom>
            <a:rect b="b" l="l" r="r" t="t"/>
            <a:pathLst>
              <a:path extrusionOk="0" h="120000" w="1022984">
                <a:moveTo>
                  <a:pt x="0" y="0"/>
                </a:moveTo>
                <a:lnTo>
                  <a:pt x="1022543" y="0"/>
                </a:lnTo>
              </a:path>
            </a:pathLst>
          </a:custGeom>
          <a:noFill/>
          <a:ln cap="flat" cmpd="sng" w="10150">
            <a:solidFill>
              <a:srgbClr val="00AE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42"/>
          <p:cNvSpPr/>
          <p:nvPr/>
        </p:nvSpPr>
        <p:spPr>
          <a:xfrm>
            <a:off x="0" y="563244"/>
            <a:ext cx="939800" cy="0"/>
          </a:xfrm>
          <a:custGeom>
            <a:rect b="b" l="l" r="r" t="t"/>
            <a:pathLst>
              <a:path extrusionOk="0" h="120000" w="939800">
                <a:moveTo>
                  <a:pt x="0" y="0"/>
                </a:moveTo>
                <a:lnTo>
                  <a:pt x="939291" y="0"/>
                </a:lnTo>
              </a:path>
            </a:pathLst>
          </a:custGeom>
          <a:noFill/>
          <a:ln cap="flat" cmpd="sng" w="9525">
            <a:solidFill>
              <a:srgbClr val="00ADD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42"/>
          <p:cNvSpPr/>
          <p:nvPr/>
        </p:nvSpPr>
        <p:spPr>
          <a:xfrm>
            <a:off x="5254440" y="563244"/>
            <a:ext cx="1536065" cy="0"/>
          </a:xfrm>
          <a:custGeom>
            <a:rect b="b" l="l" r="r" t="t"/>
            <a:pathLst>
              <a:path extrusionOk="0" h="120000" w="1536065">
                <a:moveTo>
                  <a:pt x="0" y="0"/>
                </a:moveTo>
                <a:lnTo>
                  <a:pt x="1535487" y="0"/>
                </a:lnTo>
              </a:path>
            </a:pathLst>
          </a:custGeom>
          <a:noFill/>
          <a:ln cap="flat" cmpd="sng" w="9525">
            <a:solidFill>
              <a:srgbClr val="00ADD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42"/>
          <p:cNvSpPr/>
          <p:nvPr/>
        </p:nvSpPr>
        <p:spPr>
          <a:xfrm>
            <a:off x="7085427" y="563244"/>
            <a:ext cx="1140460" cy="0"/>
          </a:xfrm>
          <a:custGeom>
            <a:rect b="b" l="l" r="r" t="t"/>
            <a:pathLst>
              <a:path extrusionOk="0" h="120000" w="1140459">
                <a:moveTo>
                  <a:pt x="0" y="0"/>
                </a:moveTo>
                <a:lnTo>
                  <a:pt x="1140445" y="0"/>
                </a:lnTo>
              </a:path>
            </a:pathLst>
          </a:custGeom>
          <a:noFill/>
          <a:ln cap="flat" cmpd="sng" w="9525">
            <a:solidFill>
              <a:srgbClr val="00ADD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42"/>
          <p:cNvSpPr/>
          <p:nvPr/>
        </p:nvSpPr>
        <p:spPr>
          <a:xfrm>
            <a:off x="0" y="567690"/>
            <a:ext cx="8174990" cy="8890"/>
          </a:xfrm>
          <a:custGeom>
            <a:rect b="b" l="l" r="r" t="t"/>
            <a:pathLst>
              <a:path extrusionOk="0" h="8890" w="8174990">
                <a:moveTo>
                  <a:pt x="912177" y="0"/>
                </a:moveTo>
                <a:lnTo>
                  <a:pt x="0" y="0"/>
                </a:lnTo>
                <a:lnTo>
                  <a:pt x="0" y="8889"/>
                </a:lnTo>
                <a:lnTo>
                  <a:pt x="886546" y="8889"/>
                </a:lnTo>
                <a:lnTo>
                  <a:pt x="892810" y="6350"/>
                </a:lnTo>
                <a:lnTo>
                  <a:pt x="912177" y="0"/>
                </a:lnTo>
                <a:close/>
              </a:path>
              <a:path extrusionOk="0" h="8890" w="8174990">
                <a:moveTo>
                  <a:pt x="6789927" y="0"/>
                </a:moveTo>
                <a:lnTo>
                  <a:pt x="5332934" y="0"/>
                </a:lnTo>
                <a:lnTo>
                  <a:pt x="5411429" y="8889"/>
                </a:lnTo>
                <a:lnTo>
                  <a:pt x="8123444" y="8889"/>
                </a:lnTo>
                <a:lnTo>
                  <a:pt x="8130760" y="7620"/>
                </a:lnTo>
                <a:lnTo>
                  <a:pt x="6934200" y="7620"/>
                </a:lnTo>
                <a:lnTo>
                  <a:pt x="6789927" y="0"/>
                </a:lnTo>
                <a:close/>
              </a:path>
              <a:path extrusionOk="0" h="8890" w="8174990">
                <a:moveTo>
                  <a:pt x="8174658" y="0"/>
                </a:moveTo>
                <a:lnTo>
                  <a:pt x="7085427" y="0"/>
                </a:lnTo>
                <a:lnTo>
                  <a:pt x="6934200" y="7620"/>
                </a:lnTo>
                <a:lnTo>
                  <a:pt x="8130760" y="7620"/>
                </a:lnTo>
                <a:lnTo>
                  <a:pt x="8174658" y="0"/>
                </a:lnTo>
                <a:close/>
              </a:path>
            </a:pathLst>
          </a:custGeom>
          <a:solidFill>
            <a:srgbClr val="00ACD0">
              <a:alpha val="45882"/>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42"/>
          <p:cNvSpPr/>
          <p:nvPr/>
        </p:nvSpPr>
        <p:spPr>
          <a:xfrm>
            <a:off x="0" y="581659"/>
            <a:ext cx="887094" cy="0"/>
          </a:xfrm>
          <a:custGeom>
            <a:rect b="b" l="l" r="r" t="t"/>
            <a:pathLst>
              <a:path extrusionOk="0" h="120000" w="887094">
                <a:moveTo>
                  <a:pt x="0" y="0"/>
                </a:moveTo>
                <a:lnTo>
                  <a:pt x="886546" y="0"/>
                </a:lnTo>
              </a:path>
            </a:pathLst>
          </a:custGeom>
          <a:noFill/>
          <a:ln cap="flat" cmpd="sng" w="10150">
            <a:solidFill>
              <a:srgbClr val="00ABC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42"/>
          <p:cNvSpPr/>
          <p:nvPr/>
        </p:nvSpPr>
        <p:spPr>
          <a:xfrm>
            <a:off x="5411428" y="581659"/>
            <a:ext cx="2712085" cy="0"/>
          </a:xfrm>
          <a:custGeom>
            <a:rect b="b" l="l" r="r" t="t"/>
            <a:pathLst>
              <a:path extrusionOk="0" h="120000" w="2712084">
                <a:moveTo>
                  <a:pt x="0" y="0"/>
                </a:moveTo>
                <a:lnTo>
                  <a:pt x="2712015" y="0"/>
                </a:lnTo>
              </a:path>
            </a:pathLst>
          </a:custGeom>
          <a:noFill/>
          <a:ln cap="flat" cmpd="sng" w="10150">
            <a:solidFill>
              <a:srgbClr val="00ABC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42"/>
          <p:cNvSpPr/>
          <p:nvPr/>
        </p:nvSpPr>
        <p:spPr>
          <a:xfrm>
            <a:off x="0" y="590550"/>
            <a:ext cx="864869" cy="0"/>
          </a:xfrm>
          <a:custGeom>
            <a:rect b="b" l="l" r="r" t="t"/>
            <a:pathLst>
              <a:path extrusionOk="0" h="120000" w="864869">
                <a:moveTo>
                  <a:pt x="0" y="0"/>
                </a:moveTo>
                <a:lnTo>
                  <a:pt x="864624" y="0"/>
                </a:lnTo>
              </a:path>
            </a:pathLst>
          </a:custGeom>
          <a:noFill/>
          <a:ln cap="flat" cmpd="sng" w="10150">
            <a:solidFill>
              <a:srgbClr val="00AA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42"/>
          <p:cNvSpPr/>
          <p:nvPr/>
        </p:nvSpPr>
        <p:spPr>
          <a:xfrm>
            <a:off x="5489923" y="590550"/>
            <a:ext cx="2582545" cy="0"/>
          </a:xfrm>
          <a:custGeom>
            <a:rect b="b" l="l" r="r" t="t"/>
            <a:pathLst>
              <a:path extrusionOk="0" h="120000" w="2582545">
                <a:moveTo>
                  <a:pt x="0" y="0"/>
                </a:moveTo>
                <a:lnTo>
                  <a:pt x="2582307" y="0"/>
                </a:lnTo>
              </a:path>
            </a:pathLst>
          </a:custGeom>
          <a:noFill/>
          <a:ln cap="flat" cmpd="sng" w="10150">
            <a:solidFill>
              <a:srgbClr val="00AA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42"/>
          <p:cNvSpPr/>
          <p:nvPr/>
        </p:nvSpPr>
        <p:spPr>
          <a:xfrm>
            <a:off x="0" y="599440"/>
            <a:ext cx="843280" cy="0"/>
          </a:xfrm>
          <a:custGeom>
            <a:rect b="b" l="l" r="r" t="t"/>
            <a:pathLst>
              <a:path extrusionOk="0" h="120000" w="843280">
                <a:moveTo>
                  <a:pt x="0" y="0"/>
                </a:moveTo>
                <a:lnTo>
                  <a:pt x="842702" y="0"/>
                </a:lnTo>
              </a:path>
            </a:pathLst>
          </a:custGeom>
          <a:noFill/>
          <a:ln cap="flat" cmpd="sng" w="10150">
            <a:solidFill>
              <a:srgbClr val="00A9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42"/>
          <p:cNvSpPr/>
          <p:nvPr/>
        </p:nvSpPr>
        <p:spPr>
          <a:xfrm>
            <a:off x="5618877" y="600075"/>
            <a:ext cx="2360930" cy="0"/>
          </a:xfrm>
          <a:custGeom>
            <a:rect b="b" l="l" r="r" t="t"/>
            <a:pathLst>
              <a:path extrusionOk="0" h="120000" w="2360929">
                <a:moveTo>
                  <a:pt x="0" y="0"/>
                </a:moveTo>
                <a:lnTo>
                  <a:pt x="2360314" y="0"/>
                </a:lnTo>
              </a:path>
            </a:pathLst>
          </a:custGeom>
          <a:noFill/>
          <a:ln cap="flat" cmpd="sng" w="9525">
            <a:solidFill>
              <a:srgbClr val="00A9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42"/>
          <p:cNvSpPr/>
          <p:nvPr/>
        </p:nvSpPr>
        <p:spPr>
          <a:xfrm>
            <a:off x="5574024" y="594994"/>
            <a:ext cx="2443480" cy="0"/>
          </a:xfrm>
          <a:custGeom>
            <a:rect b="b" l="l" r="r" t="t"/>
            <a:pathLst>
              <a:path extrusionOk="0" h="120000" w="2443479">
                <a:moveTo>
                  <a:pt x="0" y="0"/>
                </a:moveTo>
                <a:lnTo>
                  <a:pt x="2443334" y="0"/>
                </a:lnTo>
              </a:path>
            </a:pathLst>
          </a:custGeom>
          <a:noFill/>
          <a:ln cap="flat" cmpd="sng" w="9525">
            <a:solidFill>
              <a:srgbClr val="00A9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42"/>
          <p:cNvSpPr/>
          <p:nvPr/>
        </p:nvSpPr>
        <p:spPr>
          <a:xfrm>
            <a:off x="0" y="608965"/>
            <a:ext cx="817880" cy="0"/>
          </a:xfrm>
          <a:custGeom>
            <a:rect b="b" l="l" r="r" t="t"/>
            <a:pathLst>
              <a:path extrusionOk="0" h="120000" w="817880">
                <a:moveTo>
                  <a:pt x="0" y="0"/>
                </a:moveTo>
                <a:lnTo>
                  <a:pt x="817649" y="0"/>
                </a:lnTo>
              </a:path>
            </a:pathLst>
          </a:custGeom>
          <a:noFill/>
          <a:ln cap="flat" cmpd="sng" w="9525">
            <a:solidFill>
              <a:srgbClr val="00A8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42"/>
          <p:cNvSpPr/>
          <p:nvPr/>
        </p:nvSpPr>
        <p:spPr>
          <a:xfrm>
            <a:off x="5658125" y="608965"/>
            <a:ext cx="2286635" cy="0"/>
          </a:xfrm>
          <a:custGeom>
            <a:rect b="b" l="l" r="r" t="t"/>
            <a:pathLst>
              <a:path extrusionOk="0" h="120000" w="2286634">
                <a:moveTo>
                  <a:pt x="0" y="0"/>
                </a:moveTo>
                <a:lnTo>
                  <a:pt x="2286560" y="0"/>
                </a:lnTo>
              </a:path>
            </a:pathLst>
          </a:custGeom>
          <a:noFill/>
          <a:ln cap="flat" cmpd="sng" w="9525">
            <a:solidFill>
              <a:srgbClr val="00A8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42"/>
          <p:cNvSpPr/>
          <p:nvPr/>
        </p:nvSpPr>
        <p:spPr>
          <a:xfrm>
            <a:off x="0" y="618490"/>
            <a:ext cx="796290" cy="0"/>
          </a:xfrm>
          <a:custGeom>
            <a:rect b="b" l="l" r="r" t="t"/>
            <a:pathLst>
              <a:path extrusionOk="0" h="120000" w="796290">
                <a:moveTo>
                  <a:pt x="0" y="0"/>
                </a:moveTo>
                <a:lnTo>
                  <a:pt x="795727" y="0"/>
                </a:lnTo>
              </a:path>
            </a:pathLst>
          </a:custGeom>
          <a:noFill/>
          <a:ln cap="flat" cmpd="sng" w="10150">
            <a:solidFill>
              <a:srgbClr val="00A7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42"/>
          <p:cNvSpPr/>
          <p:nvPr/>
        </p:nvSpPr>
        <p:spPr>
          <a:xfrm>
            <a:off x="5818271" y="622300"/>
            <a:ext cx="1988820" cy="0"/>
          </a:xfrm>
          <a:custGeom>
            <a:rect b="b" l="l" r="r" t="t"/>
            <a:pathLst>
              <a:path extrusionOk="0" h="120000" w="1988820">
                <a:moveTo>
                  <a:pt x="0" y="0"/>
                </a:moveTo>
                <a:lnTo>
                  <a:pt x="1988385" y="0"/>
                </a:lnTo>
              </a:path>
            </a:pathLst>
          </a:custGeom>
          <a:noFill/>
          <a:ln cap="flat" cmpd="sng" w="9525">
            <a:solidFill>
              <a:srgbClr val="00A7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42"/>
          <p:cNvSpPr/>
          <p:nvPr/>
        </p:nvSpPr>
        <p:spPr>
          <a:xfrm>
            <a:off x="5770259" y="617219"/>
            <a:ext cx="2076450" cy="0"/>
          </a:xfrm>
          <a:custGeom>
            <a:rect b="b" l="l" r="r" t="t"/>
            <a:pathLst>
              <a:path extrusionOk="0" h="120000" w="2076450">
                <a:moveTo>
                  <a:pt x="0" y="0"/>
                </a:moveTo>
                <a:lnTo>
                  <a:pt x="2075833" y="0"/>
                </a:lnTo>
              </a:path>
            </a:pathLst>
          </a:custGeom>
          <a:noFill/>
          <a:ln cap="flat" cmpd="sng" w="9525">
            <a:solidFill>
              <a:srgbClr val="00A7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42"/>
          <p:cNvSpPr/>
          <p:nvPr/>
        </p:nvSpPr>
        <p:spPr>
          <a:xfrm>
            <a:off x="0" y="627380"/>
            <a:ext cx="774065" cy="0"/>
          </a:xfrm>
          <a:custGeom>
            <a:rect b="b" l="l" r="r" t="t"/>
            <a:pathLst>
              <a:path extrusionOk="0" h="120000" w="774065">
                <a:moveTo>
                  <a:pt x="0" y="0"/>
                </a:moveTo>
                <a:lnTo>
                  <a:pt x="773805" y="0"/>
                </a:lnTo>
              </a:path>
            </a:pathLst>
          </a:custGeom>
          <a:noFill/>
          <a:ln cap="flat" cmpd="sng" w="10150">
            <a:solidFill>
              <a:srgbClr val="00A6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42"/>
          <p:cNvSpPr/>
          <p:nvPr/>
        </p:nvSpPr>
        <p:spPr>
          <a:xfrm>
            <a:off x="5818271" y="627380"/>
            <a:ext cx="1988820" cy="0"/>
          </a:xfrm>
          <a:custGeom>
            <a:rect b="b" l="l" r="r" t="t"/>
            <a:pathLst>
              <a:path extrusionOk="0" h="120000" w="1988820">
                <a:moveTo>
                  <a:pt x="0" y="0"/>
                </a:moveTo>
                <a:lnTo>
                  <a:pt x="1988385" y="0"/>
                </a:lnTo>
              </a:path>
            </a:pathLst>
          </a:custGeom>
          <a:noFill/>
          <a:ln cap="flat" cmpd="sng" w="10150">
            <a:solidFill>
              <a:srgbClr val="00A6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42"/>
          <p:cNvSpPr/>
          <p:nvPr/>
        </p:nvSpPr>
        <p:spPr>
          <a:xfrm>
            <a:off x="0" y="636269"/>
            <a:ext cx="752475" cy="0"/>
          </a:xfrm>
          <a:custGeom>
            <a:rect b="b" l="l" r="r" t="t"/>
            <a:pathLst>
              <a:path extrusionOk="0" h="120000" w="752475">
                <a:moveTo>
                  <a:pt x="0" y="0"/>
                </a:moveTo>
                <a:lnTo>
                  <a:pt x="751883" y="0"/>
                </a:lnTo>
              </a:path>
            </a:pathLst>
          </a:custGeom>
          <a:noFill/>
          <a:ln cap="flat" cmpd="sng" w="10150">
            <a:solidFill>
              <a:srgbClr val="00A5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42"/>
          <p:cNvSpPr/>
          <p:nvPr/>
        </p:nvSpPr>
        <p:spPr>
          <a:xfrm>
            <a:off x="5918868" y="636269"/>
            <a:ext cx="1819275" cy="0"/>
          </a:xfrm>
          <a:custGeom>
            <a:rect b="b" l="l" r="r" t="t"/>
            <a:pathLst>
              <a:path extrusionOk="0" h="120000" w="1819275">
                <a:moveTo>
                  <a:pt x="0" y="0"/>
                </a:moveTo>
                <a:lnTo>
                  <a:pt x="1818773" y="0"/>
                </a:lnTo>
              </a:path>
            </a:pathLst>
          </a:custGeom>
          <a:noFill/>
          <a:ln cap="flat" cmpd="sng" w="10150">
            <a:solidFill>
              <a:srgbClr val="00A5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42"/>
          <p:cNvSpPr/>
          <p:nvPr/>
        </p:nvSpPr>
        <p:spPr>
          <a:xfrm>
            <a:off x="0" y="645159"/>
            <a:ext cx="730250" cy="0"/>
          </a:xfrm>
          <a:custGeom>
            <a:rect b="b" l="l" r="r" t="t"/>
            <a:pathLst>
              <a:path extrusionOk="0" h="120000" w="730250">
                <a:moveTo>
                  <a:pt x="0" y="0"/>
                </a:moveTo>
                <a:lnTo>
                  <a:pt x="729961" y="0"/>
                </a:lnTo>
              </a:path>
            </a:pathLst>
          </a:custGeom>
          <a:noFill/>
          <a:ln cap="flat" cmpd="sng" w="10150">
            <a:solidFill>
              <a:srgbClr val="00A4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42"/>
          <p:cNvSpPr/>
          <p:nvPr/>
        </p:nvSpPr>
        <p:spPr>
          <a:xfrm>
            <a:off x="6098506" y="647065"/>
            <a:ext cx="1503680" cy="0"/>
          </a:xfrm>
          <a:custGeom>
            <a:rect b="b" l="l" r="r" t="t"/>
            <a:pathLst>
              <a:path extrusionOk="0" h="120000" w="1503679">
                <a:moveTo>
                  <a:pt x="0" y="0"/>
                </a:moveTo>
                <a:lnTo>
                  <a:pt x="1503501" y="0"/>
                </a:lnTo>
              </a:path>
            </a:pathLst>
          </a:custGeom>
          <a:noFill/>
          <a:ln cap="flat" cmpd="sng" w="9525">
            <a:solidFill>
              <a:srgbClr val="00A4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42"/>
          <p:cNvSpPr/>
          <p:nvPr/>
        </p:nvSpPr>
        <p:spPr>
          <a:xfrm>
            <a:off x="6041022" y="641984"/>
            <a:ext cx="1612900" cy="0"/>
          </a:xfrm>
          <a:custGeom>
            <a:rect b="b" l="l" r="r" t="t"/>
            <a:pathLst>
              <a:path extrusionOk="0" h="120000" w="1612900">
                <a:moveTo>
                  <a:pt x="0" y="0"/>
                </a:moveTo>
                <a:lnTo>
                  <a:pt x="1612816" y="0"/>
                </a:lnTo>
              </a:path>
            </a:pathLst>
          </a:custGeom>
          <a:noFill/>
          <a:ln cap="flat" cmpd="sng" w="9525">
            <a:solidFill>
              <a:srgbClr val="00A4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42"/>
          <p:cNvSpPr/>
          <p:nvPr/>
        </p:nvSpPr>
        <p:spPr>
          <a:xfrm>
            <a:off x="0" y="654684"/>
            <a:ext cx="705485" cy="0"/>
          </a:xfrm>
          <a:custGeom>
            <a:rect b="b" l="l" r="r" t="t"/>
            <a:pathLst>
              <a:path extrusionOk="0" h="120000" w="705485">
                <a:moveTo>
                  <a:pt x="0" y="0"/>
                </a:moveTo>
                <a:lnTo>
                  <a:pt x="704907" y="0"/>
                </a:lnTo>
              </a:path>
            </a:pathLst>
          </a:custGeom>
          <a:noFill/>
          <a:ln cap="flat" cmpd="sng" w="9525">
            <a:solidFill>
              <a:srgbClr val="00A3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42"/>
          <p:cNvSpPr/>
          <p:nvPr/>
        </p:nvSpPr>
        <p:spPr>
          <a:xfrm>
            <a:off x="6134434" y="654684"/>
            <a:ext cx="1430655" cy="0"/>
          </a:xfrm>
          <a:custGeom>
            <a:rect b="b" l="l" r="r" t="t"/>
            <a:pathLst>
              <a:path extrusionOk="0" h="120000" w="1430654">
                <a:moveTo>
                  <a:pt x="0" y="0"/>
                </a:moveTo>
                <a:lnTo>
                  <a:pt x="1430532" y="0"/>
                </a:lnTo>
              </a:path>
            </a:pathLst>
          </a:custGeom>
          <a:noFill/>
          <a:ln cap="flat" cmpd="sng" w="9525">
            <a:solidFill>
              <a:srgbClr val="00A3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42"/>
          <p:cNvSpPr/>
          <p:nvPr/>
        </p:nvSpPr>
        <p:spPr>
          <a:xfrm>
            <a:off x="0" y="664209"/>
            <a:ext cx="683260" cy="0"/>
          </a:xfrm>
          <a:custGeom>
            <a:rect b="b" l="l" r="r" t="t"/>
            <a:pathLst>
              <a:path extrusionOk="0" h="120000" w="683260">
                <a:moveTo>
                  <a:pt x="0" y="0"/>
                </a:moveTo>
                <a:lnTo>
                  <a:pt x="682985" y="0"/>
                </a:lnTo>
              </a:path>
            </a:pathLst>
          </a:custGeom>
          <a:noFill/>
          <a:ln cap="flat" cmpd="sng" w="10150">
            <a:solidFill>
              <a:srgbClr val="00A2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42"/>
          <p:cNvSpPr/>
          <p:nvPr/>
        </p:nvSpPr>
        <p:spPr>
          <a:xfrm>
            <a:off x="6235031" y="664209"/>
            <a:ext cx="1226820" cy="0"/>
          </a:xfrm>
          <a:custGeom>
            <a:rect b="b" l="l" r="r" t="t"/>
            <a:pathLst>
              <a:path extrusionOk="0" h="120000" w="1226820">
                <a:moveTo>
                  <a:pt x="0" y="0"/>
                </a:moveTo>
                <a:lnTo>
                  <a:pt x="1226218" y="0"/>
                </a:lnTo>
              </a:path>
            </a:pathLst>
          </a:custGeom>
          <a:noFill/>
          <a:ln cap="flat" cmpd="sng" w="10150">
            <a:solidFill>
              <a:srgbClr val="00A2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42"/>
          <p:cNvSpPr/>
          <p:nvPr/>
        </p:nvSpPr>
        <p:spPr>
          <a:xfrm>
            <a:off x="0" y="673100"/>
            <a:ext cx="661670" cy="0"/>
          </a:xfrm>
          <a:custGeom>
            <a:rect b="b" l="l" r="r" t="t"/>
            <a:pathLst>
              <a:path extrusionOk="0" h="120000" w="661670">
                <a:moveTo>
                  <a:pt x="0" y="0"/>
                </a:moveTo>
                <a:lnTo>
                  <a:pt x="661063" y="0"/>
                </a:lnTo>
              </a:path>
            </a:pathLst>
          </a:custGeom>
          <a:noFill/>
          <a:ln cap="flat" cmpd="sng" w="10150">
            <a:solidFill>
              <a:srgbClr val="00A1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42"/>
          <p:cNvSpPr/>
          <p:nvPr/>
        </p:nvSpPr>
        <p:spPr>
          <a:xfrm>
            <a:off x="6452790" y="673734"/>
            <a:ext cx="838200" cy="0"/>
          </a:xfrm>
          <a:custGeom>
            <a:rect b="b" l="l" r="r" t="t"/>
            <a:pathLst>
              <a:path extrusionOk="0" h="120000" w="838200">
                <a:moveTo>
                  <a:pt x="0" y="0"/>
                </a:moveTo>
                <a:lnTo>
                  <a:pt x="838067" y="0"/>
                </a:lnTo>
              </a:path>
            </a:pathLst>
          </a:custGeom>
          <a:noFill/>
          <a:ln cap="flat" cmpd="sng" w="9525">
            <a:solidFill>
              <a:srgbClr val="00A1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42"/>
          <p:cNvSpPr/>
          <p:nvPr/>
        </p:nvSpPr>
        <p:spPr>
          <a:xfrm>
            <a:off x="6342814" y="668655"/>
            <a:ext cx="1007744" cy="0"/>
          </a:xfrm>
          <a:custGeom>
            <a:rect b="b" l="l" r="r" t="t"/>
            <a:pathLst>
              <a:path extrusionOk="0" h="120000" w="1007745">
                <a:moveTo>
                  <a:pt x="0" y="0"/>
                </a:moveTo>
                <a:lnTo>
                  <a:pt x="1007310" y="0"/>
                </a:lnTo>
              </a:path>
            </a:pathLst>
          </a:custGeom>
          <a:noFill/>
          <a:ln cap="flat" cmpd="sng" w="9525">
            <a:solidFill>
              <a:srgbClr val="00A1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42"/>
          <p:cNvSpPr/>
          <p:nvPr/>
        </p:nvSpPr>
        <p:spPr>
          <a:xfrm>
            <a:off x="0" y="686434"/>
            <a:ext cx="615950" cy="0"/>
          </a:xfrm>
          <a:custGeom>
            <a:rect b="b" l="l" r="r" t="t"/>
            <a:pathLst>
              <a:path extrusionOk="0" h="120000" w="615950">
                <a:moveTo>
                  <a:pt x="0" y="0"/>
                </a:moveTo>
                <a:lnTo>
                  <a:pt x="615943" y="0"/>
                </a:lnTo>
              </a:path>
            </a:pathLst>
          </a:custGeom>
          <a:noFill/>
          <a:ln cap="flat" cmpd="sng" w="9525">
            <a:solidFill>
              <a:srgbClr val="00A0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42"/>
          <p:cNvSpPr/>
          <p:nvPr/>
        </p:nvSpPr>
        <p:spPr>
          <a:xfrm>
            <a:off x="0" y="681355"/>
            <a:ext cx="628650" cy="0"/>
          </a:xfrm>
          <a:custGeom>
            <a:rect b="b" l="l" r="r" t="t"/>
            <a:pathLst>
              <a:path extrusionOk="0" h="120000" w="628650">
                <a:moveTo>
                  <a:pt x="0" y="0"/>
                </a:moveTo>
                <a:lnTo>
                  <a:pt x="628180" y="0"/>
                </a:lnTo>
              </a:path>
            </a:pathLst>
          </a:custGeom>
          <a:noFill/>
          <a:ln cap="flat" cmpd="sng" w="9525">
            <a:solidFill>
              <a:srgbClr val="00A0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42"/>
          <p:cNvSpPr/>
          <p:nvPr/>
        </p:nvSpPr>
        <p:spPr>
          <a:xfrm>
            <a:off x="6658371" y="682625"/>
            <a:ext cx="417830" cy="0"/>
          </a:xfrm>
          <a:custGeom>
            <a:rect b="b" l="l" r="r" t="t"/>
            <a:pathLst>
              <a:path extrusionOk="0" h="120000" w="417829">
                <a:moveTo>
                  <a:pt x="0" y="0"/>
                </a:moveTo>
                <a:lnTo>
                  <a:pt x="417644" y="0"/>
                </a:lnTo>
              </a:path>
            </a:pathLst>
          </a:custGeom>
          <a:noFill/>
          <a:ln cap="flat" cmpd="sng" w="9525">
            <a:solidFill>
              <a:srgbClr val="00A0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42"/>
          <p:cNvSpPr/>
          <p:nvPr/>
        </p:nvSpPr>
        <p:spPr>
          <a:xfrm>
            <a:off x="6540896" y="677544"/>
            <a:ext cx="706120" cy="0"/>
          </a:xfrm>
          <a:custGeom>
            <a:rect b="b" l="l" r="r" t="t"/>
            <a:pathLst>
              <a:path extrusionOk="0" h="120000" w="706120">
                <a:moveTo>
                  <a:pt x="0" y="0"/>
                </a:moveTo>
                <a:lnTo>
                  <a:pt x="705511" y="0"/>
                </a:lnTo>
              </a:path>
            </a:pathLst>
          </a:custGeom>
          <a:noFill/>
          <a:ln cap="flat" cmpd="sng" w="9525">
            <a:solidFill>
              <a:srgbClr val="00A0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42"/>
          <p:cNvSpPr/>
          <p:nvPr/>
        </p:nvSpPr>
        <p:spPr>
          <a:xfrm>
            <a:off x="0" y="691515"/>
            <a:ext cx="614680" cy="0"/>
          </a:xfrm>
          <a:custGeom>
            <a:rect b="b" l="l" r="r" t="t"/>
            <a:pathLst>
              <a:path extrusionOk="0" h="120000" w="614680">
                <a:moveTo>
                  <a:pt x="0" y="0"/>
                </a:moveTo>
                <a:lnTo>
                  <a:pt x="614666" y="0"/>
                </a:lnTo>
              </a:path>
            </a:pathLst>
          </a:custGeom>
          <a:noFill/>
          <a:ln cap="flat" cmpd="sng" w="9525">
            <a:solidFill>
              <a:srgbClr val="009FC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42"/>
          <p:cNvSpPr/>
          <p:nvPr/>
        </p:nvSpPr>
        <p:spPr>
          <a:xfrm>
            <a:off x="6761162" y="688340"/>
            <a:ext cx="152400" cy="0"/>
          </a:xfrm>
          <a:custGeom>
            <a:rect b="b" l="l" r="r" t="t"/>
            <a:pathLst>
              <a:path extrusionOk="0" h="120000" w="152400">
                <a:moveTo>
                  <a:pt x="0" y="0"/>
                </a:moveTo>
                <a:lnTo>
                  <a:pt x="151870" y="0"/>
                </a:lnTo>
              </a:path>
            </a:pathLst>
          </a:custGeom>
          <a:noFill/>
          <a:ln cap="flat" cmpd="sng" w="9525">
            <a:solidFill>
              <a:srgbClr val="009FC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42"/>
          <p:cNvSpPr/>
          <p:nvPr/>
        </p:nvSpPr>
        <p:spPr>
          <a:xfrm>
            <a:off x="0" y="700405"/>
            <a:ext cx="596900" cy="0"/>
          </a:xfrm>
          <a:custGeom>
            <a:rect b="b" l="l" r="r" t="t"/>
            <a:pathLst>
              <a:path extrusionOk="0" h="120000" w="596900">
                <a:moveTo>
                  <a:pt x="0" y="0"/>
                </a:moveTo>
                <a:lnTo>
                  <a:pt x="596793" y="0"/>
                </a:lnTo>
              </a:path>
            </a:pathLst>
          </a:custGeom>
          <a:noFill/>
          <a:ln cap="flat" cmpd="sng" w="9525">
            <a:solidFill>
              <a:srgbClr val="009EC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42"/>
          <p:cNvSpPr/>
          <p:nvPr/>
        </p:nvSpPr>
        <p:spPr>
          <a:xfrm>
            <a:off x="0" y="709930"/>
            <a:ext cx="579120" cy="0"/>
          </a:xfrm>
          <a:custGeom>
            <a:rect b="b" l="l" r="r" t="t"/>
            <a:pathLst>
              <a:path extrusionOk="0" h="120000" w="579120">
                <a:moveTo>
                  <a:pt x="0" y="0"/>
                </a:moveTo>
                <a:lnTo>
                  <a:pt x="578919" y="0"/>
                </a:lnTo>
              </a:path>
            </a:pathLst>
          </a:custGeom>
          <a:noFill/>
          <a:ln cap="flat" cmpd="sng" w="10150">
            <a:solidFill>
              <a:srgbClr val="009DC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42"/>
          <p:cNvSpPr/>
          <p:nvPr/>
        </p:nvSpPr>
        <p:spPr>
          <a:xfrm>
            <a:off x="0" y="718819"/>
            <a:ext cx="561340" cy="0"/>
          </a:xfrm>
          <a:custGeom>
            <a:rect b="b" l="l" r="r" t="t"/>
            <a:pathLst>
              <a:path extrusionOk="0" h="120000" w="561340">
                <a:moveTo>
                  <a:pt x="0" y="0"/>
                </a:moveTo>
                <a:lnTo>
                  <a:pt x="561045" y="0"/>
                </a:lnTo>
              </a:path>
            </a:pathLst>
          </a:custGeom>
          <a:noFill/>
          <a:ln cap="flat" cmpd="sng" w="10150">
            <a:solidFill>
              <a:srgbClr val="009C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42"/>
          <p:cNvSpPr/>
          <p:nvPr/>
        </p:nvSpPr>
        <p:spPr>
          <a:xfrm>
            <a:off x="0" y="727709"/>
            <a:ext cx="543560" cy="0"/>
          </a:xfrm>
          <a:custGeom>
            <a:rect b="b" l="l" r="r" t="t"/>
            <a:pathLst>
              <a:path extrusionOk="0" h="120000" w="543560">
                <a:moveTo>
                  <a:pt x="0" y="0"/>
                </a:moveTo>
                <a:lnTo>
                  <a:pt x="543172" y="0"/>
                </a:lnTo>
              </a:path>
            </a:pathLst>
          </a:custGeom>
          <a:noFill/>
          <a:ln cap="flat" cmpd="sng" w="10150">
            <a:solidFill>
              <a:srgbClr val="009B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42"/>
          <p:cNvSpPr/>
          <p:nvPr/>
        </p:nvSpPr>
        <p:spPr>
          <a:xfrm>
            <a:off x="0" y="737234"/>
            <a:ext cx="523240" cy="0"/>
          </a:xfrm>
          <a:custGeom>
            <a:rect b="b" l="l" r="r" t="t"/>
            <a:pathLst>
              <a:path extrusionOk="0" h="120000" w="523240">
                <a:moveTo>
                  <a:pt x="0" y="0"/>
                </a:moveTo>
                <a:lnTo>
                  <a:pt x="522745" y="0"/>
                </a:lnTo>
              </a:path>
            </a:pathLst>
          </a:custGeom>
          <a:noFill/>
          <a:ln cap="flat" cmpd="sng" w="9525">
            <a:solidFill>
              <a:srgbClr val="009A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42"/>
          <p:cNvSpPr/>
          <p:nvPr/>
        </p:nvSpPr>
        <p:spPr>
          <a:xfrm>
            <a:off x="0" y="746125"/>
            <a:ext cx="505459" cy="0"/>
          </a:xfrm>
          <a:custGeom>
            <a:rect b="b" l="l" r="r" t="t"/>
            <a:pathLst>
              <a:path extrusionOk="0" h="120000" w="505459">
                <a:moveTo>
                  <a:pt x="0" y="0"/>
                </a:moveTo>
                <a:lnTo>
                  <a:pt x="504871" y="0"/>
                </a:lnTo>
              </a:path>
            </a:pathLst>
          </a:custGeom>
          <a:noFill/>
          <a:ln cap="flat" cmpd="sng" w="9525">
            <a:solidFill>
              <a:srgbClr val="0099C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42"/>
          <p:cNvSpPr/>
          <p:nvPr/>
        </p:nvSpPr>
        <p:spPr>
          <a:xfrm>
            <a:off x="0" y="755650"/>
            <a:ext cx="487045" cy="0"/>
          </a:xfrm>
          <a:custGeom>
            <a:rect b="b" l="l" r="r" t="t"/>
            <a:pathLst>
              <a:path extrusionOk="0" h="120000" w="487045">
                <a:moveTo>
                  <a:pt x="0" y="0"/>
                </a:moveTo>
                <a:lnTo>
                  <a:pt x="486998" y="0"/>
                </a:lnTo>
              </a:path>
            </a:pathLst>
          </a:custGeom>
          <a:noFill/>
          <a:ln cap="flat" cmpd="sng" w="10150">
            <a:solidFill>
              <a:srgbClr val="0099C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42"/>
          <p:cNvSpPr/>
          <p:nvPr/>
        </p:nvSpPr>
        <p:spPr>
          <a:xfrm>
            <a:off x="0" y="764540"/>
            <a:ext cx="469265" cy="0"/>
          </a:xfrm>
          <a:custGeom>
            <a:rect b="b" l="l" r="r" t="t"/>
            <a:pathLst>
              <a:path extrusionOk="0" h="120000" w="469265">
                <a:moveTo>
                  <a:pt x="0" y="0"/>
                </a:moveTo>
                <a:lnTo>
                  <a:pt x="469124" y="0"/>
                </a:lnTo>
              </a:path>
            </a:pathLst>
          </a:custGeom>
          <a:noFill/>
          <a:ln cap="flat" cmpd="sng" w="10150">
            <a:solidFill>
              <a:srgbClr val="0097C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42"/>
          <p:cNvSpPr/>
          <p:nvPr/>
        </p:nvSpPr>
        <p:spPr>
          <a:xfrm>
            <a:off x="0" y="773430"/>
            <a:ext cx="451484" cy="0"/>
          </a:xfrm>
          <a:custGeom>
            <a:rect b="b" l="l" r="r" t="t"/>
            <a:pathLst>
              <a:path extrusionOk="0" h="120000" w="451484">
                <a:moveTo>
                  <a:pt x="0" y="0"/>
                </a:moveTo>
                <a:lnTo>
                  <a:pt x="451251" y="0"/>
                </a:lnTo>
              </a:path>
            </a:pathLst>
          </a:custGeom>
          <a:noFill/>
          <a:ln cap="flat" cmpd="sng" w="10150">
            <a:solidFill>
              <a:srgbClr val="0096C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42"/>
          <p:cNvSpPr/>
          <p:nvPr/>
        </p:nvSpPr>
        <p:spPr>
          <a:xfrm>
            <a:off x="0" y="782955"/>
            <a:ext cx="431165" cy="0"/>
          </a:xfrm>
          <a:custGeom>
            <a:rect b="b" l="l" r="r" t="t"/>
            <a:pathLst>
              <a:path extrusionOk="0" h="120000" w="431165">
                <a:moveTo>
                  <a:pt x="0" y="0"/>
                </a:moveTo>
                <a:lnTo>
                  <a:pt x="430824" y="0"/>
                </a:lnTo>
              </a:path>
            </a:pathLst>
          </a:custGeom>
          <a:noFill/>
          <a:ln cap="flat" cmpd="sng" w="9525">
            <a:solidFill>
              <a:srgbClr val="0095C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42"/>
          <p:cNvSpPr/>
          <p:nvPr/>
        </p:nvSpPr>
        <p:spPr>
          <a:xfrm>
            <a:off x="0" y="792480"/>
            <a:ext cx="413384" cy="0"/>
          </a:xfrm>
          <a:custGeom>
            <a:rect b="b" l="l" r="r" t="t"/>
            <a:pathLst>
              <a:path extrusionOk="0" h="120000" w="413384">
                <a:moveTo>
                  <a:pt x="0" y="0"/>
                </a:moveTo>
                <a:lnTo>
                  <a:pt x="412950" y="0"/>
                </a:lnTo>
              </a:path>
            </a:pathLst>
          </a:custGeom>
          <a:noFill/>
          <a:ln cap="flat" cmpd="sng" w="10150">
            <a:solidFill>
              <a:srgbClr val="0094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42"/>
          <p:cNvSpPr/>
          <p:nvPr/>
        </p:nvSpPr>
        <p:spPr>
          <a:xfrm>
            <a:off x="0" y="801369"/>
            <a:ext cx="395605" cy="0"/>
          </a:xfrm>
          <a:custGeom>
            <a:rect b="b" l="l" r="r" t="t"/>
            <a:pathLst>
              <a:path extrusionOk="0" h="120000" w="395605">
                <a:moveTo>
                  <a:pt x="0" y="0"/>
                </a:moveTo>
                <a:lnTo>
                  <a:pt x="395076" y="0"/>
                </a:lnTo>
              </a:path>
            </a:pathLst>
          </a:custGeom>
          <a:noFill/>
          <a:ln cap="flat" cmpd="sng" w="10150">
            <a:solidFill>
              <a:srgbClr val="0093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42"/>
          <p:cNvSpPr/>
          <p:nvPr/>
        </p:nvSpPr>
        <p:spPr>
          <a:xfrm>
            <a:off x="0" y="810894"/>
            <a:ext cx="367030" cy="0"/>
          </a:xfrm>
          <a:custGeom>
            <a:rect b="b" l="l" r="r" t="t"/>
            <a:pathLst>
              <a:path extrusionOk="0" h="120000" w="367030">
                <a:moveTo>
                  <a:pt x="0" y="0"/>
                </a:moveTo>
                <a:lnTo>
                  <a:pt x="366811" y="0"/>
                </a:lnTo>
              </a:path>
            </a:pathLst>
          </a:custGeom>
          <a:noFill/>
          <a:ln cap="flat" cmpd="sng" w="9525">
            <a:solidFill>
              <a:srgbClr val="0092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42"/>
          <p:cNvSpPr/>
          <p:nvPr/>
        </p:nvSpPr>
        <p:spPr>
          <a:xfrm>
            <a:off x="0" y="805815"/>
            <a:ext cx="376555" cy="0"/>
          </a:xfrm>
          <a:custGeom>
            <a:rect b="b" l="l" r="r" t="t"/>
            <a:pathLst>
              <a:path extrusionOk="0" h="120000" w="376555">
                <a:moveTo>
                  <a:pt x="0" y="0"/>
                </a:moveTo>
                <a:lnTo>
                  <a:pt x="375926" y="0"/>
                </a:lnTo>
              </a:path>
            </a:pathLst>
          </a:custGeom>
          <a:noFill/>
          <a:ln cap="flat" cmpd="sng" w="9525">
            <a:solidFill>
              <a:srgbClr val="0092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42"/>
          <p:cNvSpPr/>
          <p:nvPr/>
        </p:nvSpPr>
        <p:spPr>
          <a:xfrm>
            <a:off x="0" y="819150"/>
            <a:ext cx="361315" cy="0"/>
          </a:xfrm>
          <a:custGeom>
            <a:rect b="b" l="l" r="r" t="t"/>
            <a:pathLst>
              <a:path extrusionOk="0" h="120000" w="361315">
                <a:moveTo>
                  <a:pt x="0" y="0"/>
                </a:moveTo>
                <a:lnTo>
                  <a:pt x="361212" y="0"/>
                </a:lnTo>
              </a:path>
            </a:pathLst>
          </a:custGeom>
          <a:noFill/>
          <a:ln cap="flat" cmpd="sng" w="10150">
            <a:solidFill>
              <a:srgbClr val="0091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42"/>
          <p:cNvSpPr/>
          <p:nvPr/>
        </p:nvSpPr>
        <p:spPr>
          <a:xfrm>
            <a:off x="0" y="828675"/>
            <a:ext cx="343535" cy="0"/>
          </a:xfrm>
          <a:custGeom>
            <a:rect b="b" l="l" r="r" t="t"/>
            <a:pathLst>
              <a:path extrusionOk="0" h="120000" w="343535">
                <a:moveTo>
                  <a:pt x="0" y="0"/>
                </a:moveTo>
                <a:lnTo>
                  <a:pt x="343296" y="0"/>
                </a:lnTo>
              </a:path>
            </a:pathLst>
          </a:custGeom>
          <a:noFill/>
          <a:ln cap="flat" cmpd="sng" w="9525">
            <a:solidFill>
              <a:srgbClr val="0090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42"/>
          <p:cNvSpPr/>
          <p:nvPr/>
        </p:nvSpPr>
        <p:spPr>
          <a:xfrm>
            <a:off x="0" y="838200"/>
            <a:ext cx="327660" cy="0"/>
          </a:xfrm>
          <a:custGeom>
            <a:rect b="b" l="l" r="r" t="t"/>
            <a:pathLst>
              <a:path extrusionOk="0" h="120000" w="327660">
                <a:moveTo>
                  <a:pt x="0" y="0"/>
                </a:moveTo>
                <a:lnTo>
                  <a:pt x="327619" y="0"/>
                </a:lnTo>
              </a:path>
            </a:pathLst>
          </a:custGeom>
          <a:noFill/>
          <a:ln cap="flat" cmpd="sng" w="10150">
            <a:solidFill>
              <a:srgbClr val="008F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42"/>
          <p:cNvSpPr/>
          <p:nvPr/>
        </p:nvSpPr>
        <p:spPr>
          <a:xfrm>
            <a:off x="0" y="847089"/>
            <a:ext cx="312420" cy="0"/>
          </a:xfrm>
          <a:custGeom>
            <a:rect b="b" l="l" r="r" t="t"/>
            <a:pathLst>
              <a:path extrusionOk="0" h="120000" w="312420">
                <a:moveTo>
                  <a:pt x="0" y="0"/>
                </a:moveTo>
                <a:lnTo>
                  <a:pt x="311942" y="0"/>
                </a:lnTo>
              </a:path>
            </a:pathLst>
          </a:custGeom>
          <a:noFill/>
          <a:ln cap="flat" cmpd="sng" w="10150">
            <a:solidFill>
              <a:srgbClr val="008EB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42"/>
          <p:cNvSpPr/>
          <p:nvPr/>
        </p:nvSpPr>
        <p:spPr>
          <a:xfrm>
            <a:off x="0" y="855980"/>
            <a:ext cx="296545" cy="0"/>
          </a:xfrm>
          <a:custGeom>
            <a:rect b="b" l="l" r="r" t="t"/>
            <a:pathLst>
              <a:path extrusionOk="0" h="120000" w="296545">
                <a:moveTo>
                  <a:pt x="0" y="0"/>
                </a:moveTo>
                <a:lnTo>
                  <a:pt x="296265" y="0"/>
                </a:lnTo>
              </a:path>
            </a:pathLst>
          </a:custGeom>
          <a:noFill/>
          <a:ln cap="flat" cmpd="sng" w="10150">
            <a:solidFill>
              <a:srgbClr val="008DB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42"/>
          <p:cNvSpPr/>
          <p:nvPr/>
        </p:nvSpPr>
        <p:spPr>
          <a:xfrm>
            <a:off x="0" y="864869"/>
            <a:ext cx="280670" cy="0"/>
          </a:xfrm>
          <a:custGeom>
            <a:rect b="b" l="l" r="r" t="t"/>
            <a:pathLst>
              <a:path extrusionOk="0" h="120000" w="280670">
                <a:moveTo>
                  <a:pt x="0" y="0"/>
                </a:moveTo>
                <a:lnTo>
                  <a:pt x="280588" y="0"/>
                </a:lnTo>
              </a:path>
            </a:pathLst>
          </a:custGeom>
          <a:noFill/>
          <a:ln cap="flat" cmpd="sng" w="10150">
            <a:solidFill>
              <a:srgbClr val="008C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42"/>
          <p:cNvSpPr/>
          <p:nvPr/>
        </p:nvSpPr>
        <p:spPr>
          <a:xfrm>
            <a:off x="0" y="874394"/>
            <a:ext cx="262890" cy="0"/>
          </a:xfrm>
          <a:custGeom>
            <a:rect b="b" l="l" r="r" t="t"/>
            <a:pathLst>
              <a:path extrusionOk="0" h="120000" w="262890">
                <a:moveTo>
                  <a:pt x="0" y="0"/>
                </a:moveTo>
                <a:lnTo>
                  <a:pt x="262671" y="0"/>
                </a:lnTo>
              </a:path>
            </a:pathLst>
          </a:custGeom>
          <a:noFill/>
          <a:ln cap="flat" cmpd="sng" w="9525">
            <a:solidFill>
              <a:srgbClr val="008B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42"/>
          <p:cNvSpPr/>
          <p:nvPr/>
        </p:nvSpPr>
        <p:spPr>
          <a:xfrm>
            <a:off x="0" y="878839"/>
            <a:ext cx="246994" cy="149399"/>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42"/>
          <p:cNvSpPr/>
          <p:nvPr/>
        </p:nvSpPr>
        <p:spPr>
          <a:xfrm>
            <a:off x="4403320" y="2540"/>
            <a:ext cx="4740910" cy="0"/>
          </a:xfrm>
          <a:custGeom>
            <a:rect b="b" l="l" r="r" t="t"/>
            <a:pathLst>
              <a:path extrusionOk="0" h="120000" w="4740909">
                <a:moveTo>
                  <a:pt x="0" y="0"/>
                </a:moveTo>
                <a:lnTo>
                  <a:pt x="4740679" y="0"/>
                </a:lnTo>
              </a:path>
            </a:pathLst>
          </a:custGeom>
          <a:noFill/>
          <a:ln cap="flat" cmpd="sng" w="9525">
            <a:solidFill>
              <a:srgbClr val="009A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42"/>
          <p:cNvSpPr/>
          <p:nvPr/>
        </p:nvSpPr>
        <p:spPr>
          <a:xfrm>
            <a:off x="4414231" y="10795"/>
            <a:ext cx="4730115" cy="0"/>
          </a:xfrm>
          <a:custGeom>
            <a:rect b="b" l="l" r="r" t="t"/>
            <a:pathLst>
              <a:path extrusionOk="0" h="120000" w="4730115">
                <a:moveTo>
                  <a:pt x="0" y="0"/>
                </a:moveTo>
                <a:lnTo>
                  <a:pt x="4729768" y="0"/>
                </a:lnTo>
              </a:path>
            </a:pathLst>
          </a:custGeom>
          <a:noFill/>
          <a:ln cap="flat" cmpd="sng" w="13950">
            <a:solidFill>
              <a:srgbClr val="009A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42"/>
          <p:cNvSpPr/>
          <p:nvPr/>
        </p:nvSpPr>
        <p:spPr>
          <a:xfrm>
            <a:off x="4450599" y="23495"/>
            <a:ext cx="4693920" cy="0"/>
          </a:xfrm>
          <a:custGeom>
            <a:rect b="b" l="l" r="r" t="t"/>
            <a:pathLst>
              <a:path extrusionOk="0" h="120000" w="4693920">
                <a:moveTo>
                  <a:pt x="0" y="0"/>
                </a:moveTo>
                <a:lnTo>
                  <a:pt x="4693400" y="0"/>
                </a:lnTo>
              </a:path>
            </a:pathLst>
          </a:custGeom>
          <a:noFill/>
          <a:ln cap="flat" cmpd="sng" w="13950">
            <a:solidFill>
              <a:srgbClr val="009A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42"/>
          <p:cNvSpPr/>
          <p:nvPr/>
        </p:nvSpPr>
        <p:spPr>
          <a:xfrm>
            <a:off x="4490604" y="37465"/>
            <a:ext cx="4653915" cy="0"/>
          </a:xfrm>
          <a:custGeom>
            <a:rect b="b" l="l" r="r" t="t"/>
            <a:pathLst>
              <a:path extrusionOk="0" h="120000" w="4653915">
                <a:moveTo>
                  <a:pt x="0" y="0"/>
                </a:moveTo>
                <a:lnTo>
                  <a:pt x="4653395" y="0"/>
                </a:lnTo>
              </a:path>
            </a:pathLst>
          </a:custGeom>
          <a:noFill/>
          <a:ln cap="flat" cmpd="sng" w="13950">
            <a:solidFill>
              <a:srgbClr val="009BE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42"/>
          <p:cNvSpPr/>
          <p:nvPr/>
        </p:nvSpPr>
        <p:spPr>
          <a:xfrm>
            <a:off x="4526972" y="50165"/>
            <a:ext cx="4617085" cy="0"/>
          </a:xfrm>
          <a:custGeom>
            <a:rect b="b" l="l" r="r" t="t"/>
            <a:pathLst>
              <a:path extrusionOk="0" h="120000" w="4617084">
                <a:moveTo>
                  <a:pt x="0" y="0"/>
                </a:moveTo>
                <a:lnTo>
                  <a:pt x="4617027" y="0"/>
                </a:lnTo>
              </a:path>
            </a:pathLst>
          </a:custGeom>
          <a:noFill/>
          <a:ln cap="flat" cmpd="sng" w="13950">
            <a:solidFill>
              <a:srgbClr val="009BE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42"/>
          <p:cNvSpPr/>
          <p:nvPr/>
        </p:nvSpPr>
        <p:spPr>
          <a:xfrm>
            <a:off x="4566592" y="62864"/>
            <a:ext cx="4577715" cy="0"/>
          </a:xfrm>
          <a:custGeom>
            <a:rect b="b" l="l" r="r" t="t"/>
            <a:pathLst>
              <a:path extrusionOk="0" h="120000" w="4577715">
                <a:moveTo>
                  <a:pt x="0" y="0"/>
                </a:moveTo>
                <a:lnTo>
                  <a:pt x="4577407" y="0"/>
                </a:lnTo>
              </a:path>
            </a:pathLst>
          </a:custGeom>
          <a:noFill/>
          <a:ln cap="flat" cmpd="sng" w="13950">
            <a:solidFill>
              <a:srgbClr val="009B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42"/>
          <p:cNvSpPr/>
          <p:nvPr/>
        </p:nvSpPr>
        <p:spPr>
          <a:xfrm>
            <a:off x="4608379" y="75564"/>
            <a:ext cx="4535805" cy="0"/>
          </a:xfrm>
          <a:custGeom>
            <a:rect b="b" l="l" r="r" t="t"/>
            <a:pathLst>
              <a:path extrusionOk="0" h="120000" w="4535805">
                <a:moveTo>
                  <a:pt x="0" y="0"/>
                </a:moveTo>
                <a:lnTo>
                  <a:pt x="4535620" y="0"/>
                </a:lnTo>
              </a:path>
            </a:pathLst>
          </a:custGeom>
          <a:noFill/>
          <a:ln cap="flat" cmpd="sng" w="13950">
            <a:solidFill>
              <a:srgbClr val="009CD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42"/>
          <p:cNvSpPr/>
          <p:nvPr/>
        </p:nvSpPr>
        <p:spPr>
          <a:xfrm>
            <a:off x="4650166" y="88264"/>
            <a:ext cx="4493895" cy="0"/>
          </a:xfrm>
          <a:custGeom>
            <a:rect b="b" l="l" r="r" t="t"/>
            <a:pathLst>
              <a:path extrusionOk="0" h="120000" w="4493895">
                <a:moveTo>
                  <a:pt x="0" y="0"/>
                </a:moveTo>
                <a:lnTo>
                  <a:pt x="4493833" y="0"/>
                </a:lnTo>
              </a:path>
            </a:pathLst>
          </a:custGeom>
          <a:noFill/>
          <a:ln cap="flat" cmpd="sng" w="13950">
            <a:solidFill>
              <a:srgbClr val="009CD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42"/>
          <p:cNvSpPr/>
          <p:nvPr/>
        </p:nvSpPr>
        <p:spPr>
          <a:xfrm>
            <a:off x="4696132" y="102235"/>
            <a:ext cx="4448175" cy="0"/>
          </a:xfrm>
          <a:custGeom>
            <a:rect b="b" l="l" r="r" t="t"/>
            <a:pathLst>
              <a:path extrusionOk="0" h="120000" w="4448175">
                <a:moveTo>
                  <a:pt x="0" y="0"/>
                </a:moveTo>
                <a:lnTo>
                  <a:pt x="4447867" y="0"/>
                </a:lnTo>
              </a:path>
            </a:pathLst>
          </a:custGeom>
          <a:noFill/>
          <a:ln cap="flat" cmpd="sng" w="13950">
            <a:solidFill>
              <a:srgbClr val="009DD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42"/>
          <p:cNvSpPr/>
          <p:nvPr/>
        </p:nvSpPr>
        <p:spPr>
          <a:xfrm>
            <a:off x="4737919" y="114935"/>
            <a:ext cx="4406265" cy="0"/>
          </a:xfrm>
          <a:custGeom>
            <a:rect b="b" l="l" r="r" t="t"/>
            <a:pathLst>
              <a:path extrusionOk="0" h="120000" w="4406265">
                <a:moveTo>
                  <a:pt x="0" y="0"/>
                </a:moveTo>
                <a:lnTo>
                  <a:pt x="4406080" y="0"/>
                </a:lnTo>
              </a:path>
            </a:pathLst>
          </a:custGeom>
          <a:noFill/>
          <a:ln cap="flat" cmpd="sng" w="13950">
            <a:solidFill>
              <a:srgbClr val="009D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42"/>
          <p:cNvSpPr/>
          <p:nvPr/>
        </p:nvSpPr>
        <p:spPr>
          <a:xfrm>
            <a:off x="4779706" y="127635"/>
            <a:ext cx="4364355" cy="0"/>
          </a:xfrm>
          <a:custGeom>
            <a:rect b="b" l="l" r="r" t="t"/>
            <a:pathLst>
              <a:path extrusionOk="0" h="120000" w="4364355">
                <a:moveTo>
                  <a:pt x="0" y="0"/>
                </a:moveTo>
                <a:lnTo>
                  <a:pt x="4364293" y="0"/>
                </a:lnTo>
              </a:path>
            </a:pathLst>
          </a:custGeom>
          <a:noFill/>
          <a:ln cap="flat" cmpd="sng" w="13950">
            <a:solidFill>
              <a:srgbClr val="009DD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42"/>
          <p:cNvSpPr/>
          <p:nvPr/>
        </p:nvSpPr>
        <p:spPr>
          <a:xfrm>
            <a:off x="4823542" y="140335"/>
            <a:ext cx="4320540" cy="0"/>
          </a:xfrm>
          <a:custGeom>
            <a:rect b="b" l="l" r="r" t="t"/>
            <a:pathLst>
              <a:path extrusionOk="0" h="120000" w="4320540">
                <a:moveTo>
                  <a:pt x="0" y="0"/>
                </a:moveTo>
                <a:lnTo>
                  <a:pt x="4320458" y="0"/>
                </a:lnTo>
              </a:path>
            </a:pathLst>
          </a:custGeom>
          <a:noFill/>
          <a:ln cap="flat" cmpd="sng" w="13950">
            <a:solidFill>
              <a:srgbClr val="009ED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42"/>
          <p:cNvSpPr/>
          <p:nvPr/>
        </p:nvSpPr>
        <p:spPr>
          <a:xfrm>
            <a:off x="4869425" y="153035"/>
            <a:ext cx="4274820" cy="0"/>
          </a:xfrm>
          <a:custGeom>
            <a:rect b="b" l="l" r="r" t="t"/>
            <a:pathLst>
              <a:path extrusionOk="0" h="120000" w="4274820">
                <a:moveTo>
                  <a:pt x="0" y="0"/>
                </a:moveTo>
                <a:lnTo>
                  <a:pt x="4274574" y="0"/>
                </a:lnTo>
              </a:path>
            </a:pathLst>
          </a:custGeom>
          <a:noFill/>
          <a:ln cap="flat" cmpd="sng" w="13950">
            <a:solidFill>
              <a:srgbClr val="009E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42"/>
          <p:cNvSpPr/>
          <p:nvPr/>
        </p:nvSpPr>
        <p:spPr>
          <a:xfrm>
            <a:off x="4919898" y="167004"/>
            <a:ext cx="4224655" cy="0"/>
          </a:xfrm>
          <a:custGeom>
            <a:rect b="b" l="l" r="r" t="t"/>
            <a:pathLst>
              <a:path extrusionOk="0" h="120000" w="4224655">
                <a:moveTo>
                  <a:pt x="0" y="0"/>
                </a:moveTo>
                <a:lnTo>
                  <a:pt x="4224101" y="0"/>
                </a:lnTo>
              </a:path>
            </a:pathLst>
          </a:custGeom>
          <a:noFill/>
          <a:ln cap="flat" cmpd="sng" w="13950">
            <a:solidFill>
              <a:srgbClr val="009ED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42"/>
          <p:cNvSpPr/>
          <p:nvPr/>
        </p:nvSpPr>
        <p:spPr>
          <a:xfrm>
            <a:off x="4965781" y="179704"/>
            <a:ext cx="4178300" cy="0"/>
          </a:xfrm>
          <a:custGeom>
            <a:rect b="b" l="l" r="r" t="t"/>
            <a:pathLst>
              <a:path extrusionOk="0" h="120000" w="4178300">
                <a:moveTo>
                  <a:pt x="0" y="0"/>
                </a:moveTo>
                <a:lnTo>
                  <a:pt x="4178218" y="0"/>
                </a:lnTo>
              </a:path>
            </a:pathLst>
          </a:custGeom>
          <a:noFill/>
          <a:ln cap="flat" cmpd="sng" w="13950">
            <a:solidFill>
              <a:srgbClr val="009F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42"/>
          <p:cNvSpPr/>
          <p:nvPr/>
        </p:nvSpPr>
        <p:spPr>
          <a:xfrm>
            <a:off x="5011665" y="192404"/>
            <a:ext cx="4132579" cy="0"/>
          </a:xfrm>
          <a:custGeom>
            <a:rect b="b" l="l" r="r" t="t"/>
            <a:pathLst>
              <a:path extrusionOk="0" h="120000" w="4132579">
                <a:moveTo>
                  <a:pt x="0" y="0"/>
                </a:moveTo>
                <a:lnTo>
                  <a:pt x="4132334" y="0"/>
                </a:lnTo>
              </a:path>
            </a:pathLst>
          </a:custGeom>
          <a:noFill/>
          <a:ln cap="flat" cmpd="sng" w="13950">
            <a:solidFill>
              <a:srgbClr val="009F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42"/>
          <p:cNvSpPr/>
          <p:nvPr/>
        </p:nvSpPr>
        <p:spPr>
          <a:xfrm>
            <a:off x="5057549" y="205104"/>
            <a:ext cx="4060190" cy="0"/>
          </a:xfrm>
          <a:custGeom>
            <a:rect b="b" l="l" r="r" t="t"/>
            <a:pathLst>
              <a:path extrusionOk="0" h="120000" w="4060190">
                <a:moveTo>
                  <a:pt x="0" y="0"/>
                </a:moveTo>
                <a:lnTo>
                  <a:pt x="4059666" y="0"/>
                </a:lnTo>
              </a:path>
            </a:pathLst>
          </a:custGeom>
          <a:noFill/>
          <a:ln cap="flat" cmpd="sng" w="13950">
            <a:solidFill>
              <a:srgbClr val="00A0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42"/>
          <p:cNvSpPr/>
          <p:nvPr/>
        </p:nvSpPr>
        <p:spPr>
          <a:xfrm>
            <a:off x="5103433" y="217804"/>
            <a:ext cx="3969385" cy="0"/>
          </a:xfrm>
          <a:custGeom>
            <a:rect b="b" l="l" r="r" t="t"/>
            <a:pathLst>
              <a:path extrusionOk="0" h="120000" w="3969384">
                <a:moveTo>
                  <a:pt x="0" y="0"/>
                </a:moveTo>
                <a:lnTo>
                  <a:pt x="3969141" y="0"/>
                </a:lnTo>
              </a:path>
            </a:pathLst>
          </a:custGeom>
          <a:noFill/>
          <a:ln cap="flat" cmpd="sng" w="13950">
            <a:solidFill>
              <a:srgbClr val="00A0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42"/>
          <p:cNvSpPr/>
          <p:nvPr/>
        </p:nvSpPr>
        <p:spPr>
          <a:xfrm>
            <a:off x="5153905" y="231775"/>
            <a:ext cx="3869690" cy="0"/>
          </a:xfrm>
          <a:custGeom>
            <a:rect b="b" l="l" r="r" t="t"/>
            <a:pathLst>
              <a:path extrusionOk="0" h="120000" w="3869690">
                <a:moveTo>
                  <a:pt x="0" y="0"/>
                </a:moveTo>
                <a:lnTo>
                  <a:pt x="3869564" y="0"/>
                </a:lnTo>
              </a:path>
            </a:pathLst>
          </a:custGeom>
          <a:noFill/>
          <a:ln cap="flat" cmpd="sng" w="13950">
            <a:solidFill>
              <a:srgbClr val="00A0D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42"/>
          <p:cNvSpPr/>
          <p:nvPr/>
        </p:nvSpPr>
        <p:spPr>
          <a:xfrm>
            <a:off x="5199789" y="244475"/>
            <a:ext cx="3779520" cy="0"/>
          </a:xfrm>
          <a:custGeom>
            <a:rect b="b" l="l" r="r" t="t"/>
            <a:pathLst>
              <a:path extrusionOk="0" h="120000" w="3779520">
                <a:moveTo>
                  <a:pt x="0" y="0"/>
                </a:moveTo>
                <a:lnTo>
                  <a:pt x="3779040" y="0"/>
                </a:lnTo>
              </a:path>
            </a:pathLst>
          </a:custGeom>
          <a:noFill/>
          <a:ln cap="flat" cmpd="sng" w="13950">
            <a:solidFill>
              <a:srgbClr val="00A1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42"/>
          <p:cNvSpPr/>
          <p:nvPr/>
        </p:nvSpPr>
        <p:spPr>
          <a:xfrm>
            <a:off x="5245673" y="257175"/>
            <a:ext cx="3688715" cy="0"/>
          </a:xfrm>
          <a:custGeom>
            <a:rect b="b" l="l" r="r" t="t"/>
            <a:pathLst>
              <a:path extrusionOk="0" h="120000" w="3688715">
                <a:moveTo>
                  <a:pt x="0" y="0"/>
                </a:moveTo>
                <a:lnTo>
                  <a:pt x="3688516" y="0"/>
                </a:lnTo>
              </a:path>
            </a:pathLst>
          </a:custGeom>
          <a:noFill/>
          <a:ln cap="flat" cmpd="sng" w="13950">
            <a:solidFill>
              <a:srgbClr val="00A1D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42"/>
          <p:cNvSpPr/>
          <p:nvPr/>
        </p:nvSpPr>
        <p:spPr>
          <a:xfrm>
            <a:off x="5291557" y="269875"/>
            <a:ext cx="3598545" cy="0"/>
          </a:xfrm>
          <a:custGeom>
            <a:rect b="b" l="l" r="r" t="t"/>
            <a:pathLst>
              <a:path extrusionOk="0" h="120000" w="3598545">
                <a:moveTo>
                  <a:pt x="0" y="0"/>
                </a:moveTo>
                <a:lnTo>
                  <a:pt x="3597991" y="0"/>
                </a:lnTo>
              </a:path>
            </a:pathLst>
          </a:custGeom>
          <a:noFill/>
          <a:ln cap="flat" cmpd="sng" w="13950">
            <a:solidFill>
              <a:srgbClr val="00A1D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42"/>
          <p:cNvSpPr/>
          <p:nvPr/>
        </p:nvSpPr>
        <p:spPr>
          <a:xfrm>
            <a:off x="5337441" y="282575"/>
            <a:ext cx="3507740" cy="0"/>
          </a:xfrm>
          <a:custGeom>
            <a:rect b="b" l="l" r="r" t="t"/>
            <a:pathLst>
              <a:path extrusionOk="0" h="120000" w="3507740">
                <a:moveTo>
                  <a:pt x="0" y="0"/>
                </a:moveTo>
                <a:lnTo>
                  <a:pt x="3507467" y="0"/>
                </a:lnTo>
              </a:path>
            </a:pathLst>
          </a:custGeom>
          <a:noFill/>
          <a:ln cap="flat" cmpd="sng" w="13950">
            <a:solidFill>
              <a:srgbClr val="00A2C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42"/>
          <p:cNvSpPr/>
          <p:nvPr/>
        </p:nvSpPr>
        <p:spPr>
          <a:xfrm>
            <a:off x="5387913" y="296545"/>
            <a:ext cx="3408045" cy="0"/>
          </a:xfrm>
          <a:custGeom>
            <a:rect b="b" l="l" r="r" t="t"/>
            <a:pathLst>
              <a:path extrusionOk="0" h="120000" w="3408045">
                <a:moveTo>
                  <a:pt x="0" y="0"/>
                </a:moveTo>
                <a:lnTo>
                  <a:pt x="3407890" y="0"/>
                </a:lnTo>
              </a:path>
            </a:pathLst>
          </a:custGeom>
          <a:noFill/>
          <a:ln cap="flat" cmpd="sng" w="13950">
            <a:solidFill>
              <a:srgbClr val="00A2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42"/>
          <p:cNvSpPr/>
          <p:nvPr/>
        </p:nvSpPr>
        <p:spPr>
          <a:xfrm>
            <a:off x="5433797" y="309245"/>
            <a:ext cx="3317875" cy="0"/>
          </a:xfrm>
          <a:custGeom>
            <a:rect b="b" l="l" r="r" t="t"/>
            <a:pathLst>
              <a:path extrusionOk="0" h="120000" w="3317875">
                <a:moveTo>
                  <a:pt x="0" y="0"/>
                </a:moveTo>
                <a:lnTo>
                  <a:pt x="3317366" y="0"/>
                </a:lnTo>
              </a:path>
            </a:pathLst>
          </a:custGeom>
          <a:noFill/>
          <a:ln cap="flat" cmpd="sng" w="13950">
            <a:solidFill>
              <a:srgbClr val="00A3C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42"/>
          <p:cNvSpPr/>
          <p:nvPr/>
        </p:nvSpPr>
        <p:spPr>
          <a:xfrm>
            <a:off x="5479681" y="321945"/>
            <a:ext cx="3227070" cy="0"/>
          </a:xfrm>
          <a:custGeom>
            <a:rect b="b" l="l" r="r" t="t"/>
            <a:pathLst>
              <a:path extrusionOk="0" h="120000" w="3227070">
                <a:moveTo>
                  <a:pt x="0" y="0"/>
                </a:moveTo>
                <a:lnTo>
                  <a:pt x="3226841" y="0"/>
                </a:lnTo>
              </a:path>
            </a:pathLst>
          </a:custGeom>
          <a:noFill/>
          <a:ln cap="flat" cmpd="sng" w="13950">
            <a:solidFill>
              <a:srgbClr val="00A3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42"/>
          <p:cNvSpPr/>
          <p:nvPr/>
        </p:nvSpPr>
        <p:spPr>
          <a:xfrm>
            <a:off x="5528837" y="334645"/>
            <a:ext cx="3133090" cy="0"/>
          </a:xfrm>
          <a:custGeom>
            <a:rect b="b" l="l" r="r" t="t"/>
            <a:pathLst>
              <a:path extrusionOk="0" h="120000" w="3133090">
                <a:moveTo>
                  <a:pt x="0" y="0"/>
                </a:moveTo>
                <a:lnTo>
                  <a:pt x="3133044" y="0"/>
                </a:lnTo>
              </a:path>
            </a:pathLst>
          </a:custGeom>
          <a:noFill/>
          <a:ln cap="flat" cmpd="sng" w="13950">
            <a:solidFill>
              <a:srgbClr val="00A3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42"/>
          <p:cNvSpPr/>
          <p:nvPr/>
        </p:nvSpPr>
        <p:spPr>
          <a:xfrm>
            <a:off x="5585629" y="347345"/>
            <a:ext cx="3032125" cy="0"/>
          </a:xfrm>
          <a:custGeom>
            <a:rect b="b" l="l" r="r" t="t"/>
            <a:pathLst>
              <a:path extrusionOk="0" h="120000" w="3032125">
                <a:moveTo>
                  <a:pt x="0" y="0"/>
                </a:moveTo>
                <a:lnTo>
                  <a:pt x="3031612" y="0"/>
                </a:lnTo>
              </a:path>
            </a:pathLst>
          </a:custGeom>
          <a:noFill/>
          <a:ln cap="flat" cmpd="sng" w="13950">
            <a:solidFill>
              <a:srgbClr val="00A4C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42"/>
          <p:cNvSpPr/>
          <p:nvPr/>
        </p:nvSpPr>
        <p:spPr>
          <a:xfrm>
            <a:off x="5648101" y="361315"/>
            <a:ext cx="2920365" cy="0"/>
          </a:xfrm>
          <a:custGeom>
            <a:rect b="b" l="l" r="r" t="t"/>
            <a:pathLst>
              <a:path extrusionOk="0" h="120000" w="2920365">
                <a:moveTo>
                  <a:pt x="0" y="0"/>
                </a:moveTo>
                <a:lnTo>
                  <a:pt x="2920036" y="0"/>
                </a:lnTo>
              </a:path>
            </a:pathLst>
          </a:custGeom>
          <a:noFill/>
          <a:ln cap="flat" cmpd="sng" w="13950">
            <a:solidFill>
              <a:srgbClr val="00A4C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42"/>
          <p:cNvSpPr/>
          <p:nvPr/>
        </p:nvSpPr>
        <p:spPr>
          <a:xfrm>
            <a:off x="5704893" y="374015"/>
            <a:ext cx="2818765" cy="0"/>
          </a:xfrm>
          <a:custGeom>
            <a:rect b="b" l="l" r="r" t="t"/>
            <a:pathLst>
              <a:path extrusionOk="0" h="120000" w="2818765">
                <a:moveTo>
                  <a:pt x="0" y="0"/>
                </a:moveTo>
                <a:lnTo>
                  <a:pt x="2818603" y="0"/>
                </a:lnTo>
              </a:path>
            </a:pathLst>
          </a:custGeom>
          <a:noFill/>
          <a:ln cap="flat" cmpd="sng" w="13950">
            <a:solidFill>
              <a:srgbClr val="00A4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42"/>
          <p:cNvSpPr/>
          <p:nvPr/>
        </p:nvSpPr>
        <p:spPr>
          <a:xfrm>
            <a:off x="5761685" y="386715"/>
            <a:ext cx="2717165" cy="0"/>
          </a:xfrm>
          <a:custGeom>
            <a:rect b="b" l="l" r="r" t="t"/>
            <a:pathLst>
              <a:path extrusionOk="0" h="120000" w="2717165">
                <a:moveTo>
                  <a:pt x="0" y="0"/>
                </a:moveTo>
                <a:lnTo>
                  <a:pt x="2717170" y="0"/>
                </a:lnTo>
              </a:path>
            </a:pathLst>
          </a:custGeom>
          <a:noFill/>
          <a:ln cap="flat" cmpd="sng" w="13950">
            <a:solidFill>
              <a:srgbClr val="00A5C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42"/>
          <p:cNvSpPr/>
          <p:nvPr/>
        </p:nvSpPr>
        <p:spPr>
          <a:xfrm>
            <a:off x="5818478" y="399415"/>
            <a:ext cx="2616200" cy="0"/>
          </a:xfrm>
          <a:custGeom>
            <a:rect b="b" l="l" r="r" t="t"/>
            <a:pathLst>
              <a:path extrusionOk="0" h="120000" w="2616200">
                <a:moveTo>
                  <a:pt x="0" y="0"/>
                </a:moveTo>
                <a:lnTo>
                  <a:pt x="2615737" y="0"/>
                </a:lnTo>
              </a:path>
            </a:pathLst>
          </a:custGeom>
          <a:noFill/>
          <a:ln cap="flat" cmpd="sng" w="13950">
            <a:solidFill>
              <a:srgbClr val="00A5C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42"/>
          <p:cNvSpPr/>
          <p:nvPr/>
        </p:nvSpPr>
        <p:spPr>
          <a:xfrm>
            <a:off x="5875270" y="412750"/>
            <a:ext cx="2514600" cy="0"/>
          </a:xfrm>
          <a:custGeom>
            <a:rect b="b" l="l" r="r" t="t"/>
            <a:pathLst>
              <a:path extrusionOk="0" h="120000" w="2514600">
                <a:moveTo>
                  <a:pt x="0" y="0"/>
                </a:moveTo>
                <a:lnTo>
                  <a:pt x="2514305" y="0"/>
                </a:lnTo>
              </a:path>
            </a:pathLst>
          </a:custGeom>
          <a:noFill/>
          <a:ln cap="flat" cmpd="sng" w="15225">
            <a:solidFill>
              <a:srgbClr val="00A6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42"/>
          <p:cNvSpPr/>
          <p:nvPr/>
        </p:nvSpPr>
        <p:spPr>
          <a:xfrm>
            <a:off x="5937741" y="426084"/>
            <a:ext cx="2402840" cy="0"/>
          </a:xfrm>
          <a:custGeom>
            <a:rect b="b" l="l" r="r" t="t"/>
            <a:pathLst>
              <a:path extrusionOk="0" h="120000" w="2402840">
                <a:moveTo>
                  <a:pt x="0" y="0"/>
                </a:moveTo>
                <a:lnTo>
                  <a:pt x="2402729" y="0"/>
                </a:lnTo>
              </a:path>
            </a:pathLst>
          </a:custGeom>
          <a:noFill/>
          <a:ln cap="flat" cmpd="sng" w="13950">
            <a:solidFill>
              <a:srgbClr val="00A6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42"/>
          <p:cNvSpPr/>
          <p:nvPr/>
        </p:nvSpPr>
        <p:spPr>
          <a:xfrm>
            <a:off x="5994534" y="438784"/>
            <a:ext cx="2301875" cy="0"/>
          </a:xfrm>
          <a:custGeom>
            <a:rect b="b" l="l" r="r" t="t"/>
            <a:pathLst>
              <a:path extrusionOk="0" h="120000" w="2301875">
                <a:moveTo>
                  <a:pt x="0" y="0"/>
                </a:moveTo>
                <a:lnTo>
                  <a:pt x="2301296" y="0"/>
                </a:lnTo>
              </a:path>
            </a:pathLst>
          </a:custGeom>
          <a:noFill/>
          <a:ln cap="flat" cmpd="sng" w="13950">
            <a:solidFill>
              <a:srgbClr val="00A6C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42"/>
          <p:cNvSpPr/>
          <p:nvPr/>
        </p:nvSpPr>
        <p:spPr>
          <a:xfrm>
            <a:off x="6051326" y="451484"/>
            <a:ext cx="2200275" cy="0"/>
          </a:xfrm>
          <a:custGeom>
            <a:rect b="b" l="l" r="r" t="t"/>
            <a:pathLst>
              <a:path extrusionOk="0" h="120000" w="2200275">
                <a:moveTo>
                  <a:pt x="0" y="0"/>
                </a:moveTo>
                <a:lnTo>
                  <a:pt x="2199863" y="0"/>
                </a:lnTo>
              </a:path>
            </a:pathLst>
          </a:custGeom>
          <a:noFill/>
          <a:ln cap="flat" cmpd="sng" w="13950">
            <a:solidFill>
              <a:srgbClr val="00A7C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42"/>
          <p:cNvSpPr/>
          <p:nvPr/>
        </p:nvSpPr>
        <p:spPr>
          <a:xfrm>
            <a:off x="6108118" y="464184"/>
            <a:ext cx="2085975" cy="0"/>
          </a:xfrm>
          <a:custGeom>
            <a:rect b="b" l="l" r="r" t="t"/>
            <a:pathLst>
              <a:path extrusionOk="0" h="120000" w="2085975">
                <a:moveTo>
                  <a:pt x="0" y="0"/>
                </a:moveTo>
                <a:lnTo>
                  <a:pt x="2085677" y="0"/>
                </a:lnTo>
              </a:path>
            </a:pathLst>
          </a:custGeom>
          <a:noFill/>
          <a:ln cap="flat" cmpd="sng" w="13950">
            <a:solidFill>
              <a:srgbClr val="00A7C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42"/>
          <p:cNvSpPr/>
          <p:nvPr/>
        </p:nvSpPr>
        <p:spPr>
          <a:xfrm>
            <a:off x="6164910" y="477519"/>
            <a:ext cx="1971675" cy="0"/>
          </a:xfrm>
          <a:custGeom>
            <a:rect b="b" l="l" r="r" t="t"/>
            <a:pathLst>
              <a:path extrusionOk="0" h="120000" w="1971675">
                <a:moveTo>
                  <a:pt x="0" y="0"/>
                </a:moveTo>
                <a:lnTo>
                  <a:pt x="1971490" y="0"/>
                </a:lnTo>
              </a:path>
            </a:pathLst>
          </a:custGeom>
          <a:noFill/>
          <a:ln cap="flat" cmpd="sng" w="15225">
            <a:solidFill>
              <a:srgbClr val="00A7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42"/>
          <p:cNvSpPr/>
          <p:nvPr/>
        </p:nvSpPr>
        <p:spPr>
          <a:xfrm>
            <a:off x="6227382" y="490855"/>
            <a:ext cx="1845945" cy="0"/>
          </a:xfrm>
          <a:custGeom>
            <a:rect b="b" l="l" r="r" t="t"/>
            <a:pathLst>
              <a:path extrusionOk="0" h="120000" w="1845945">
                <a:moveTo>
                  <a:pt x="0" y="0"/>
                </a:moveTo>
                <a:lnTo>
                  <a:pt x="1845885" y="0"/>
                </a:lnTo>
              </a:path>
            </a:pathLst>
          </a:custGeom>
          <a:noFill/>
          <a:ln cap="flat" cmpd="sng" w="13950">
            <a:solidFill>
              <a:srgbClr val="00A8B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42"/>
          <p:cNvSpPr/>
          <p:nvPr/>
        </p:nvSpPr>
        <p:spPr>
          <a:xfrm>
            <a:off x="6284174" y="503555"/>
            <a:ext cx="1732280" cy="0"/>
          </a:xfrm>
          <a:custGeom>
            <a:rect b="b" l="l" r="r" t="t"/>
            <a:pathLst>
              <a:path extrusionOk="0" h="120000" w="1732279">
                <a:moveTo>
                  <a:pt x="0" y="0"/>
                </a:moveTo>
                <a:lnTo>
                  <a:pt x="1731699" y="0"/>
                </a:lnTo>
              </a:path>
            </a:pathLst>
          </a:custGeom>
          <a:noFill/>
          <a:ln cap="flat" cmpd="sng" w="13950">
            <a:solidFill>
              <a:srgbClr val="00A8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42"/>
          <p:cNvSpPr/>
          <p:nvPr/>
        </p:nvSpPr>
        <p:spPr>
          <a:xfrm>
            <a:off x="6349248" y="516255"/>
            <a:ext cx="1609725" cy="0"/>
          </a:xfrm>
          <a:custGeom>
            <a:rect b="b" l="l" r="r" t="t"/>
            <a:pathLst>
              <a:path extrusionOk="0" h="120000" w="1609725">
                <a:moveTo>
                  <a:pt x="0" y="0"/>
                </a:moveTo>
                <a:lnTo>
                  <a:pt x="1609231" y="0"/>
                </a:lnTo>
              </a:path>
            </a:pathLst>
          </a:custGeom>
          <a:noFill/>
          <a:ln cap="flat" cmpd="sng" w="13950">
            <a:solidFill>
              <a:srgbClr val="00A9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42"/>
          <p:cNvSpPr/>
          <p:nvPr/>
        </p:nvSpPr>
        <p:spPr>
          <a:xfrm>
            <a:off x="6426744" y="528955"/>
            <a:ext cx="1458595" cy="0"/>
          </a:xfrm>
          <a:custGeom>
            <a:rect b="b" l="l" r="r" t="t"/>
            <a:pathLst>
              <a:path extrusionOk="0" h="120000" w="1458595">
                <a:moveTo>
                  <a:pt x="0" y="0"/>
                </a:moveTo>
                <a:lnTo>
                  <a:pt x="1458530" y="0"/>
                </a:lnTo>
              </a:path>
            </a:pathLst>
          </a:custGeom>
          <a:noFill/>
          <a:ln cap="flat" cmpd="sng" w="13950">
            <a:solidFill>
              <a:srgbClr val="00A9B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42"/>
          <p:cNvSpPr/>
          <p:nvPr/>
        </p:nvSpPr>
        <p:spPr>
          <a:xfrm>
            <a:off x="6511990" y="542925"/>
            <a:ext cx="1290955" cy="0"/>
          </a:xfrm>
          <a:custGeom>
            <a:rect b="b" l="l" r="r" t="t"/>
            <a:pathLst>
              <a:path extrusionOk="0" h="120000" w="1290954">
                <a:moveTo>
                  <a:pt x="0" y="0"/>
                </a:moveTo>
                <a:lnTo>
                  <a:pt x="1290828" y="0"/>
                </a:lnTo>
              </a:path>
            </a:pathLst>
          </a:custGeom>
          <a:noFill/>
          <a:ln cap="flat" cmpd="sng" w="13950">
            <a:solidFill>
              <a:srgbClr val="00A9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42"/>
          <p:cNvSpPr/>
          <p:nvPr/>
        </p:nvSpPr>
        <p:spPr>
          <a:xfrm>
            <a:off x="6589485" y="555625"/>
            <a:ext cx="1138555" cy="0"/>
          </a:xfrm>
          <a:custGeom>
            <a:rect b="b" l="l" r="r" t="t"/>
            <a:pathLst>
              <a:path extrusionOk="0" h="120000" w="1138554">
                <a:moveTo>
                  <a:pt x="0" y="0"/>
                </a:moveTo>
                <a:lnTo>
                  <a:pt x="1138371" y="0"/>
                </a:lnTo>
              </a:path>
            </a:pathLst>
          </a:custGeom>
          <a:noFill/>
          <a:ln cap="flat" cmpd="sng" w="13950">
            <a:solidFill>
              <a:srgbClr val="00AAB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42"/>
          <p:cNvSpPr/>
          <p:nvPr/>
        </p:nvSpPr>
        <p:spPr>
          <a:xfrm>
            <a:off x="6666981" y="568325"/>
            <a:ext cx="986155" cy="0"/>
          </a:xfrm>
          <a:custGeom>
            <a:rect b="b" l="l" r="r" t="t"/>
            <a:pathLst>
              <a:path extrusionOk="0" h="120000" w="986154">
                <a:moveTo>
                  <a:pt x="0" y="0"/>
                </a:moveTo>
                <a:lnTo>
                  <a:pt x="985914" y="0"/>
                </a:lnTo>
              </a:path>
            </a:pathLst>
          </a:custGeom>
          <a:noFill/>
          <a:ln cap="flat" cmpd="sng" w="13950">
            <a:solidFill>
              <a:srgbClr val="00AAB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42"/>
          <p:cNvSpPr/>
          <p:nvPr/>
        </p:nvSpPr>
        <p:spPr>
          <a:xfrm>
            <a:off x="6780530" y="581025"/>
            <a:ext cx="752475" cy="0"/>
          </a:xfrm>
          <a:custGeom>
            <a:rect b="b" l="l" r="r" t="t"/>
            <a:pathLst>
              <a:path extrusionOk="0" h="120000" w="752475">
                <a:moveTo>
                  <a:pt x="0" y="0"/>
                </a:moveTo>
                <a:lnTo>
                  <a:pt x="752398" y="0"/>
                </a:lnTo>
              </a:path>
            </a:pathLst>
          </a:custGeom>
          <a:noFill/>
          <a:ln cap="flat" cmpd="sng" w="13950">
            <a:solidFill>
              <a:srgbClr val="00AAB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42"/>
          <p:cNvSpPr/>
          <p:nvPr/>
        </p:nvSpPr>
        <p:spPr>
          <a:xfrm>
            <a:off x="7103744" y="598169"/>
            <a:ext cx="114300" cy="0"/>
          </a:xfrm>
          <a:custGeom>
            <a:rect b="b" l="l" r="r" t="t"/>
            <a:pathLst>
              <a:path extrusionOk="0" h="120000" w="114300">
                <a:moveTo>
                  <a:pt x="0" y="0"/>
                </a:moveTo>
                <a:lnTo>
                  <a:pt x="113982" y="0"/>
                </a:lnTo>
              </a:path>
            </a:pathLst>
          </a:custGeom>
          <a:noFill/>
          <a:ln cap="flat" cmpd="sng" w="9525">
            <a:solidFill>
              <a:srgbClr val="00AB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42"/>
          <p:cNvSpPr/>
          <p:nvPr/>
        </p:nvSpPr>
        <p:spPr>
          <a:xfrm>
            <a:off x="7014421" y="595630"/>
            <a:ext cx="280670" cy="0"/>
          </a:xfrm>
          <a:custGeom>
            <a:rect b="b" l="l" r="r" t="t"/>
            <a:pathLst>
              <a:path extrusionOk="0" h="120000" w="280670">
                <a:moveTo>
                  <a:pt x="0" y="0"/>
                </a:moveTo>
                <a:lnTo>
                  <a:pt x="280140" y="0"/>
                </a:lnTo>
              </a:path>
            </a:pathLst>
          </a:custGeom>
          <a:noFill/>
          <a:ln cap="flat" cmpd="sng" w="9525">
            <a:solidFill>
              <a:srgbClr val="00AB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42"/>
          <p:cNvSpPr/>
          <p:nvPr/>
        </p:nvSpPr>
        <p:spPr>
          <a:xfrm>
            <a:off x="6959388" y="590550"/>
            <a:ext cx="411480" cy="0"/>
          </a:xfrm>
          <a:custGeom>
            <a:rect b="b" l="l" r="r" t="t"/>
            <a:pathLst>
              <a:path extrusionOk="0" h="120000" w="411479">
                <a:moveTo>
                  <a:pt x="0" y="0"/>
                </a:moveTo>
                <a:lnTo>
                  <a:pt x="411082" y="0"/>
                </a:lnTo>
              </a:path>
            </a:pathLst>
          </a:custGeom>
          <a:noFill/>
          <a:ln cap="flat" cmpd="sng" w="9525">
            <a:solidFill>
              <a:srgbClr val="00AB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42"/>
          <p:cNvSpPr/>
          <p:nvPr/>
        </p:nvSpPr>
        <p:spPr>
          <a:xfrm>
            <a:off x="3810" y="203200"/>
            <a:ext cx="9140190" cy="647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42"/>
          <p:cNvSpPr/>
          <p:nvPr/>
        </p:nvSpPr>
        <p:spPr>
          <a:xfrm>
            <a:off x="0" y="247650"/>
            <a:ext cx="9144000" cy="5651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42"/>
          <p:cNvSpPr txBox="1"/>
          <p:nvPr>
            <p:ph type="title"/>
          </p:nvPr>
        </p:nvSpPr>
        <p:spPr>
          <a:xfrm>
            <a:off x="1102360" y="2185670"/>
            <a:ext cx="6939279" cy="142747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600" u="none" cap="none" strike="noStrike">
                <a:solidFill>
                  <a:srgbClr val="DAF4F8"/>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6" name="Google Shape;326;p142"/>
          <p:cNvSpPr txBox="1"/>
          <p:nvPr>
            <p:ph idx="1" type="body"/>
          </p:nvPr>
        </p:nvSpPr>
        <p:spPr>
          <a:xfrm>
            <a:off x="521969" y="1968500"/>
            <a:ext cx="8100060" cy="29629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600" u="none" cap="none" strike="noStrike">
                <a:solidFill>
                  <a:schemeClr val="lt1"/>
                </a:solidFill>
                <a:latin typeface="Constantia"/>
                <a:ea typeface="Constantia"/>
                <a:cs typeface="Constantia"/>
                <a:sym typeface="Constanti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27" name="Google Shape;327;p142"/>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a:solidFill>
                  <a:schemeClr val="dk1"/>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8" name="Google Shape;328;p14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9" name="Google Shape;329;p142"/>
          <p:cNvSpPr txBox="1"/>
          <p:nvPr>
            <p:ph idx="12" type="sldNum"/>
          </p:nvPr>
        </p:nvSpPr>
        <p:spPr>
          <a:xfrm>
            <a:off x="7899400" y="6486936"/>
            <a:ext cx="247015" cy="254000"/>
          </a:xfrm>
          <a:prstGeom prst="rect">
            <a:avLst/>
          </a:prstGeom>
          <a:noFill/>
          <a:ln>
            <a:noFill/>
          </a:ln>
        </p:spPr>
        <p:txBody>
          <a:bodyPr anchorCtr="0" anchor="t" bIns="0" lIns="0" spcFirstLastPara="1" rIns="0" wrap="square" tIns="0">
            <a:spAutoFit/>
          </a:bodyPr>
          <a:lstStyle>
            <a:lvl1pPr indent="0" lvl="0" marL="25400" marR="0" rtl="0" algn="l">
              <a:lnSpc>
                <a:spcPct val="100555"/>
              </a:lnSpc>
              <a:spcBef>
                <a:spcPts val="0"/>
              </a:spcBef>
              <a:buNone/>
              <a:defRPr b="0" i="0" sz="1800">
                <a:solidFill>
                  <a:schemeClr val="dk1"/>
                </a:solidFill>
                <a:latin typeface="Constantia"/>
                <a:ea typeface="Constantia"/>
                <a:cs typeface="Constantia"/>
                <a:sym typeface="Constantia"/>
              </a:defRPr>
            </a:lvl1pPr>
            <a:lvl2pPr indent="0" lvl="1" marL="25400" marR="0" rtl="0" algn="l">
              <a:lnSpc>
                <a:spcPct val="100555"/>
              </a:lnSpc>
              <a:spcBef>
                <a:spcPts val="0"/>
              </a:spcBef>
              <a:buNone/>
              <a:defRPr b="0" i="0" sz="1800">
                <a:solidFill>
                  <a:schemeClr val="dk1"/>
                </a:solidFill>
                <a:latin typeface="Constantia"/>
                <a:ea typeface="Constantia"/>
                <a:cs typeface="Constantia"/>
                <a:sym typeface="Constantia"/>
              </a:defRPr>
            </a:lvl2pPr>
            <a:lvl3pPr indent="0" lvl="2" marL="25400" marR="0" rtl="0" algn="l">
              <a:lnSpc>
                <a:spcPct val="100555"/>
              </a:lnSpc>
              <a:spcBef>
                <a:spcPts val="0"/>
              </a:spcBef>
              <a:buNone/>
              <a:defRPr b="0" i="0" sz="1800">
                <a:solidFill>
                  <a:schemeClr val="dk1"/>
                </a:solidFill>
                <a:latin typeface="Constantia"/>
                <a:ea typeface="Constantia"/>
                <a:cs typeface="Constantia"/>
                <a:sym typeface="Constantia"/>
              </a:defRPr>
            </a:lvl3pPr>
            <a:lvl4pPr indent="0" lvl="3" marL="25400" marR="0" rtl="0" algn="l">
              <a:lnSpc>
                <a:spcPct val="100555"/>
              </a:lnSpc>
              <a:spcBef>
                <a:spcPts val="0"/>
              </a:spcBef>
              <a:buNone/>
              <a:defRPr b="0" i="0" sz="1800">
                <a:solidFill>
                  <a:schemeClr val="dk1"/>
                </a:solidFill>
                <a:latin typeface="Constantia"/>
                <a:ea typeface="Constantia"/>
                <a:cs typeface="Constantia"/>
                <a:sym typeface="Constantia"/>
              </a:defRPr>
            </a:lvl4pPr>
            <a:lvl5pPr indent="0" lvl="4" marL="25400" marR="0" rtl="0" algn="l">
              <a:lnSpc>
                <a:spcPct val="100555"/>
              </a:lnSpc>
              <a:spcBef>
                <a:spcPts val="0"/>
              </a:spcBef>
              <a:buNone/>
              <a:defRPr b="0" i="0" sz="1800">
                <a:solidFill>
                  <a:schemeClr val="dk1"/>
                </a:solidFill>
                <a:latin typeface="Constantia"/>
                <a:ea typeface="Constantia"/>
                <a:cs typeface="Constantia"/>
                <a:sym typeface="Constantia"/>
              </a:defRPr>
            </a:lvl5pPr>
            <a:lvl6pPr indent="0" lvl="5" marL="25400" marR="0" rtl="0" algn="l">
              <a:lnSpc>
                <a:spcPct val="100555"/>
              </a:lnSpc>
              <a:spcBef>
                <a:spcPts val="0"/>
              </a:spcBef>
              <a:buNone/>
              <a:defRPr b="0" i="0" sz="1800">
                <a:solidFill>
                  <a:schemeClr val="dk1"/>
                </a:solidFill>
                <a:latin typeface="Constantia"/>
                <a:ea typeface="Constantia"/>
                <a:cs typeface="Constantia"/>
                <a:sym typeface="Constantia"/>
              </a:defRPr>
            </a:lvl6pPr>
            <a:lvl7pPr indent="0" lvl="6" marL="25400" marR="0" rtl="0" algn="l">
              <a:lnSpc>
                <a:spcPct val="100555"/>
              </a:lnSpc>
              <a:spcBef>
                <a:spcPts val="0"/>
              </a:spcBef>
              <a:buNone/>
              <a:defRPr b="0" i="0" sz="1800">
                <a:solidFill>
                  <a:schemeClr val="dk1"/>
                </a:solidFill>
                <a:latin typeface="Constantia"/>
                <a:ea typeface="Constantia"/>
                <a:cs typeface="Constantia"/>
                <a:sym typeface="Constantia"/>
              </a:defRPr>
            </a:lvl7pPr>
            <a:lvl8pPr indent="0" lvl="7" marL="25400" marR="0" rtl="0" algn="l">
              <a:lnSpc>
                <a:spcPct val="100555"/>
              </a:lnSpc>
              <a:spcBef>
                <a:spcPts val="0"/>
              </a:spcBef>
              <a:buNone/>
              <a:defRPr b="0" i="0" sz="1800">
                <a:solidFill>
                  <a:schemeClr val="dk1"/>
                </a:solidFill>
                <a:latin typeface="Constantia"/>
                <a:ea typeface="Constantia"/>
                <a:cs typeface="Constantia"/>
                <a:sym typeface="Constantia"/>
              </a:defRPr>
            </a:lvl8pPr>
            <a:lvl9pPr indent="0" lvl="8" marL="25400" marR="0" rtl="0" algn="l">
              <a:lnSpc>
                <a:spcPct val="100555"/>
              </a:lnSpc>
              <a:spcBef>
                <a:spcPts val="0"/>
              </a:spcBef>
              <a:buNone/>
              <a:defRPr b="0" i="0" sz="1800">
                <a:solidFill>
                  <a:schemeClr val="dk1"/>
                </a:solidFill>
                <a:latin typeface="Constantia"/>
                <a:ea typeface="Constantia"/>
                <a:cs typeface="Constantia"/>
                <a:sym typeface="Constantia"/>
              </a:defRPr>
            </a:lvl9pPr>
          </a:lstStyle>
          <a:p>
            <a:pPr indent="0" lvl="0" marL="254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4"/>
    <p:sldLayoutId id="2147483657" r:id="rId5"/>
    <p:sldLayoutId id="2147483658" r:id="rId6"/>
    <p:sldLayoutId id="2147483659" r:id="rId7"/>
    <p:sldLayoutId id="2147483660"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145"/>
          <p:cNvSpPr txBox="1"/>
          <p:nvPr>
            <p:ph type="title"/>
          </p:nvPr>
        </p:nvSpPr>
        <p:spPr>
          <a:xfrm>
            <a:off x="3598798" y="461594"/>
            <a:ext cx="1946402" cy="69723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0" name="Google Shape;360;p145"/>
          <p:cNvSpPr txBox="1"/>
          <p:nvPr>
            <p:ph idx="1" type="body"/>
          </p:nvPr>
        </p:nvSpPr>
        <p:spPr>
          <a:xfrm>
            <a:off x="535939" y="1526870"/>
            <a:ext cx="8072120" cy="452183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61" name="Google Shape;361;p145"/>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2" name="Google Shape;362;p145"/>
          <p:cNvSpPr txBox="1"/>
          <p:nvPr>
            <p:ph idx="10" type="dt"/>
          </p:nvPr>
        </p:nvSpPr>
        <p:spPr>
          <a:xfrm>
            <a:off x="535940" y="6465214"/>
            <a:ext cx="764540" cy="17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3" name="Google Shape;363;p145"/>
          <p:cNvSpPr txBox="1"/>
          <p:nvPr>
            <p:ph idx="12" type="sldNum"/>
          </p:nvPr>
        </p:nvSpPr>
        <p:spPr>
          <a:xfrm>
            <a:off x="8414257" y="6465214"/>
            <a:ext cx="206375" cy="177800"/>
          </a:xfrm>
          <a:prstGeom prst="rect">
            <a:avLst/>
          </a:prstGeom>
          <a:noFill/>
          <a:ln>
            <a:noFill/>
          </a:ln>
        </p:spPr>
        <p:txBody>
          <a:bodyPr anchorCtr="0" anchor="t" bIns="0" lIns="0" spcFirstLastPara="1" rIns="0" wrap="square" tIns="0">
            <a:spAutoFit/>
          </a:bodyPr>
          <a:lstStyle>
            <a:lvl1pPr indent="0" lvl="0" marL="25400" marR="0" rtl="0" algn="l">
              <a:lnSpc>
                <a:spcPct val="103333"/>
              </a:lnSpc>
              <a:spcBef>
                <a:spcPts val="0"/>
              </a:spcBef>
              <a:buNone/>
              <a:defRPr b="0" i="0" sz="1200">
                <a:solidFill>
                  <a:srgbClr val="888888"/>
                </a:solidFill>
                <a:latin typeface="Calibri"/>
                <a:ea typeface="Calibri"/>
                <a:cs typeface="Calibri"/>
                <a:sym typeface="Calibri"/>
              </a:defRPr>
            </a:lvl1pPr>
            <a:lvl2pPr indent="0" lvl="1" marL="25400" marR="0" rtl="0" algn="l">
              <a:lnSpc>
                <a:spcPct val="103333"/>
              </a:lnSpc>
              <a:spcBef>
                <a:spcPts val="0"/>
              </a:spcBef>
              <a:buNone/>
              <a:defRPr b="0" i="0" sz="1200">
                <a:solidFill>
                  <a:srgbClr val="888888"/>
                </a:solidFill>
                <a:latin typeface="Calibri"/>
                <a:ea typeface="Calibri"/>
                <a:cs typeface="Calibri"/>
                <a:sym typeface="Calibri"/>
              </a:defRPr>
            </a:lvl2pPr>
            <a:lvl3pPr indent="0" lvl="2" marL="25400" marR="0" rtl="0" algn="l">
              <a:lnSpc>
                <a:spcPct val="103333"/>
              </a:lnSpc>
              <a:spcBef>
                <a:spcPts val="0"/>
              </a:spcBef>
              <a:buNone/>
              <a:defRPr b="0" i="0" sz="1200">
                <a:solidFill>
                  <a:srgbClr val="888888"/>
                </a:solidFill>
                <a:latin typeface="Calibri"/>
                <a:ea typeface="Calibri"/>
                <a:cs typeface="Calibri"/>
                <a:sym typeface="Calibri"/>
              </a:defRPr>
            </a:lvl3pPr>
            <a:lvl4pPr indent="0" lvl="3" marL="25400" marR="0" rtl="0" algn="l">
              <a:lnSpc>
                <a:spcPct val="103333"/>
              </a:lnSpc>
              <a:spcBef>
                <a:spcPts val="0"/>
              </a:spcBef>
              <a:buNone/>
              <a:defRPr b="0" i="0" sz="1200">
                <a:solidFill>
                  <a:srgbClr val="888888"/>
                </a:solidFill>
                <a:latin typeface="Calibri"/>
                <a:ea typeface="Calibri"/>
                <a:cs typeface="Calibri"/>
                <a:sym typeface="Calibri"/>
              </a:defRPr>
            </a:lvl4pPr>
            <a:lvl5pPr indent="0" lvl="4" marL="25400" marR="0" rtl="0" algn="l">
              <a:lnSpc>
                <a:spcPct val="103333"/>
              </a:lnSpc>
              <a:spcBef>
                <a:spcPts val="0"/>
              </a:spcBef>
              <a:buNone/>
              <a:defRPr b="0" i="0" sz="1200">
                <a:solidFill>
                  <a:srgbClr val="888888"/>
                </a:solidFill>
                <a:latin typeface="Calibri"/>
                <a:ea typeface="Calibri"/>
                <a:cs typeface="Calibri"/>
                <a:sym typeface="Calibri"/>
              </a:defRPr>
            </a:lvl5pPr>
            <a:lvl6pPr indent="0" lvl="5" marL="25400" marR="0" rtl="0" algn="l">
              <a:lnSpc>
                <a:spcPct val="103333"/>
              </a:lnSpc>
              <a:spcBef>
                <a:spcPts val="0"/>
              </a:spcBef>
              <a:buNone/>
              <a:defRPr b="0" i="0" sz="1200">
                <a:solidFill>
                  <a:srgbClr val="888888"/>
                </a:solidFill>
                <a:latin typeface="Calibri"/>
                <a:ea typeface="Calibri"/>
                <a:cs typeface="Calibri"/>
                <a:sym typeface="Calibri"/>
              </a:defRPr>
            </a:lvl6pPr>
            <a:lvl7pPr indent="0" lvl="6" marL="25400" marR="0" rtl="0" algn="l">
              <a:lnSpc>
                <a:spcPct val="103333"/>
              </a:lnSpc>
              <a:spcBef>
                <a:spcPts val="0"/>
              </a:spcBef>
              <a:buNone/>
              <a:defRPr b="0" i="0" sz="1200">
                <a:solidFill>
                  <a:srgbClr val="888888"/>
                </a:solidFill>
                <a:latin typeface="Calibri"/>
                <a:ea typeface="Calibri"/>
                <a:cs typeface="Calibri"/>
                <a:sym typeface="Calibri"/>
              </a:defRPr>
            </a:lvl7pPr>
            <a:lvl8pPr indent="0" lvl="7" marL="25400" marR="0" rtl="0" algn="l">
              <a:lnSpc>
                <a:spcPct val="103333"/>
              </a:lnSpc>
              <a:spcBef>
                <a:spcPts val="0"/>
              </a:spcBef>
              <a:buNone/>
              <a:defRPr b="0" i="0" sz="1200">
                <a:solidFill>
                  <a:srgbClr val="888888"/>
                </a:solidFill>
                <a:latin typeface="Calibri"/>
                <a:ea typeface="Calibri"/>
                <a:cs typeface="Calibri"/>
                <a:sym typeface="Calibri"/>
              </a:defRPr>
            </a:lvl8pPr>
            <a:lvl9pPr indent="0" lvl="8" marL="25400" marR="0" rtl="0" algn="l">
              <a:lnSpc>
                <a:spcPct val="103333"/>
              </a:lnSpc>
              <a:spcBef>
                <a:spcPts val="0"/>
              </a:spcBef>
              <a:buNone/>
              <a:defRPr b="0" i="0" sz="12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148"/>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48"/>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000" u="none" cap="none" strike="noStrike">
                <a:solidFill>
                  <a:srgbClr val="39C0B9"/>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5" name="Google Shape;395;p148"/>
          <p:cNvSpPr txBox="1"/>
          <p:nvPr>
            <p:ph idx="1" type="body"/>
          </p:nvPr>
        </p:nvSpPr>
        <p:spPr>
          <a:xfrm>
            <a:off x="1153464" y="1217167"/>
            <a:ext cx="6837070" cy="377062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600" u="none" cap="none" strike="noStrike">
                <a:solidFill>
                  <a:schemeClr val="lt1"/>
                </a:solidFill>
                <a:latin typeface="Lucida Sans"/>
                <a:ea typeface="Lucida Sans"/>
                <a:cs typeface="Lucida Sans"/>
                <a:sym typeface="Lucida San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96" name="Google Shape;396;p148"/>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7" name="Google Shape;397;p14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8" name="Google Shape;398;p148"/>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3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2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1.xml"/><Relationship Id="rId3" Type="http://schemas.openxmlformats.org/officeDocument/2006/relationships/image" Target="../media/image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2.xml"/><Relationship Id="rId3" Type="http://schemas.openxmlformats.org/officeDocument/2006/relationships/image" Target="../media/image5.png"/><Relationship Id="rId4" Type="http://schemas.openxmlformats.org/officeDocument/2006/relationships/image" Target="../media/image37.jpg"/><Relationship Id="rId5" Type="http://schemas.openxmlformats.org/officeDocument/2006/relationships/image" Target="../media/image4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3.xml"/><Relationship Id="rId3"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4.xml"/><Relationship Id="rId3" Type="http://schemas.openxmlformats.org/officeDocument/2006/relationships/image" Target="../media/image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5.xml"/><Relationship Id="rId3"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6.xml"/><Relationship Id="rId3" Type="http://schemas.openxmlformats.org/officeDocument/2006/relationships/image" Target="../media/image4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7.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8.xml"/><Relationship Id="rId3" Type="http://schemas.openxmlformats.org/officeDocument/2006/relationships/image" Target="../media/image43.jpg"/><Relationship Id="rId4" Type="http://schemas.openxmlformats.org/officeDocument/2006/relationships/image" Target="../media/image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9.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0.xml"/><Relationship Id="rId3" Type="http://schemas.openxmlformats.org/officeDocument/2006/relationships/image" Target="../media/image43.jpg"/><Relationship Id="rId4" Type="http://schemas.openxmlformats.org/officeDocument/2006/relationships/image" Target="../media/image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1.xml"/><Relationship Id="rId3" Type="http://schemas.openxmlformats.org/officeDocument/2006/relationships/image" Target="../media/image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2.xml"/><Relationship Id="rId3"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3.xml"/><Relationship Id="rId3" Type="http://schemas.openxmlformats.org/officeDocument/2006/relationships/image" Target="../media/image44.jpg"/><Relationship Id="rId4" Type="http://schemas.openxmlformats.org/officeDocument/2006/relationships/image" Target="../media/image4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 Id="rId3" Type="http://schemas.openxmlformats.org/officeDocument/2006/relationships/image" Target="../media/image46.jpg"/><Relationship Id="rId4" Type="http://schemas.openxmlformats.org/officeDocument/2006/relationships/image" Target="../media/image4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5.xml"/><Relationship Id="rId3" Type="http://schemas.openxmlformats.org/officeDocument/2006/relationships/image" Target="../media/image45.jpg"/><Relationship Id="rId4" Type="http://schemas.openxmlformats.org/officeDocument/2006/relationships/image" Target="../media/image4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6.xml"/><Relationship Id="rId3" Type="http://schemas.openxmlformats.org/officeDocument/2006/relationships/image" Target="../media/image47.png"/><Relationship Id="rId4" Type="http://schemas.openxmlformats.org/officeDocument/2006/relationships/image" Target="../media/image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1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13.png"/><Relationship Id="rId4" Type="http://schemas.openxmlformats.org/officeDocument/2006/relationships/image" Target="../media/image17.png"/><Relationship Id="rId11" Type="http://schemas.openxmlformats.org/officeDocument/2006/relationships/image" Target="../media/image22.png"/><Relationship Id="rId10" Type="http://schemas.openxmlformats.org/officeDocument/2006/relationships/image" Target="../media/image35.png"/><Relationship Id="rId12"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3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2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24.png"/><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
          <p:cNvSpPr txBox="1"/>
          <p:nvPr>
            <p:ph idx="1" type="subTitle"/>
          </p:nvPr>
        </p:nvSpPr>
        <p:spPr>
          <a:xfrm>
            <a:off x="828675" y="4511785"/>
            <a:ext cx="4300538" cy="95556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Font typeface="Times New Roman"/>
              <a:buNone/>
            </a:pPr>
            <a:r>
              <a:rPr b="1" lang="en-US" sz="1800"/>
              <a:t>Er. Nawaraj Bhandari</a:t>
            </a:r>
            <a:endParaRPr/>
          </a:p>
        </p:txBody>
      </p:sp>
      <p:sp>
        <p:nvSpPr>
          <p:cNvPr id="442" name="Google Shape;442;p1"/>
          <p:cNvSpPr txBox="1"/>
          <p:nvPr/>
        </p:nvSpPr>
        <p:spPr>
          <a:xfrm>
            <a:off x="71652" y="2883943"/>
            <a:ext cx="4985910" cy="1203551"/>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Topic 2: Process &amp; Threads</a:t>
            </a:r>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Operating System</a:t>
            </a:r>
            <a:endParaRPr/>
          </a:p>
        </p:txBody>
      </p:sp>
      <p:pic>
        <p:nvPicPr>
          <p:cNvPr id="443" name="Google Shape;443;p1"/>
          <p:cNvPicPr preferRelativeResize="0"/>
          <p:nvPr/>
        </p:nvPicPr>
        <p:blipFill rotWithShape="1">
          <a:blip r:embed="rId3">
            <a:alphaModFix/>
          </a:blip>
          <a:srcRect b="0" l="0" r="0" t="0"/>
          <a:stretch/>
        </p:blipFill>
        <p:spPr>
          <a:xfrm>
            <a:off x="3581400" y="1849582"/>
            <a:ext cx="5308457" cy="24500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8" name="Shape 508"/>
        <p:cNvGrpSpPr/>
        <p:nvPr/>
      </p:nvGrpSpPr>
      <p:grpSpPr>
        <a:xfrm>
          <a:off x="0" y="0"/>
          <a:ext cx="0" cy="0"/>
          <a:chOff x="0" y="0"/>
          <a:chExt cx="0" cy="0"/>
        </a:xfrm>
      </p:grpSpPr>
      <p:sp>
        <p:nvSpPr>
          <p:cNvPr id="509" name="Google Shape;509;p1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10" name="Google Shape;510;p10"/>
          <p:cNvSpPr txBox="1"/>
          <p:nvPr>
            <p:ph type="title"/>
          </p:nvPr>
        </p:nvSpPr>
        <p:spPr>
          <a:xfrm>
            <a:off x="4112514" y="461594"/>
            <a:ext cx="91821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PCB</a:t>
            </a:r>
            <a:endParaRPr sz="4400"/>
          </a:p>
        </p:txBody>
      </p:sp>
      <p:sp>
        <p:nvSpPr>
          <p:cNvPr id="511" name="Google Shape;511;p10"/>
          <p:cNvSpPr txBox="1"/>
          <p:nvPr/>
        </p:nvSpPr>
        <p:spPr>
          <a:xfrm>
            <a:off x="535940" y="1607642"/>
            <a:ext cx="7357745" cy="1489710"/>
          </a:xfrm>
          <a:prstGeom prst="rect">
            <a:avLst/>
          </a:prstGeom>
          <a:noFill/>
          <a:ln>
            <a:noFill/>
          </a:ln>
        </p:spPr>
        <p:txBody>
          <a:bodyPr anchorCtr="0" anchor="t" bIns="0" lIns="0" spcFirstLastPara="1" rIns="0" wrap="square" tIns="13325">
            <a:spAutoFit/>
          </a:bodyPr>
          <a:lstStyle/>
          <a:p>
            <a:pPr indent="-342900" lvl="0" marL="355600" marR="5080" rtl="0" algn="just">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The PCB simply serves as repository of any  information that may vary from process to  process.</a:t>
            </a:r>
            <a:endParaRPr sz="3200">
              <a:solidFill>
                <a:schemeClr val="dk1"/>
              </a:solidFill>
              <a:latin typeface="Arial"/>
              <a:ea typeface="Arial"/>
              <a:cs typeface="Arial"/>
              <a:sym typeface="Arial"/>
            </a:endParaRPr>
          </a:p>
        </p:txBody>
      </p:sp>
      <p:graphicFrame>
        <p:nvGraphicFramePr>
          <p:cNvPr id="512" name="Google Shape;512;p10"/>
          <p:cNvGraphicFramePr/>
          <p:nvPr/>
        </p:nvGraphicFramePr>
        <p:xfrm>
          <a:off x="1593850" y="3575050"/>
          <a:ext cx="3000000" cy="3000000"/>
        </p:xfrm>
        <a:graphic>
          <a:graphicData uri="http://schemas.openxmlformats.org/drawingml/2006/table">
            <a:tbl>
              <a:tblPr bandRow="1" firstRow="1">
                <a:noFill/>
                <a:tableStyleId>{79E1E7DB-ABD9-42F0-B026-04C1038B6959}</a:tableStyleId>
              </a:tblPr>
              <a:tblGrid>
                <a:gridCol w="3048000"/>
                <a:gridCol w="3048000"/>
              </a:tblGrid>
              <a:tr h="370850">
                <a:tc>
                  <a:txBody>
                    <a:bodyPr/>
                    <a:lstStyle/>
                    <a:p>
                      <a:pPr indent="0" lvl="0" marL="91440" marR="0" rtl="0" algn="l">
                        <a:lnSpc>
                          <a:spcPct val="100000"/>
                        </a:lnSpc>
                        <a:spcBef>
                          <a:spcPts val="0"/>
                        </a:spcBef>
                        <a:spcAft>
                          <a:spcPts val="0"/>
                        </a:spcAft>
                        <a:buNone/>
                      </a:pPr>
                      <a:r>
                        <a:rPr b="1" lang="en-US" sz="1800" u="none" cap="none" strike="noStrike">
                          <a:solidFill>
                            <a:srgbClr val="FFFFFF"/>
                          </a:solidFill>
                          <a:latin typeface="Trebuchet MS"/>
                          <a:ea typeface="Trebuchet MS"/>
                          <a:cs typeface="Trebuchet MS"/>
                          <a:sym typeface="Trebuchet MS"/>
                        </a:rPr>
                        <a:t>Pointer</a:t>
                      </a:r>
                      <a:endParaRPr sz="1800" u="none" cap="none" strike="noStrike">
                        <a:latin typeface="Trebuchet MS"/>
                        <a:ea typeface="Trebuchet MS"/>
                        <a:cs typeface="Trebuchet MS"/>
                        <a:sym typeface="Trebuchet MS"/>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C"/>
                    </a:solidFill>
                  </a:tcPr>
                </a:tc>
                <a:tc>
                  <a:txBody>
                    <a:bodyPr/>
                    <a:lstStyle/>
                    <a:p>
                      <a:pPr indent="0" lvl="0" marL="92075" marR="0" rtl="0" algn="l">
                        <a:lnSpc>
                          <a:spcPct val="100000"/>
                        </a:lnSpc>
                        <a:spcBef>
                          <a:spcPts val="0"/>
                        </a:spcBef>
                        <a:spcAft>
                          <a:spcPts val="0"/>
                        </a:spcAft>
                        <a:buNone/>
                      </a:pPr>
                      <a:r>
                        <a:rPr b="1" lang="en-US" sz="1800" u="none" cap="none" strike="noStrike">
                          <a:solidFill>
                            <a:srgbClr val="FFFFFF"/>
                          </a:solidFill>
                          <a:latin typeface="Trebuchet MS"/>
                          <a:ea typeface="Trebuchet MS"/>
                          <a:cs typeface="Trebuchet MS"/>
                          <a:sym typeface="Trebuchet MS"/>
                        </a:rPr>
                        <a:t>Process state</a:t>
                      </a:r>
                      <a:endParaRPr sz="1800" u="none" cap="none" strike="noStrike">
                        <a:latin typeface="Trebuchet MS"/>
                        <a:ea typeface="Trebuchet MS"/>
                        <a:cs typeface="Trebuchet MS"/>
                        <a:sym typeface="Trebuchet MS"/>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C"/>
                    </a:solidFill>
                  </a:tcPr>
                </a:tc>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Process number</a:t>
                      </a:r>
                      <a:endParaRPr sz="18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7E8"/>
                    </a:solidFill>
                  </a:tcPr>
                </a:tc>
                <a:tc hMerge="1"/>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Program counter</a:t>
                      </a:r>
                      <a:endParaRPr sz="1800" u="none" cap="none" strike="noStrike">
                        <a:latin typeface="Arial"/>
                        <a:ea typeface="Arial"/>
                        <a:cs typeface="Arial"/>
                        <a:sym typeface="Arial"/>
                      </a:endParaRPr>
                    </a:p>
                  </a:txBody>
                  <a:tcPr marT="311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hMerge="1"/>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Registers</a:t>
                      </a:r>
                      <a:endParaRPr sz="1800" u="none" cap="none" strike="noStrike">
                        <a:latin typeface="Arial"/>
                        <a:ea typeface="Arial"/>
                        <a:cs typeface="Arial"/>
                        <a:sym typeface="Arial"/>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7E8"/>
                    </a:solidFill>
                  </a:tcPr>
                </a:tc>
                <a:tc hMerge="1"/>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Memory Limits</a:t>
                      </a:r>
                      <a:endParaRPr sz="1800" u="none" cap="none" strike="noStrike">
                        <a:latin typeface="Arial"/>
                        <a:ea typeface="Arial"/>
                        <a:cs typeface="Arial"/>
                        <a:sym typeface="Arial"/>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hMerge="1"/>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List of open files</a:t>
                      </a:r>
                      <a:endParaRPr sz="1800" u="none" cap="none" strike="noStrike">
                        <a:latin typeface="Arial"/>
                        <a:ea typeface="Arial"/>
                        <a:cs typeface="Arial"/>
                        <a:sym typeface="Arial"/>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7E8"/>
                    </a:solidFill>
                  </a:tcPr>
                </a:tc>
                <a:tc hMerge="1"/>
              </a:tr>
              <a:tr h="370850">
                <a:tc gridSpan="2">
                  <a:txBody>
                    <a:bodyPr/>
                    <a:lstStyle/>
                    <a:p>
                      <a:pPr indent="0" lvl="0" marL="0" marR="0" rtl="0" algn="ctr">
                        <a:lnSpc>
                          <a:spcPct val="100000"/>
                        </a:lnSpc>
                        <a:spcBef>
                          <a:spcPts val="0"/>
                        </a:spcBef>
                        <a:spcAft>
                          <a:spcPts val="0"/>
                        </a:spcAft>
                        <a:buNone/>
                      </a:pPr>
                      <a:r>
                        <a:rPr lang="en-US"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317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CF4"/>
                    </a:solidFill>
                  </a:tcPr>
                </a:tc>
                <a:tc hMerge="1"/>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9" name="Shape 1179"/>
        <p:cNvGrpSpPr/>
        <p:nvPr/>
      </p:nvGrpSpPr>
      <p:grpSpPr>
        <a:xfrm>
          <a:off x="0" y="0"/>
          <a:ext cx="0" cy="0"/>
          <a:chOff x="0" y="0"/>
          <a:chExt cx="0" cy="0"/>
        </a:xfrm>
      </p:grpSpPr>
      <p:sp>
        <p:nvSpPr>
          <p:cNvPr id="1180" name="Google Shape;1180;p99"/>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81" name="Google Shape;1181;p99"/>
          <p:cNvSpPr txBox="1"/>
          <p:nvPr>
            <p:ph type="title"/>
          </p:nvPr>
        </p:nvSpPr>
        <p:spPr>
          <a:xfrm>
            <a:off x="2269617" y="461594"/>
            <a:ext cx="460883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Avoidance</a:t>
            </a:r>
            <a:endParaRPr/>
          </a:p>
        </p:txBody>
      </p:sp>
      <p:sp>
        <p:nvSpPr>
          <p:cNvPr id="1182" name="Google Shape;1182;p99"/>
          <p:cNvSpPr txBox="1"/>
          <p:nvPr/>
        </p:nvSpPr>
        <p:spPr>
          <a:xfrm>
            <a:off x="535940" y="1540586"/>
            <a:ext cx="7858200" cy="3989700"/>
          </a:xfrm>
          <a:prstGeom prst="rect">
            <a:avLst/>
          </a:prstGeom>
          <a:noFill/>
          <a:ln>
            <a:noFill/>
          </a:ln>
        </p:spPr>
        <p:txBody>
          <a:bodyPr anchorCtr="0" anchor="t" bIns="0" lIns="0" spcFirstLastPara="1" rIns="0" wrap="square" tIns="13325">
            <a:spAutoFit/>
          </a:bodyPr>
          <a:lstStyle/>
          <a:p>
            <a:pPr indent="0" lvl="0" marL="208279"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Deadlock-prevention algorithms ensure that at least one of the necessary</a:t>
            </a:r>
            <a:endParaRPr b="0" i="0" sz="2000" u="none" cap="none" strike="noStrike">
              <a:solidFill>
                <a:srgbClr val="000000"/>
              </a:solidFill>
              <a:latin typeface="Calibri"/>
              <a:ea typeface="Calibri"/>
              <a:cs typeface="Calibri"/>
              <a:sym typeface="Calibri"/>
            </a:endParaRPr>
          </a:p>
          <a:p>
            <a:pPr indent="0" lvl="0" marL="561340" marR="508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conditions for deadlock cannot occur and hence that deadlocks cannot  hold. Possible side effects of preventing deadlocks </a:t>
            </a:r>
            <a:r>
              <a:rPr b="1" i="0" lang="en-US" sz="2000" u="none" cap="none" strike="noStrike">
                <a:solidFill>
                  <a:srgbClr val="000000"/>
                </a:solidFill>
                <a:latin typeface="Calibri"/>
                <a:ea typeface="Calibri"/>
                <a:cs typeface="Calibri"/>
                <a:sym typeface="Calibri"/>
              </a:rPr>
              <a:t>are low device  utilization and reduced system throughput.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1639"/>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Alternative</a:t>
            </a:r>
            <a:endParaRPr b="0" i="0" sz="2000" u="none" cap="none" strike="noStrike">
              <a:solidFill>
                <a:srgbClr val="000000"/>
              </a:solidFill>
              <a:latin typeface="Calibri"/>
              <a:ea typeface="Calibri"/>
              <a:cs typeface="Calibri"/>
              <a:sym typeface="Calibri"/>
            </a:endParaRPr>
          </a:p>
          <a:p>
            <a:pPr indent="-287019" lvl="0" marL="756285" marR="90805" rtl="0" algn="l">
              <a:lnSpc>
                <a:spcPct val="100000"/>
              </a:lnSpc>
              <a:spcBef>
                <a:spcPts val="48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For example, in a system with one tape drive and one printer, the  system might need to know that process P will request first the tape  drive and then the printer before releasing both resources, whereas  process Q will request first the printer and then the tape drive.</a:t>
            </a:r>
            <a:endParaRPr b="0" i="0" sz="2000" u="none" cap="none" strike="noStrike">
              <a:solidFill>
                <a:srgbClr val="000000"/>
              </a:solidFill>
              <a:latin typeface="Calibri"/>
              <a:ea typeface="Calibri"/>
              <a:cs typeface="Calibri"/>
              <a:sym typeface="Calibri"/>
            </a:endParaRPr>
          </a:p>
          <a:p>
            <a:pPr indent="-287019" lvl="0" marL="756285" marR="0" rtl="0" algn="l">
              <a:lnSpc>
                <a:spcPct val="100000"/>
              </a:lnSpc>
              <a:spcBef>
                <a:spcPts val="484"/>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Assign resource that leads to the system into safe state.</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6" name="Shape 1186"/>
        <p:cNvGrpSpPr/>
        <p:nvPr/>
      </p:nvGrpSpPr>
      <p:grpSpPr>
        <a:xfrm>
          <a:off x="0" y="0"/>
          <a:ext cx="0" cy="0"/>
          <a:chOff x="0" y="0"/>
          <a:chExt cx="0" cy="0"/>
        </a:xfrm>
      </p:grpSpPr>
      <p:sp>
        <p:nvSpPr>
          <p:cNvPr id="1187" name="Google Shape;1187;p100"/>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88" name="Google Shape;1188;p100"/>
          <p:cNvSpPr txBox="1"/>
          <p:nvPr>
            <p:ph type="title"/>
          </p:nvPr>
        </p:nvSpPr>
        <p:spPr>
          <a:xfrm>
            <a:off x="2269617" y="461594"/>
            <a:ext cx="460883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Avoidance</a:t>
            </a:r>
            <a:endParaRPr/>
          </a:p>
        </p:txBody>
      </p:sp>
      <p:sp>
        <p:nvSpPr>
          <p:cNvPr id="1189" name="Google Shape;1189;p100"/>
          <p:cNvSpPr txBox="1"/>
          <p:nvPr/>
        </p:nvSpPr>
        <p:spPr>
          <a:xfrm>
            <a:off x="535940" y="1571066"/>
            <a:ext cx="8009890" cy="4182745"/>
          </a:xfrm>
          <a:prstGeom prst="rect">
            <a:avLst/>
          </a:prstGeom>
          <a:noFill/>
          <a:ln>
            <a:noFill/>
          </a:ln>
        </p:spPr>
        <p:txBody>
          <a:bodyPr anchorCtr="0" anchor="t" bIns="0" lIns="0" spcFirstLastPara="1" rIns="0" wrap="square" tIns="12700">
            <a:spAutoFit/>
          </a:bodyPr>
          <a:lstStyle/>
          <a:p>
            <a:pPr indent="0" lvl="0" marL="321945" marR="0" rtl="0" algn="l">
              <a:lnSpc>
                <a:spcPct val="114074"/>
              </a:lnSpc>
              <a:spcBef>
                <a:spcPts val="0"/>
              </a:spcBef>
              <a:spcAft>
                <a:spcPts val="0"/>
              </a:spcAft>
              <a:buClr>
                <a:srgbClr val="000000"/>
              </a:buClr>
              <a:buSzPts val="2700"/>
              <a:buFont typeface="Calibri"/>
              <a:buNone/>
            </a:pPr>
            <a:r>
              <a:rPr b="0" i="0" lang="en-US" sz="2700" u="none" cap="none" strike="noStrike">
                <a:solidFill>
                  <a:srgbClr val="000000"/>
                </a:solidFill>
                <a:latin typeface="Calibri"/>
                <a:ea typeface="Calibri"/>
                <a:cs typeface="Calibri"/>
                <a:sym typeface="Calibri"/>
              </a:rPr>
              <a:t>Each request requires that in making this decision the</a:t>
            </a:r>
            <a:endParaRPr b="0" i="0" sz="2700" u="none" cap="none" strike="noStrike">
              <a:solidFill>
                <a:srgbClr val="000000"/>
              </a:solidFill>
              <a:latin typeface="Calibri"/>
              <a:ea typeface="Calibri"/>
              <a:cs typeface="Calibri"/>
              <a:sym typeface="Calibri"/>
            </a:endParaRPr>
          </a:p>
          <a:p>
            <a:pPr indent="0" lvl="0" marL="3047365" marR="0" rtl="0" algn="l">
              <a:lnSpc>
                <a:spcPct val="114074"/>
              </a:lnSpc>
              <a:spcBef>
                <a:spcPts val="0"/>
              </a:spcBef>
              <a:spcAft>
                <a:spcPts val="0"/>
              </a:spcAft>
              <a:buClr>
                <a:srgbClr val="000000"/>
              </a:buClr>
              <a:buSzPts val="2700"/>
              <a:buFont typeface="Calibri"/>
              <a:buNone/>
            </a:pPr>
            <a:r>
              <a:rPr b="0" i="0" lang="en-US" sz="2700" u="none" cap="none" strike="noStrike">
                <a:solidFill>
                  <a:srgbClr val="000000"/>
                </a:solidFill>
                <a:latin typeface="Calibri"/>
                <a:ea typeface="Calibri"/>
                <a:cs typeface="Calibri"/>
                <a:sym typeface="Calibri"/>
              </a:rPr>
              <a:t>system consider:</a:t>
            </a:r>
            <a:endParaRPr b="0" i="0" sz="2700" u="none" cap="none" strike="noStrike">
              <a:solidFill>
                <a:srgbClr val="000000"/>
              </a:solidFill>
              <a:latin typeface="Calibri"/>
              <a:ea typeface="Calibri"/>
              <a:cs typeface="Calibri"/>
              <a:sym typeface="Calibri"/>
            </a:endParaRPr>
          </a:p>
          <a:p>
            <a:pPr indent="-342900" lvl="0" marL="355600" marR="0" rtl="0" algn="l">
              <a:lnSpc>
                <a:spcPct val="100000"/>
              </a:lnSpc>
              <a:spcBef>
                <a:spcPts val="325"/>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the resources currently available,</a:t>
            </a:r>
            <a:endParaRPr b="0" i="0" sz="2700" u="none" cap="none" strike="noStrike">
              <a:solidFill>
                <a:srgbClr val="000000"/>
              </a:solidFill>
              <a:latin typeface="Calibri"/>
              <a:ea typeface="Calibri"/>
              <a:cs typeface="Calibri"/>
              <a:sym typeface="Calibri"/>
            </a:endParaRPr>
          </a:p>
          <a:p>
            <a:pPr indent="-342900" lvl="0" marL="355600" marR="0" rtl="0" algn="l">
              <a:lnSpc>
                <a:spcPct val="100000"/>
              </a:lnSpc>
              <a:spcBef>
                <a:spcPts val="325"/>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the resources currently allocated to each process,</a:t>
            </a:r>
            <a:endParaRPr b="0" i="0" sz="2700" u="none" cap="none" strike="noStrike">
              <a:solidFill>
                <a:srgbClr val="000000"/>
              </a:solidFill>
              <a:latin typeface="Calibri"/>
              <a:ea typeface="Calibri"/>
              <a:cs typeface="Calibri"/>
              <a:sym typeface="Calibri"/>
            </a:endParaRPr>
          </a:p>
          <a:p>
            <a:pPr indent="-342900" lvl="0" marL="355600" marR="0" rtl="0" algn="l">
              <a:lnSpc>
                <a:spcPct val="100000"/>
              </a:lnSpc>
              <a:spcBef>
                <a:spcPts val="325"/>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the future requests and releases of each process.</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700"/>
              <a:buFont typeface="Calibri"/>
              <a:buNone/>
            </a:pPr>
            <a:r>
              <a:t/>
            </a:r>
            <a:endParaRPr b="0" i="0" sz="3700" u="none" cap="none" strike="noStrike">
              <a:solidFill>
                <a:srgbClr val="000000"/>
              </a:solidFill>
              <a:latin typeface="Times New Roman"/>
              <a:ea typeface="Times New Roman"/>
              <a:cs typeface="Times New Roman"/>
              <a:sym typeface="Times New Roman"/>
            </a:endParaRPr>
          </a:p>
          <a:p>
            <a:pPr indent="-184785" lvl="0" marL="416559" marR="5080" rtl="0" algn="l">
              <a:lnSpc>
                <a:spcPct val="108148"/>
              </a:lnSpc>
              <a:spcBef>
                <a:spcPts val="0"/>
              </a:spcBef>
              <a:spcAft>
                <a:spcPts val="0"/>
              </a:spcAft>
              <a:buClr>
                <a:srgbClr val="548ED4"/>
              </a:buClr>
              <a:buSzPts val="2700"/>
              <a:buFont typeface="Calibri"/>
              <a:buNone/>
            </a:pPr>
            <a:r>
              <a:rPr b="0" i="0" lang="en-US" sz="2700" u="none" cap="none" strike="noStrike">
                <a:solidFill>
                  <a:srgbClr val="548ED4"/>
                </a:solidFill>
                <a:latin typeface="Calibri"/>
                <a:ea typeface="Calibri"/>
                <a:cs typeface="Calibri"/>
                <a:sym typeface="Calibri"/>
              </a:rPr>
              <a:t>Initially the system is in safe state. Whenever a process  request resource that is currently available, the system</a:t>
            </a:r>
            <a:endParaRPr b="0" i="0" sz="2700" u="none" cap="none" strike="noStrike">
              <a:solidFill>
                <a:srgbClr val="000000"/>
              </a:solidFill>
              <a:latin typeface="Calibri"/>
              <a:ea typeface="Calibri"/>
              <a:cs typeface="Calibri"/>
              <a:sym typeface="Calibri"/>
            </a:endParaRPr>
          </a:p>
          <a:p>
            <a:pPr indent="0" lvl="0" marL="403225" marR="0" rtl="0" algn="ctr">
              <a:lnSpc>
                <a:spcPct val="100185"/>
              </a:lnSpc>
              <a:spcBef>
                <a:spcPts val="0"/>
              </a:spcBef>
              <a:spcAft>
                <a:spcPts val="0"/>
              </a:spcAft>
              <a:buClr>
                <a:srgbClr val="548ED4"/>
              </a:buClr>
              <a:buSzPts val="2700"/>
              <a:buFont typeface="Calibri"/>
              <a:buNone/>
            </a:pPr>
            <a:r>
              <a:rPr b="0" i="0" lang="en-US" sz="2700" u="none" cap="none" strike="noStrike">
                <a:solidFill>
                  <a:srgbClr val="548ED4"/>
                </a:solidFill>
                <a:latin typeface="Calibri"/>
                <a:ea typeface="Calibri"/>
                <a:cs typeface="Calibri"/>
                <a:sym typeface="Calibri"/>
              </a:rPr>
              <a:t>must decide whether the resource can be allocated</a:t>
            </a:r>
            <a:endParaRPr b="0" i="0" sz="2700" u="none" cap="none" strike="noStrike">
              <a:solidFill>
                <a:srgbClr val="000000"/>
              </a:solidFill>
              <a:latin typeface="Calibri"/>
              <a:ea typeface="Calibri"/>
              <a:cs typeface="Calibri"/>
              <a:sym typeface="Calibri"/>
            </a:endParaRPr>
          </a:p>
          <a:p>
            <a:pPr indent="0" lvl="0" marL="403860" marR="0" rtl="0" algn="ctr">
              <a:lnSpc>
                <a:spcPct val="114074"/>
              </a:lnSpc>
              <a:spcBef>
                <a:spcPts val="0"/>
              </a:spcBef>
              <a:spcAft>
                <a:spcPts val="0"/>
              </a:spcAft>
              <a:buClr>
                <a:srgbClr val="548ED4"/>
              </a:buClr>
              <a:buSzPts val="2700"/>
              <a:buFont typeface="Calibri"/>
              <a:buNone/>
            </a:pPr>
            <a:r>
              <a:rPr b="0" i="0" lang="en-US" sz="2700" u="none" cap="none" strike="noStrike">
                <a:solidFill>
                  <a:srgbClr val="548ED4"/>
                </a:solidFill>
                <a:latin typeface="Calibri"/>
                <a:ea typeface="Calibri"/>
                <a:cs typeface="Calibri"/>
                <a:sym typeface="Calibri"/>
              </a:rPr>
              <a:t>immediately or whether the process must wait.</a:t>
            </a:r>
            <a:endParaRPr b="0" i="0" sz="2700" u="none" cap="none" strike="noStrike">
              <a:solidFill>
                <a:srgbClr val="000000"/>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3" name="Shape 1193"/>
        <p:cNvGrpSpPr/>
        <p:nvPr/>
      </p:nvGrpSpPr>
      <p:grpSpPr>
        <a:xfrm>
          <a:off x="0" y="0"/>
          <a:ext cx="0" cy="0"/>
          <a:chOff x="0" y="0"/>
          <a:chExt cx="0" cy="0"/>
        </a:xfrm>
      </p:grpSpPr>
      <p:sp>
        <p:nvSpPr>
          <p:cNvPr id="1194" name="Google Shape;1194;p101"/>
          <p:cNvSpPr txBox="1"/>
          <p:nvPr>
            <p:ph type="title"/>
          </p:nvPr>
        </p:nvSpPr>
        <p:spPr>
          <a:xfrm>
            <a:off x="1211986" y="461594"/>
            <a:ext cx="6725284"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Safe state and Deadlock State</a:t>
            </a:r>
            <a:endParaRPr/>
          </a:p>
        </p:txBody>
      </p:sp>
      <p:sp>
        <p:nvSpPr>
          <p:cNvPr id="1195" name="Google Shape;1195;p101"/>
          <p:cNvSpPr/>
          <p:nvPr/>
        </p:nvSpPr>
        <p:spPr>
          <a:xfrm>
            <a:off x="4038600" y="1676400"/>
            <a:ext cx="4570095" cy="243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6" name="Google Shape;1196;p101"/>
          <p:cNvSpPr/>
          <p:nvPr/>
        </p:nvSpPr>
        <p:spPr>
          <a:xfrm>
            <a:off x="4000500" y="4146550"/>
            <a:ext cx="4646295" cy="0"/>
          </a:xfrm>
          <a:custGeom>
            <a:rect b="b" l="l" r="r" t="t"/>
            <a:pathLst>
              <a:path extrusionOk="0" h="120000" w="4646295">
                <a:moveTo>
                  <a:pt x="0" y="0"/>
                </a:moveTo>
                <a:lnTo>
                  <a:pt x="4646295" y="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7" name="Google Shape;1197;p101"/>
          <p:cNvSpPr/>
          <p:nvPr/>
        </p:nvSpPr>
        <p:spPr>
          <a:xfrm>
            <a:off x="4006850" y="1651000"/>
            <a:ext cx="0" cy="2489200"/>
          </a:xfrm>
          <a:custGeom>
            <a:rect b="b" l="l" r="r" t="t"/>
            <a:pathLst>
              <a:path extrusionOk="0" h="2489200" w="120000">
                <a:moveTo>
                  <a:pt x="0" y="0"/>
                </a:moveTo>
                <a:lnTo>
                  <a:pt x="0" y="248920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8" name="Google Shape;1198;p101"/>
          <p:cNvSpPr/>
          <p:nvPr/>
        </p:nvSpPr>
        <p:spPr>
          <a:xfrm>
            <a:off x="4000500" y="1644650"/>
            <a:ext cx="4646295" cy="0"/>
          </a:xfrm>
          <a:custGeom>
            <a:rect b="b" l="l" r="r" t="t"/>
            <a:pathLst>
              <a:path extrusionOk="0" h="120000" w="4646295">
                <a:moveTo>
                  <a:pt x="0" y="0"/>
                </a:moveTo>
                <a:lnTo>
                  <a:pt x="4646295" y="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9" name="Google Shape;1199;p101"/>
          <p:cNvSpPr/>
          <p:nvPr/>
        </p:nvSpPr>
        <p:spPr>
          <a:xfrm>
            <a:off x="8640444" y="1651000"/>
            <a:ext cx="0" cy="2489200"/>
          </a:xfrm>
          <a:custGeom>
            <a:rect b="b" l="l" r="r" t="t"/>
            <a:pathLst>
              <a:path extrusionOk="0" h="2489200" w="120000">
                <a:moveTo>
                  <a:pt x="0" y="0"/>
                </a:moveTo>
                <a:lnTo>
                  <a:pt x="0" y="248920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0" name="Google Shape;1200;p101"/>
          <p:cNvSpPr/>
          <p:nvPr/>
        </p:nvSpPr>
        <p:spPr>
          <a:xfrm>
            <a:off x="4025900" y="4121150"/>
            <a:ext cx="4595495" cy="0"/>
          </a:xfrm>
          <a:custGeom>
            <a:rect b="b" l="l" r="r" t="t"/>
            <a:pathLst>
              <a:path extrusionOk="0" h="120000" w="4595495">
                <a:moveTo>
                  <a:pt x="0" y="0"/>
                </a:moveTo>
                <a:lnTo>
                  <a:pt x="4595495" y="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1" name="Google Shape;1201;p101"/>
          <p:cNvSpPr/>
          <p:nvPr/>
        </p:nvSpPr>
        <p:spPr>
          <a:xfrm>
            <a:off x="4032250" y="1676400"/>
            <a:ext cx="0" cy="2438400"/>
          </a:xfrm>
          <a:custGeom>
            <a:rect b="b" l="l" r="r" t="t"/>
            <a:pathLst>
              <a:path extrusionOk="0" h="2438400" w="120000">
                <a:moveTo>
                  <a:pt x="0" y="0"/>
                </a:moveTo>
                <a:lnTo>
                  <a:pt x="0" y="243840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2" name="Google Shape;1202;p101"/>
          <p:cNvSpPr/>
          <p:nvPr/>
        </p:nvSpPr>
        <p:spPr>
          <a:xfrm>
            <a:off x="4025900" y="1670050"/>
            <a:ext cx="4595495" cy="0"/>
          </a:xfrm>
          <a:custGeom>
            <a:rect b="b" l="l" r="r" t="t"/>
            <a:pathLst>
              <a:path extrusionOk="0" h="120000" w="4595495">
                <a:moveTo>
                  <a:pt x="0" y="0"/>
                </a:moveTo>
                <a:lnTo>
                  <a:pt x="4595495" y="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3" name="Google Shape;1203;p101"/>
          <p:cNvSpPr/>
          <p:nvPr/>
        </p:nvSpPr>
        <p:spPr>
          <a:xfrm>
            <a:off x="8615044" y="1676400"/>
            <a:ext cx="0" cy="2438400"/>
          </a:xfrm>
          <a:custGeom>
            <a:rect b="b" l="l" r="r" t="t"/>
            <a:pathLst>
              <a:path extrusionOk="0" h="2438400" w="120000">
                <a:moveTo>
                  <a:pt x="0" y="0"/>
                </a:moveTo>
                <a:lnTo>
                  <a:pt x="0" y="2438400"/>
                </a:lnTo>
              </a:path>
            </a:pathLst>
          </a:custGeom>
          <a:noFill/>
          <a:ln cap="flat" cmpd="sng" w="12700">
            <a:solidFill>
              <a:srgbClr val="CC66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4" name="Google Shape;1204;p101"/>
          <p:cNvSpPr txBox="1"/>
          <p:nvPr/>
        </p:nvSpPr>
        <p:spPr>
          <a:xfrm>
            <a:off x="231140" y="1686890"/>
            <a:ext cx="3427729" cy="4293235"/>
          </a:xfrm>
          <a:prstGeom prst="rect">
            <a:avLst/>
          </a:prstGeom>
          <a:noFill/>
          <a:ln>
            <a:noFill/>
          </a:ln>
        </p:spPr>
        <p:txBody>
          <a:bodyPr anchorCtr="0" anchor="t" bIns="0" lIns="0" spcFirstLastPara="1" rIns="0" wrap="square" tIns="9525">
            <a:spAutoFit/>
          </a:bodyPr>
          <a:lstStyle/>
          <a:p>
            <a:pPr indent="-171448" lvl="0" marL="12700" marR="187960" rtl="0" algn="l">
              <a:lnSpc>
                <a:spcPct val="100699"/>
              </a:lnSpc>
              <a:spcBef>
                <a:spcPts val="0"/>
              </a:spcBef>
              <a:spcAft>
                <a:spcPts val="0"/>
              </a:spcAft>
              <a:buClr>
                <a:srgbClr val="000000"/>
              </a:buClr>
              <a:buSzPts val="2700"/>
              <a:buFont typeface="Arial"/>
              <a:buChar char="•"/>
            </a:pPr>
            <a:r>
              <a:rPr b="0" i="0" lang="en-US" sz="2800" u="none" cap="none" strike="noStrike">
                <a:solidFill>
                  <a:srgbClr val="000000"/>
                </a:solidFill>
                <a:latin typeface="Calibri"/>
                <a:ea typeface="Calibri"/>
                <a:cs typeface="Calibri"/>
                <a:sym typeface="Calibri"/>
              </a:rPr>
              <a:t>If a system is in a safe  state </a:t>
            </a:r>
            <a:r>
              <a:rPr b="0" i="0" lang="en-US" sz="2800" u="none" cap="none" strike="noStrike">
                <a:solidFill>
                  <a:srgbClr val="000000"/>
                </a:solidFill>
                <a:latin typeface="Cambria Math"/>
                <a:ea typeface="Cambria Math"/>
                <a:cs typeface="Cambria Math"/>
                <a:sym typeface="Cambria Math"/>
              </a:rPr>
              <a:t>⇒</a:t>
            </a:r>
            <a:r>
              <a:rPr b="0" i="0" lang="en-US" sz="2800" u="none" cap="none" strike="noStrike">
                <a:solidFill>
                  <a:srgbClr val="000000"/>
                </a:solidFill>
                <a:latin typeface="Calibri"/>
                <a:ea typeface="Calibri"/>
                <a:cs typeface="Calibri"/>
                <a:sym typeface="Calibri"/>
              </a:rPr>
              <a:t>No deadlocks.</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900"/>
              <a:buFont typeface="Arial"/>
              <a:buNone/>
            </a:pPr>
            <a:r>
              <a:t/>
            </a:r>
            <a:endParaRPr b="0" i="0" sz="2900" u="none" cap="none" strike="noStrike">
              <a:solidFill>
                <a:srgbClr val="000000"/>
              </a:solidFill>
              <a:latin typeface="Times New Roman"/>
              <a:ea typeface="Times New Roman"/>
              <a:cs typeface="Times New Roman"/>
              <a:sym typeface="Times New Roman"/>
            </a:endParaRPr>
          </a:p>
          <a:p>
            <a:pPr indent="-171448" lvl="0" marL="12700" marR="67310" rtl="0" algn="l">
              <a:lnSpc>
                <a:spcPct val="100000"/>
              </a:lnSpc>
              <a:spcBef>
                <a:spcPts val="0"/>
              </a:spcBef>
              <a:spcAft>
                <a:spcPts val="0"/>
              </a:spcAft>
              <a:buClr>
                <a:srgbClr val="000000"/>
              </a:buClr>
              <a:buSzPts val="2700"/>
              <a:buFont typeface="Arial"/>
              <a:buChar char="•"/>
            </a:pPr>
            <a:r>
              <a:rPr b="0" i="0" lang="en-US" sz="2800" u="none" cap="none" strike="noStrike">
                <a:solidFill>
                  <a:srgbClr val="000000"/>
                </a:solidFill>
                <a:latin typeface="Calibri"/>
                <a:ea typeface="Calibri"/>
                <a:cs typeface="Calibri"/>
                <a:sym typeface="Calibri"/>
              </a:rPr>
              <a:t>If a system is in unsafe  state </a:t>
            </a:r>
            <a:r>
              <a:rPr b="0" i="0" lang="en-US" sz="2800" u="none" cap="none" strike="noStrike">
                <a:solidFill>
                  <a:srgbClr val="000000"/>
                </a:solidFill>
                <a:latin typeface="Cambria Math"/>
                <a:ea typeface="Cambria Math"/>
                <a:cs typeface="Cambria Math"/>
                <a:sym typeface="Cambria Math"/>
              </a:rPr>
              <a:t>⇒</a:t>
            </a:r>
            <a:r>
              <a:rPr b="0" i="0" lang="en-US" sz="2800" u="none" cap="none" strike="noStrike">
                <a:solidFill>
                  <a:srgbClr val="000000"/>
                </a:solidFill>
                <a:latin typeface="Calibri"/>
                <a:ea typeface="Calibri"/>
                <a:cs typeface="Calibri"/>
                <a:sym typeface="Calibri"/>
              </a:rPr>
              <a:t>Possibility of  deadlock.</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5"/>
              </a:spcBef>
              <a:spcAft>
                <a:spcPts val="0"/>
              </a:spcAft>
              <a:buClr>
                <a:schemeClr val="dk1"/>
              </a:buClr>
              <a:buSzPts val="2950"/>
              <a:buFont typeface="Arial"/>
              <a:buNone/>
            </a:pPr>
            <a:r>
              <a:t/>
            </a:r>
            <a:endParaRPr b="0" i="0" sz="2950" u="none" cap="none" strike="noStrike">
              <a:solidFill>
                <a:srgbClr val="000000"/>
              </a:solidFill>
              <a:latin typeface="Times New Roman"/>
              <a:ea typeface="Times New Roman"/>
              <a:cs typeface="Times New Roman"/>
              <a:sym typeface="Times New Roman"/>
            </a:endParaRPr>
          </a:p>
          <a:p>
            <a:pPr indent="-171448" lvl="0" marL="12700" marR="5080" rtl="0" algn="l">
              <a:lnSpc>
                <a:spcPct val="99700"/>
              </a:lnSpc>
              <a:spcBef>
                <a:spcPts val="0"/>
              </a:spcBef>
              <a:spcAft>
                <a:spcPts val="0"/>
              </a:spcAft>
              <a:buClr>
                <a:srgbClr val="000000"/>
              </a:buClr>
              <a:buSzPts val="2700"/>
              <a:buFont typeface="Arial"/>
              <a:buChar char="•"/>
            </a:pPr>
            <a:r>
              <a:rPr b="0" i="0" lang="en-US" sz="2800" u="none" cap="none" strike="noStrike">
                <a:solidFill>
                  <a:srgbClr val="000000"/>
                </a:solidFill>
                <a:latin typeface="Calibri"/>
                <a:ea typeface="Calibri"/>
                <a:cs typeface="Calibri"/>
                <a:sym typeface="Calibri"/>
              </a:rPr>
              <a:t>Avoidance </a:t>
            </a:r>
            <a:r>
              <a:rPr b="0" i="0" lang="en-US" sz="2800" u="none" cap="none" strike="noStrike">
                <a:solidFill>
                  <a:srgbClr val="000000"/>
                </a:solidFill>
                <a:latin typeface="Cambria Math"/>
                <a:ea typeface="Cambria Math"/>
                <a:cs typeface="Cambria Math"/>
                <a:sym typeface="Cambria Math"/>
              </a:rPr>
              <a:t>⇒</a:t>
            </a:r>
            <a:r>
              <a:rPr b="0" i="0" lang="en-US" sz="2800" u="none" cap="none" strike="noStrike">
                <a:solidFill>
                  <a:srgbClr val="000000"/>
                </a:solidFill>
                <a:latin typeface="Calibri"/>
                <a:ea typeface="Calibri"/>
                <a:cs typeface="Calibri"/>
                <a:sym typeface="Calibri"/>
              </a:rPr>
              <a:t>ensure  that a system will never  reach an unsafe state.</a:t>
            </a:r>
            <a:endParaRPr b="0" i="0" sz="2800" u="none" cap="none" strike="noStrike">
              <a:solidFill>
                <a:srgbClr val="000000"/>
              </a:solidFill>
              <a:latin typeface="Calibri"/>
              <a:ea typeface="Calibri"/>
              <a:cs typeface="Calibri"/>
              <a:sym typeface="Calibri"/>
            </a:endParaRPr>
          </a:p>
        </p:txBody>
      </p:sp>
      <p:sp>
        <p:nvSpPr>
          <p:cNvPr id="1205" name="Google Shape;1205;p101"/>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9" name="Shape 1209"/>
        <p:cNvGrpSpPr/>
        <p:nvPr/>
      </p:nvGrpSpPr>
      <p:grpSpPr>
        <a:xfrm>
          <a:off x="0" y="0"/>
          <a:ext cx="0" cy="0"/>
          <a:chOff x="0" y="0"/>
          <a:chExt cx="0" cy="0"/>
        </a:xfrm>
      </p:grpSpPr>
      <p:sp>
        <p:nvSpPr>
          <p:cNvPr id="1210" name="Google Shape;1210;p102"/>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11" name="Google Shape;1211;p102"/>
          <p:cNvSpPr txBox="1"/>
          <p:nvPr>
            <p:ph type="title"/>
          </p:nvPr>
        </p:nvSpPr>
        <p:spPr>
          <a:xfrm>
            <a:off x="3598798" y="461594"/>
            <a:ext cx="1946402"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Example</a:t>
            </a:r>
            <a:endParaRPr/>
          </a:p>
        </p:txBody>
      </p:sp>
      <p:sp>
        <p:nvSpPr>
          <p:cNvPr id="1212" name="Google Shape;1212;p102"/>
          <p:cNvSpPr txBox="1"/>
          <p:nvPr/>
        </p:nvSpPr>
        <p:spPr>
          <a:xfrm>
            <a:off x="535940" y="1613738"/>
            <a:ext cx="7771765" cy="1928495"/>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A state is said to be safe if it is not deadlocked and there is a  some scheduling order in which every process can run to  completion.</a:t>
            </a:r>
            <a:endParaRPr b="0" i="0" sz="2400" u="none" cap="none" strike="noStrike">
              <a:solidFill>
                <a:srgbClr val="000000"/>
              </a:solidFill>
              <a:latin typeface="Calibri"/>
              <a:ea typeface="Calibri"/>
              <a:cs typeface="Calibri"/>
              <a:sym typeface="Calibri"/>
            </a:endParaRPr>
          </a:p>
          <a:p>
            <a:pPr indent="-342900" lvl="0" marL="355600" marR="371475" rtl="0" algn="l">
              <a:lnSpc>
                <a:spcPct val="100000"/>
              </a:lnSpc>
              <a:spcBef>
                <a:spcPts val="57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To illustrate, we consider a system with 12 magnetic tape  drives and three processes:</a:t>
            </a:r>
            <a:endParaRPr b="0" i="0" sz="2400" u="none" cap="none" strike="noStrike">
              <a:solidFill>
                <a:srgbClr val="000000"/>
              </a:solidFill>
              <a:latin typeface="Calibri"/>
              <a:ea typeface="Calibri"/>
              <a:cs typeface="Calibri"/>
              <a:sym typeface="Calibri"/>
            </a:endParaRPr>
          </a:p>
        </p:txBody>
      </p:sp>
      <p:sp>
        <p:nvSpPr>
          <p:cNvPr id="1213" name="Google Shape;1213;p102"/>
          <p:cNvSpPr txBox="1"/>
          <p:nvPr/>
        </p:nvSpPr>
        <p:spPr>
          <a:xfrm>
            <a:off x="535940" y="5345379"/>
            <a:ext cx="4540885" cy="391795"/>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Thus, there are 3 free tape drives.</a:t>
            </a:r>
            <a:endParaRPr b="0" i="0" sz="2400" u="none" cap="none" strike="noStrike">
              <a:solidFill>
                <a:srgbClr val="000000"/>
              </a:solidFill>
              <a:latin typeface="Calibri"/>
              <a:ea typeface="Calibri"/>
              <a:cs typeface="Calibri"/>
              <a:sym typeface="Calibri"/>
            </a:endParaRPr>
          </a:p>
        </p:txBody>
      </p:sp>
      <p:graphicFrame>
        <p:nvGraphicFramePr>
          <p:cNvPr id="1214" name="Google Shape;1214;p102"/>
          <p:cNvGraphicFramePr/>
          <p:nvPr/>
        </p:nvGraphicFramePr>
        <p:xfrm>
          <a:off x="984250" y="3727450"/>
          <a:ext cx="3000000" cy="3000000"/>
        </p:xfrm>
        <a:graphic>
          <a:graphicData uri="http://schemas.openxmlformats.org/drawingml/2006/table">
            <a:tbl>
              <a:tblPr bandRow="1" firstRow="1">
                <a:noFill/>
                <a:tableStyleId>{79E1E7DB-ABD9-42F0-B026-04C1038B6959}</a:tableStyleId>
              </a:tblPr>
              <a:tblGrid>
                <a:gridCol w="2032000"/>
                <a:gridCol w="2032000"/>
                <a:gridCol w="2032000"/>
              </a:tblGrid>
              <a:tr h="365750">
                <a:tc>
                  <a:txBody>
                    <a:bodyPr/>
                    <a:lstStyle/>
                    <a:p>
                      <a:pPr indent="0" lvl="0" marL="91440" marR="0" rtl="0" algn="l">
                        <a:lnSpc>
                          <a:spcPct val="100000"/>
                        </a:lnSpc>
                        <a:spcBef>
                          <a:spcPts val="0"/>
                        </a:spcBef>
                        <a:spcAft>
                          <a:spcPts val="0"/>
                        </a:spcAft>
                        <a:buNone/>
                      </a:pPr>
                      <a:r>
                        <a:rPr b="1" lang="en-US" sz="1800" u="none" cap="none" strike="noStrike">
                          <a:latin typeface="Calibri"/>
                          <a:ea typeface="Calibri"/>
                          <a:cs typeface="Calibri"/>
                          <a:sym typeface="Calibri"/>
                        </a:rPr>
                        <a:t>Process</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b="1" lang="en-US" sz="1800" u="none" cap="none" strike="noStrike">
                          <a:latin typeface="Calibri"/>
                          <a:ea typeface="Calibri"/>
                          <a:cs typeface="Calibri"/>
                          <a:sym typeface="Calibri"/>
                        </a:rPr>
                        <a:t>Max</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b="1" lang="en-US" sz="1800" u="none" cap="none" strike="noStrike">
                          <a:latin typeface="Calibri"/>
                          <a:ea typeface="Calibri"/>
                          <a:cs typeface="Calibri"/>
                          <a:sym typeface="Calibri"/>
                        </a:rPr>
                        <a:t>Has</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P1</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P2</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4</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11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P3</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9</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8" name="Shape 1218"/>
        <p:cNvGrpSpPr/>
        <p:nvPr/>
      </p:nvGrpSpPr>
      <p:grpSpPr>
        <a:xfrm>
          <a:off x="0" y="0"/>
          <a:ext cx="0" cy="0"/>
          <a:chOff x="0" y="0"/>
          <a:chExt cx="0" cy="0"/>
        </a:xfrm>
      </p:grpSpPr>
      <p:sp>
        <p:nvSpPr>
          <p:cNvPr id="1219" name="Google Shape;1219;p103"/>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20" name="Google Shape;1220;p103"/>
          <p:cNvSpPr txBox="1"/>
          <p:nvPr>
            <p:ph type="title"/>
          </p:nvPr>
        </p:nvSpPr>
        <p:spPr>
          <a:xfrm>
            <a:off x="3379470" y="461594"/>
            <a:ext cx="238633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Continued</a:t>
            </a:r>
            <a:endParaRPr/>
          </a:p>
        </p:txBody>
      </p:sp>
      <p:sp>
        <p:nvSpPr>
          <p:cNvPr id="1221" name="Google Shape;1221;p103"/>
          <p:cNvSpPr txBox="1"/>
          <p:nvPr/>
        </p:nvSpPr>
        <p:spPr>
          <a:xfrm>
            <a:off x="485140" y="1613738"/>
            <a:ext cx="8043545" cy="2733040"/>
          </a:xfrm>
          <a:prstGeom prst="rect">
            <a:avLst/>
          </a:prstGeom>
          <a:noFill/>
          <a:ln>
            <a:noFill/>
          </a:ln>
        </p:spPr>
        <p:txBody>
          <a:bodyPr anchorCtr="0" anchor="t" bIns="0" lIns="0" spcFirstLastPara="1" rIns="0" wrap="square" tIns="12700">
            <a:spAutoFit/>
          </a:bodyPr>
          <a:lstStyle/>
          <a:p>
            <a:pPr indent="-342900" lvl="0" marL="4064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At time t</a:t>
            </a:r>
            <a:r>
              <a:rPr b="0" baseline="-25000" i="0" lang="en-US" sz="2400" u="none" cap="none" strike="noStrike">
                <a:solidFill>
                  <a:srgbClr val="000000"/>
                </a:solidFill>
                <a:latin typeface="Calibri"/>
                <a:ea typeface="Calibri"/>
                <a:cs typeface="Calibri"/>
                <a:sym typeface="Calibri"/>
              </a:rPr>
              <a:t>0</a:t>
            </a:r>
            <a:r>
              <a:rPr b="0" i="0" lang="en-US" sz="2400" u="none" cap="none" strike="noStrike">
                <a:solidFill>
                  <a:srgbClr val="000000"/>
                </a:solidFill>
                <a:latin typeface="Calibri"/>
                <a:ea typeface="Calibri"/>
                <a:cs typeface="Calibri"/>
                <a:sym typeface="Calibri"/>
              </a:rPr>
              <a:t>, the system is in a safe state. The sequence</a:t>
            </a:r>
            <a:endParaRPr b="0" i="0" sz="2400" u="none" cap="none" strike="noStrike">
              <a:solidFill>
                <a:srgbClr val="000000"/>
              </a:solidFill>
              <a:latin typeface="Calibri"/>
              <a:ea typeface="Calibri"/>
              <a:cs typeface="Calibri"/>
              <a:sym typeface="Calibri"/>
            </a:endParaRPr>
          </a:p>
          <a:p>
            <a:pPr indent="0" lvl="0" marL="40640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&lt;p2,p1,p3&gt; satisfies the safety condition.</a:t>
            </a:r>
            <a:endParaRPr b="0" i="0" sz="2400" u="none" cap="none" strike="noStrike">
              <a:solidFill>
                <a:srgbClr val="000000"/>
              </a:solidFill>
              <a:latin typeface="Calibri"/>
              <a:ea typeface="Calibri"/>
              <a:cs typeface="Calibri"/>
              <a:sym typeface="Calibri"/>
            </a:endParaRPr>
          </a:p>
          <a:p>
            <a:pPr indent="-342900" lvl="0" marL="406400" marR="68580" rtl="0" algn="l">
              <a:lnSpc>
                <a:spcPct val="100000"/>
              </a:lnSpc>
              <a:spcBef>
                <a:spcPts val="57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A system can go from a safe state to an unsafe state. Suppose  that, at time t1 , process p3 requests and is allocated one  more tape drive. The system is no longer in a safe state.</a:t>
            </a:r>
            <a:endParaRPr b="0" i="0" sz="2400" u="none" cap="none" strike="noStrike">
              <a:solidFill>
                <a:srgbClr val="000000"/>
              </a:solidFill>
              <a:latin typeface="Calibri"/>
              <a:ea typeface="Calibri"/>
              <a:cs typeface="Calibri"/>
              <a:sym typeface="Calibri"/>
            </a:endParaRPr>
          </a:p>
          <a:p>
            <a:pPr indent="-342900" lvl="0" marL="406400" marR="229870" rtl="0" algn="l">
              <a:lnSpc>
                <a:spcPct val="100000"/>
              </a:lnSpc>
              <a:spcBef>
                <a:spcPts val="5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Our mistake was in granting the request from process p3 for  one more tape drive.</a:t>
            </a:r>
            <a:endParaRPr b="0" i="0" sz="2400" u="none" cap="none" strike="noStrike">
              <a:solidFill>
                <a:srgbClr val="000000"/>
              </a:solidFill>
              <a:latin typeface="Calibri"/>
              <a:ea typeface="Calibri"/>
              <a:cs typeface="Calibri"/>
              <a:sym typeface="Calibri"/>
            </a:endParaRPr>
          </a:p>
        </p:txBody>
      </p:sp>
      <p:graphicFrame>
        <p:nvGraphicFramePr>
          <p:cNvPr id="1222" name="Google Shape;1222;p103"/>
          <p:cNvGraphicFramePr/>
          <p:nvPr/>
        </p:nvGraphicFramePr>
        <p:xfrm>
          <a:off x="1289050" y="4565650"/>
          <a:ext cx="3000000" cy="3000000"/>
        </p:xfrm>
        <a:graphic>
          <a:graphicData uri="http://schemas.openxmlformats.org/drawingml/2006/table">
            <a:tbl>
              <a:tblPr bandRow="1" firstRow="1">
                <a:noFill/>
                <a:tableStyleId>{79E1E7DB-ABD9-42F0-B026-04C1038B6959}</a:tableStyleId>
              </a:tblPr>
              <a:tblGrid>
                <a:gridCol w="2032000"/>
                <a:gridCol w="2032000"/>
                <a:gridCol w="2032000"/>
              </a:tblGrid>
              <a:tr h="365750">
                <a:tc>
                  <a:txBody>
                    <a:bodyPr/>
                    <a:lstStyle/>
                    <a:p>
                      <a:pPr indent="0" lvl="0" marL="91440" marR="0" rtl="0" algn="l">
                        <a:lnSpc>
                          <a:spcPct val="100000"/>
                        </a:lnSpc>
                        <a:spcBef>
                          <a:spcPts val="0"/>
                        </a:spcBef>
                        <a:spcAft>
                          <a:spcPts val="0"/>
                        </a:spcAft>
                        <a:buNone/>
                      </a:pPr>
                      <a:r>
                        <a:rPr b="1" lang="en-US" sz="1800" u="none" cap="none" strike="noStrike">
                          <a:latin typeface="Calibri"/>
                          <a:ea typeface="Calibri"/>
                          <a:cs typeface="Calibri"/>
                          <a:sym typeface="Calibri"/>
                        </a:rPr>
                        <a:t>Processes</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b="1" lang="en-US" sz="1800" u="none" cap="none" strike="noStrike">
                          <a:latin typeface="Calibri"/>
                          <a:ea typeface="Calibri"/>
                          <a:cs typeface="Calibri"/>
                          <a:sym typeface="Calibri"/>
                        </a:rPr>
                        <a:t>Max.</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b="1" lang="en-US" sz="1800" u="none" cap="none" strike="noStrike">
                          <a:latin typeface="Calibri"/>
                          <a:ea typeface="Calibri"/>
                          <a:cs typeface="Calibri"/>
                          <a:sym typeface="Calibri"/>
                        </a:rPr>
                        <a:t>Has</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P1</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10</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5</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P2</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4</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0850">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P3</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1800" u="none" cap="none" strike="noStrike">
                          <a:latin typeface="Calibri"/>
                          <a:ea typeface="Calibri"/>
                          <a:cs typeface="Calibri"/>
                          <a:sym typeface="Calibri"/>
                        </a:rPr>
                        <a:t>9</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1800" u="none" cap="none" strike="noStrike">
                          <a:latin typeface="Calibri"/>
                          <a:ea typeface="Calibri"/>
                          <a:cs typeface="Calibri"/>
                          <a:sym typeface="Calibri"/>
                        </a:rPr>
                        <a:t>2+1</a:t>
                      </a:r>
                      <a:endParaRPr sz="1800" u="none" cap="none" strike="noStrike">
                        <a:latin typeface="Calibri"/>
                        <a:ea typeface="Calibri"/>
                        <a:cs typeface="Calibri"/>
                        <a:sym typeface="Calibri"/>
                      </a:endParaRPr>
                    </a:p>
                  </a:txBody>
                  <a:tcPr marT="317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6" name="Shape 1226"/>
        <p:cNvGrpSpPr/>
        <p:nvPr/>
      </p:nvGrpSpPr>
      <p:grpSpPr>
        <a:xfrm>
          <a:off x="0" y="0"/>
          <a:ext cx="0" cy="0"/>
          <a:chOff x="0" y="0"/>
          <a:chExt cx="0" cy="0"/>
        </a:xfrm>
      </p:grpSpPr>
      <p:sp>
        <p:nvSpPr>
          <p:cNvPr id="1227" name="Google Shape;1227;p104"/>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28" name="Google Shape;1228;p104"/>
          <p:cNvSpPr txBox="1"/>
          <p:nvPr>
            <p:ph type="title"/>
          </p:nvPr>
        </p:nvSpPr>
        <p:spPr>
          <a:xfrm>
            <a:off x="2481452" y="252806"/>
            <a:ext cx="418084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t>Deadlock Avoidance</a:t>
            </a:r>
            <a:endParaRPr sz="4000"/>
          </a:p>
        </p:txBody>
      </p:sp>
      <p:sp>
        <p:nvSpPr>
          <p:cNvPr id="1229" name="Google Shape;1229;p104"/>
          <p:cNvSpPr txBox="1"/>
          <p:nvPr/>
        </p:nvSpPr>
        <p:spPr>
          <a:xfrm>
            <a:off x="535940" y="654873"/>
            <a:ext cx="7852409" cy="5309235"/>
          </a:xfrm>
          <a:prstGeom prst="rect">
            <a:avLst/>
          </a:prstGeom>
          <a:noFill/>
          <a:ln>
            <a:noFill/>
          </a:ln>
        </p:spPr>
        <p:txBody>
          <a:bodyPr anchorCtr="0" anchor="t" bIns="0" lIns="0" spcFirstLastPara="1" rIns="0" wrap="square" tIns="226675">
            <a:spAutoFit/>
          </a:bodyPr>
          <a:lstStyle/>
          <a:p>
            <a:pPr indent="0" lvl="0" marL="219709" marR="0" rtl="0" algn="ctr">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Banker’s Algorithm</a:t>
            </a:r>
            <a:endParaRPr b="0" i="0" sz="3200" u="none" cap="none" strike="noStrike">
              <a:solidFill>
                <a:srgbClr val="000000"/>
              </a:solidFill>
              <a:latin typeface="Calibri"/>
              <a:ea typeface="Calibri"/>
              <a:cs typeface="Calibri"/>
              <a:sym typeface="Calibri"/>
            </a:endParaRPr>
          </a:p>
          <a:p>
            <a:pPr indent="-342900" lvl="0" marL="355600" marR="75565" rtl="0" algn="l">
              <a:lnSpc>
                <a:spcPct val="80000"/>
              </a:lnSpc>
              <a:spcBef>
                <a:spcPts val="2075"/>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Models on the way of banking system to ensure that  the bank never allocates its available cash such that it  can no longer satisfy the needs of all its customers.</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35"/>
              </a:spcBef>
              <a:spcAft>
                <a:spcPts val="0"/>
              </a:spcAft>
              <a:buClr>
                <a:schemeClr val="dk1"/>
              </a:buClr>
              <a:buSzPts val="3350"/>
              <a:buFont typeface="Arial"/>
              <a:buNone/>
            </a:pPr>
            <a:r>
              <a:t/>
            </a:r>
            <a:endParaRPr b="0" i="0" sz="3350" u="none" cap="none" strike="noStrike">
              <a:solidFill>
                <a:srgbClr val="000000"/>
              </a:solidFill>
              <a:latin typeface="Times New Roman"/>
              <a:ea typeface="Times New Roman"/>
              <a:cs typeface="Times New Roman"/>
              <a:sym typeface="Times New Roman"/>
            </a:endParaRPr>
          </a:p>
          <a:p>
            <a:pPr indent="-342900" lvl="0" marL="355600" marR="5080" rtl="0" algn="l">
              <a:lnSpc>
                <a:spcPct val="8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When a process request the set of resources, the  system determine whether the allocation of these  resources will left the system in safe state, if it will the  resources are allocated, otherwise process must wait  until some other process release enough resources.</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2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342900" lvl="0" marL="3556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Data structures: Available, Max, Allocation &amp; Need.</a:t>
            </a:r>
            <a:endParaRPr b="0" i="0" sz="2700" u="none" cap="none" strike="noStrike">
              <a:solidFill>
                <a:srgbClr val="000000"/>
              </a:solidFill>
              <a:latin typeface="Calibri"/>
              <a:ea typeface="Calibri"/>
              <a:cs typeface="Calibri"/>
              <a:sym typeface="Calibri"/>
            </a:endParaRPr>
          </a:p>
          <a:p>
            <a:pPr indent="0" lvl="0" marL="605790" marR="0" rtl="0" algn="l">
              <a:lnSpc>
                <a:spcPct val="100000"/>
              </a:lnSpc>
              <a:spcBef>
                <a:spcPts val="15"/>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need = max –allocation.</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3" name="Shape 1233"/>
        <p:cNvGrpSpPr/>
        <p:nvPr/>
      </p:nvGrpSpPr>
      <p:grpSpPr>
        <a:xfrm>
          <a:off x="0" y="0"/>
          <a:ext cx="0" cy="0"/>
          <a:chOff x="0" y="0"/>
          <a:chExt cx="0" cy="0"/>
        </a:xfrm>
      </p:grpSpPr>
      <p:sp>
        <p:nvSpPr>
          <p:cNvPr id="1234" name="Google Shape;1234;p105"/>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35" name="Google Shape;1235;p105"/>
          <p:cNvSpPr txBox="1"/>
          <p:nvPr>
            <p:ph type="title"/>
          </p:nvPr>
        </p:nvSpPr>
        <p:spPr>
          <a:xfrm>
            <a:off x="2405252" y="461594"/>
            <a:ext cx="4333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Banker’s Algorithm</a:t>
            </a:r>
            <a:endParaRPr/>
          </a:p>
        </p:txBody>
      </p:sp>
      <p:sp>
        <p:nvSpPr>
          <p:cNvPr id="1236" name="Google Shape;1236;p105"/>
          <p:cNvSpPr txBox="1"/>
          <p:nvPr/>
        </p:nvSpPr>
        <p:spPr>
          <a:xfrm>
            <a:off x="307340" y="1582877"/>
            <a:ext cx="8345170" cy="4686935"/>
          </a:xfrm>
          <a:prstGeom prst="rect">
            <a:avLst/>
          </a:prstGeom>
          <a:noFill/>
          <a:ln>
            <a:noFill/>
          </a:ln>
        </p:spPr>
        <p:txBody>
          <a:bodyPr anchorCtr="0" anchor="t" bIns="0" lIns="0" spcFirstLastPara="1" rIns="0" wrap="square" tIns="12050">
            <a:spAutoFit/>
          </a:bodyPr>
          <a:lstStyle/>
          <a:p>
            <a:pPr indent="-457200" lvl="0" marL="469900" marR="0" rtl="0" algn="l">
              <a:lnSpc>
                <a:spcPct val="11409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If a process is requesting more resource than its need, then raise an</a:t>
            </a:r>
            <a:endParaRPr b="0" i="0" sz="2200" u="none" cap="none" strike="noStrike">
              <a:solidFill>
                <a:srgbClr val="000000"/>
              </a:solidFill>
              <a:latin typeface="Calibri"/>
              <a:ea typeface="Calibri"/>
              <a:cs typeface="Calibri"/>
              <a:sym typeface="Calibri"/>
            </a:endParaRPr>
          </a:p>
          <a:p>
            <a:pPr indent="0" lvl="0" marL="469900" marR="0" rtl="0" algn="l">
              <a:lnSpc>
                <a:spcPct val="11409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error</a:t>
            </a:r>
            <a:endParaRPr b="0" i="0" sz="2200" u="none" cap="none" strike="noStrike">
              <a:solidFill>
                <a:srgbClr val="000000"/>
              </a:solidFill>
              <a:latin typeface="Calibri"/>
              <a:ea typeface="Calibri"/>
              <a:cs typeface="Calibri"/>
              <a:sym typeface="Calibri"/>
            </a:endParaRPr>
          </a:p>
          <a:p>
            <a:pPr indent="-457200" lvl="0" marL="469900" marR="69850" rtl="0" algn="l">
              <a:lnSpc>
                <a:spcPct val="108181"/>
              </a:lnSpc>
              <a:spcBef>
                <a:spcPts val="560"/>
              </a:spcBef>
              <a:spcAft>
                <a:spcPts val="0"/>
              </a:spcAft>
              <a:buClr>
                <a:srgbClr val="000000"/>
              </a:buClr>
              <a:buSzPts val="2200"/>
              <a:buFont typeface="Calibri"/>
              <a:buAutoNum type="arabicPeriod" startAt="2"/>
            </a:pPr>
            <a:r>
              <a:rPr b="0" i="0" lang="en-US" sz="2200" u="none" cap="none" strike="noStrike">
                <a:solidFill>
                  <a:srgbClr val="000000"/>
                </a:solidFill>
                <a:latin typeface="Calibri"/>
                <a:ea typeface="Calibri"/>
                <a:cs typeface="Calibri"/>
                <a:sym typeface="Calibri"/>
              </a:rPr>
              <a:t>If request is valid, the number of resources requested is compared to  the number of available resources.</a:t>
            </a:r>
            <a:endParaRPr b="0" i="0" sz="2200" u="none" cap="none" strike="noStrike">
              <a:solidFill>
                <a:srgbClr val="000000"/>
              </a:solidFill>
              <a:latin typeface="Calibri"/>
              <a:ea typeface="Calibri"/>
              <a:cs typeface="Calibri"/>
              <a:sym typeface="Calibri"/>
            </a:endParaRPr>
          </a:p>
          <a:p>
            <a:pPr indent="-457200" lvl="0" marL="469900" marR="0" rtl="0" algn="l">
              <a:lnSpc>
                <a:spcPct val="114090"/>
              </a:lnSpc>
              <a:spcBef>
                <a:spcPts val="229"/>
              </a:spcBef>
              <a:spcAft>
                <a:spcPts val="0"/>
              </a:spcAft>
              <a:buClr>
                <a:srgbClr val="000000"/>
              </a:buClr>
              <a:buSzPts val="2200"/>
              <a:buFont typeface="Calibri"/>
              <a:buAutoNum type="arabicPeriod" startAt="2"/>
            </a:pPr>
            <a:r>
              <a:rPr b="0" i="0" lang="en-US" sz="2200" u="none" cap="none" strike="noStrike">
                <a:solidFill>
                  <a:srgbClr val="000000"/>
                </a:solidFill>
                <a:latin typeface="Calibri"/>
                <a:ea typeface="Calibri"/>
                <a:cs typeface="Calibri"/>
                <a:sym typeface="Calibri"/>
              </a:rPr>
              <a:t>If not enough resources are available, the request is denied and the</a:t>
            </a:r>
            <a:endParaRPr b="0" i="0" sz="2200" u="none" cap="none" strike="noStrike">
              <a:solidFill>
                <a:srgbClr val="000000"/>
              </a:solidFill>
              <a:latin typeface="Calibri"/>
              <a:ea typeface="Calibri"/>
              <a:cs typeface="Calibri"/>
              <a:sym typeface="Calibri"/>
            </a:endParaRPr>
          </a:p>
          <a:p>
            <a:pPr indent="0" lvl="0" marL="469900" marR="0" rtl="0" algn="l">
              <a:lnSpc>
                <a:spcPct val="11409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process must wait.</a:t>
            </a:r>
            <a:endParaRPr b="0" i="0" sz="2200" u="none" cap="none" strike="noStrike">
              <a:solidFill>
                <a:srgbClr val="000000"/>
              </a:solidFill>
              <a:latin typeface="Calibri"/>
              <a:ea typeface="Calibri"/>
              <a:cs typeface="Calibri"/>
              <a:sym typeface="Calibri"/>
            </a:endParaRPr>
          </a:p>
          <a:p>
            <a:pPr indent="-457200" lvl="0" marL="469900" marR="400050" rtl="0" algn="l">
              <a:lnSpc>
                <a:spcPct val="90000"/>
              </a:lnSpc>
              <a:spcBef>
                <a:spcPts val="525"/>
              </a:spcBef>
              <a:spcAft>
                <a:spcPts val="0"/>
              </a:spcAft>
              <a:buClr>
                <a:srgbClr val="000000"/>
              </a:buClr>
              <a:buSzPts val="2200"/>
              <a:buFont typeface="Calibri"/>
              <a:buAutoNum type="arabicPeriod" startAt="4"/>
            </a:pPr>
            <a:r>
              <a:rPr b="0" i="0" lang="en-US" sz="2200" u="none" cap="none" strike="noStrike">
                <a:solidFill>
                  <a:srgbClr val="000000"/>
                </a:solidFill>
                <a:latin typeface="Calibri"/>
                <a:ea typeface="Calibri"/>
                <a:cs typeface="Calibri"/>
                <a:sym typeface="Calibri"/>
              </a:rPr>
              <a:t>If sufficient resources are available, the modified version of the  current state	</a:t>
            </a:r>
            <a:r>
              <a:rPr b="1" i="0" lang="en-US" sz="2200" u="none" cap="none" strike="noStrike">
                <a:solidFill>
                  <a:srgbClr val="000000"/>
                </a:solidFill>
                <a:latin typeface="Calibri"/>
                <a:ea typeface="Calibri"/>
                <a:cs typeface="Calibri"/>
                <a:sym typeface="Calibri"/>
              </a:rPr>
              <a:t>is created </a:t>
            </a:r>
            <a:r>
              <a:rPr b="0" i="0" lang="en-US" sz="2200" u="none" cap="none" strike="noStrike">
                <a:solidFill>
                  <a:srgbClr val="000000"/>
                </a:solidFill>
                <a:latin typeface="Calibri"/>
                <a:ea typeface="Calibri"/>
                <a:cs typeface="Calibri"/>
                <a:sym typeface="Calibri"/>
              </a:rPr>
              <a:t>that reflect the effect of granting request.  The algorithm then checks if the modified version of the system is  safe.</a:t>
            </a:r>
            <a:endParaRPr b="0" i="0" sz="2200" u="none" cap="none" strike="noStrike">
              <a:solidFill>
                <a:srgbClr val="000000"/>
              </a:solidFill>
              <a:latin typeface="Calibri"/>
              <a:ea typeface="Calibri"/>
              <a:cs typeface="Calibri"/>
              <a:sym typeface="Calibri"/>
            </a:endParaRPr>
          </a:p>
          <a:p>
            <a:pPr indent="-457200" lvl="0" marL="469900" marR="612140" rtl="0" algn="l">
              <a:lnSpc>
                <a:spcPct val="108181"/>
              </a:lnSpc>
              <a:spcBef>
                <a:spcPts val="560"/>
              </a:spcBef>
              <a:spcAft>
                <a:spcPts val="0"/>
              </a:spcAft>
              <a:buClr>
                <a:srgbClr val="000000"/>
              </a:buClr>
              <a:buSzPts val="2200"/>
              <a:buFont typeface="Calibri"/>
              <a:buAutoNum type="arabicPeriod" startAt="4"/>
            </a:pPr>
            <a:r>
              <a:rPr b="0" i="0" lang="en-US" sz="2200" u="none" cap="none" strike="noStrike">
                <a:solidFill>
                  <a:srgbClr val="000000"/>
                </a:solidFill>
                <a:latin typeface="Calibri"/>
                <a:ea typeface="Calibri"/>
                <a:cs typeface="Calibri"/>
                <a:sym typeface="Calibri"/>
              </a:rPr>
              <a:t>The resource is granted if and only if the modified version of the  system state is safe.</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25"/>
              </a:spcBef>
              <a:spcAft>
                <a:spcPts val="0"/>
              </a:spcAft>
              <a:buClr>
                <a:schemeClr val="dk1"/>
              </a:buClr>
              <a:buSzPts val="2700"/>
              <a:buFont typeface="Calibri"/>
              <a:buNone/>
            </a:pPr>
            <a:r>
              <a:t/>
            </a:r>
            <a:endParaRPr b="0" i="0" sz="2700" u="none" cap="none" strike="noStrike">
              <a:solidFill>
                <a:srgbClr val="000000"/>
              </a:solidFill>
              <a:latin typeface="Times New Roman"/>
              <a:ea typeface="Times New Roman"/>
              <a:cs typeface="Times New Roman"/>
              <a:sym typeface="Times New Roman"/>
            </a:endParaRPr>
          </a:p>
          <a:p>
            <a:pPr indent="0" lvl="0" marL="4318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It ensure that the system is never in unsafe state. so it avoid the deadlock</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0" name="Shape 1240"/>
        <p:cNvGrpSpPr/>
        <p:nvPr/>
      </p:nvGrpSpPr>
      <p:grpSpPr>
        <a:xfrm>
          <a:off x="0" y="0"/>
          <a:ext cx="0" cy="0"/>
          <a:chOff x="0" y="0"/>
          <a:chExt cx="0" cy="0"/>
        </a:xfrm>
      </p:grpSpPr>
      <p:sp>
        <p:nvSpPr>
          <p:cNvPr id="1241" name="Google Shape;1241;p106"/>
          <p:cNvSpPr txBox="1"/>
          <p:nvPr>
            <p:ph type="title"/>
          </p:nvPr>
        </p:nvSpPr>
        <p:spPr>
          <a:xfrm>
            <a:off x="2405252" y="461594"/>
            <a:ext cx="4333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Banker’s Algorithm</a:t>
            </a:r>
            <a:endParaRPr/>
          </a:p>
        </p:txBody>
      </p:sp>
      <p:sp>
        <p:nvSpPr>
          <p:cNvPr id="1242" name="Google Shape;1242;p106"/>
          <p:cNvSpPr txBox="1"/>
          <p:nvPr/>
        </p:nvSpPr>
        <p:spPr>
          <a:xfrm>
            <a:off x="2823717" y="5314899"/>
            <a:ext cx="3494404" cy="5143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3200"/>
              <a:buFont typeface="Calibri"/>
              <a:buNone/>
            </a:pPr>
            <a:r>
              <a:rPr b="0" i="1" lang="en-US" sz="3200" u="none" cap="none" strike="noStrike">
                <a:solidFill>
                  <a:srgbClr val="000000"/>
                </a:solidFill>
                <a:latin typeface="Calibri"/>
                <a:ea typeface="Calibri"/>
                <a:cs typeface="Calibri"/>
                <a:sym typeface="Calibri"/>
              </a:rPr>
              <a:t>Which one is unsafe?</a:t>
            </a:r>
            <a:endParaRPr b="0" i="0" sz="3200" u="none" cap="none" strike="noStrike">
              <a:solidFill>
                <a:srgbClr val="000000"/>
              </a:solidFill>
              <a:latin typeface="Calibri"/>
              <a:ea typeface="Calibri"/>
              <a:cs typeface="Calibri"/>
              <a:sym typeface="Calibri"/>
            </a:endParaRPr>
          </a:p>
        </p:txBody>
      </p:sp>
      <p:sp>
        <p:nvSpPr>
          <p:cNvPr id="1243" name="Google Shape;1243;p106"/>
          <p:cNvSpPr/>
          <p:nvPr/>
        </p:nvSpPr>
        <p:spPr>
          <a:xfrm>
            <a:off x="609600" y="2290698"/>
            <a:ext cx="7867650" cy="24479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4" name="Google Shape;1244;p106"/>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8" name="Shape 1248"/>
        <p:cNvGrpSpPr/>
        <p:nvPr/>
      </p:nvGrpSpPr>
      <p:grpSpPr>
        <a:xfrm>
          <a:off x="0" y="0"/>
          <a:ext cx="0" cy="0"/>
          <a:chOff x="0" y="0"/>
          <a:chExt cx="0" cy="0"/>
        </a:xfrm>
      </p:grpSpPr>
      <p:sp>
        <p:nvSpPr>
          <p:cNvPr id="1249" name="Google Shape;1249;p107"/>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50" name="Google Shape;1250;p107"/>
          <p:cNvSpPr txBox="1"/>
          <p:nvPr>
            <p:ph type="title"/>
          </p:nvPr>
        </p:nvSpPr>
        <p:spPr>
          <a:xfrm>
            <a:off x="2402204" y="191846"/>
            <a:ext cx="4344670" cy="1244600"/>
          </a:xfrm>
          <a:prstGeom prst="rect">
            <a:avLst/>
          </a:prstGeom>
          <a:noFill/>
          <a:ln>
            <a:noFill/>
          </a:ln>
        </p:spPr>
        <p:txBody>
          <a:bodyPr anchorCtr="0" anchor="t" bIns="0" lIns="0" spcFirstLastPara="1" rIns="0" wrap="square" tIns="12050">
            <a:spAutoFit/>
          </a:bodyPr>
          <a:lstStyle/>
          <a:p>
            <a:pPr indent="78740" lvl="0" marL="12700" marR="5080" rtl="0" algn="l">
              <a:lnSpc>
                <a:spcPct val="100000"/>
              </a:lnSpc>
              <a:spcBef>
                <a:spcPts val="0"/>
              </a:spcBef>
              <a:spcAft>
                <a:spcPts val="0"/>
              </a:spcAft>
              <a:buNone/>
            </a:pPr>
            <a:r>
              <a:rPr lang="en-US" sz="4000"/>
              <a:t>Deadlock Avoidance  Problem with Banker</a:t>
            </a:r>
            <a:endParaRPr sz="4000"/>
          </a:p>
        </p:txBody>
      </p:sp>
      <p:sp>
        <p:nvSpPr>
          <p:cNvPr id="1251" name="Google Shape;1251;p107"/>
          <p:cNvSpPr txBox="1"/>
          <p:nvPr/>
        </p:nvSpPr>
        <p:spPr>
          <a:xfrm>
            <a:off x="535940" y="1526870"/>
            <a:ext cx="8075295" cy="4141470"/>
          </a:xfrm>
          <a:prstGeom prst="rect">
            <a:avLst/>
          </a:prstGeom>
          <a:noFill/>
          <a:ln>
            <a:noFill/>
          </a:ln>
        </p:spPr>
        <p:txBody>
          <a:bodyPr anchorCtr="0" anchor="t" bIns="0" lIns="0" spcFirstLastPara="1" rIns="0" wrap="square" tIns="100950">
            <a:spAutoFit/>
          </a:bodyPr>
          <a:lstStyle/>
          <a:p>
            <a:pPr indent="-342900" lvl="0" marL="355600" marR="5715" rtl="0" algn="just">
              <a:lnSpc>
                <a:spcPct val="96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Algorithms requires fixed number of resources,  some processes dynamically changes the number  of resources.</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10"/>
              </a:spcBef>
              <a:spcAft>
                <a:spcPts val="0"/>
              </a:spcAft>
              <a:buClr>
                <a:schemeClr val="dk1"/>
              </a:buClr>
              <a:buSzPts val="3750"/>
              <a:buFont typeface="Arial"/>
              <a:buNone/>
            </a:pPr>
            <a:r>
              <a:t/>
            </a:r>
            <a:endParaRPr b="0" i="0" sz="3750" u="none" cap="none" strike="noStrike">
              <a:solidFill>
                <a:srgbClr val="000000"/>
              </a:solidFill>
              <a:latin typeface="Times New Roman"/>
              <a:ea typeface="Times New Roman"/>
              <a:cs typeface="Times New Roman"/>
              <a:sym typeface="Times New Roman"/>
            </a:endParaRPr>
          </a:p>
          <a:p>
            <a:pPr indent="-342900" lvl="0" marL="355600" marR="6350" rtl="0" algn="just">
              <a:lnSpc>
                <a:spcPct val="96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Algorithms requires the number of resources in  advanced, it is very difficult to  predict the  resources in advanced.</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10"/>
              </a:spcBef>
              <a:spcAft>
                <a:spcPts val="0"/>
              </a:spcAft>
              <a:buClr>
                <a:schemeClr val="dk1"/>
              </a:buClr>
              <a:buSzPts val="3750"/>
              <a:buFont typeface="Arial"/>
              <a:buNone/>
            </a:pPr>
            <a:r>
              <a:t/>
            </a:r>
            <a:endParaRPr b="0" i="0" sz="3750" u="none" cap="none" strike="noStrike">
              <a:solidFill>
                <a:srgbClr val="000000"/>
              </a:solidFill>
              <a:latin typeface="Times New Roman"/>
              <a:ea typeface="Times New Roman"/>
              <a:cs typeface="Times New Roman"/>
              <a:sym typeface="Times New Roman"/>
            </a:endParaRPr>
          </a:p>
          <a:p>
            <a:pPr indent="-342900" lvl="0" marL="355600" marR="5080" rtl="0" algn="just">
              <a:lnSpc>
                <a:spcPct val="96000"/>
              </a:lnSpc>
              <a:spcBef>
                <a:spcPts val="5"/>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Algorithms predict all process  returns within  finite time, but the system does not guarantee it.</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5" name="Shape 1255"/>
        <p:cNvGrpSpPr/>
        <p:nvPr/>
      </p:nvGrpSpPr>
      <p:grpSpPr>
        <a:xfrm>
          <a:off x="0" y="0"/>
          <a:ext cx="0" cy="0"/>
          <a:chOff x="0" y="0"/>
          <a:chExt cx="0" cy="0"/>
        </a:xfrm>
      </p:grpSpPr>
      <p:sp>
        <p:nvSpPr>
          <p:cNvPr id="1256" name="Google Shape;1256;p108"/>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57" name="Google Shape;1257;p108"/>
          <p:cNvSpPr txBox="1"/>
          <p:nvPr>
            <p:ph type="title"/>
          </p:nvPr>
        </p:nvSpPr>
        <p:spPr>
          <a:xfrm>
            <a:off x="745337" y="461594"/>
            <a:ext cx="766254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Detection and Recovery</a:t>
            </a:r>
            <a:endParaRPr/>
          </a:p>
        </p:txBody>
      </p:sp>
      <p:sp>
        <p:nvSpPr>
          <p:cNvPr id="1258" name="Google Shape;1258;p108"/>
          <p:cNvSpPr txBox="1"/>
          <p:nvPr>
            <p:ph idx="1" type="body"/>
          </p:nvPr>
        </p:nvSpPr>
        <p:spPr>
          <a:xfrm>
            <a:off x="535939" y="1526870"/>
            <a:ext cx="8072120" cy="4521835"/>
          </a:xfrm>
          <a:prstGeom prst="rect">
            <a:avLst/>
          </a:prstGeom>
          <a:noFill/>
          <a:ln>
            <a:noFill/>
          </a:ln>
        </p:spPr>
        <p:txBody>
          <a:bodyPr anchorCtr="0" anchor="t" bIns="0" lIns="0" spcFirstLastPara="1" rIns="0" wrap="square" tIns="94100">
            <a:spAutoFit/>
          </a:bodyPr>
          <a:lstStyle/>
          <a:p>
            <a:pPr indent="-971550" lvl="0" marL="1193800" marR="5080" rtl="0" algn="l">
              <a:lnSpc>
                <a:spcPct val="100000"/>
              </a:lnSpc>
              <a:spcBef>
                <a:spcPts val="0"/>
              </a:spcBef>
              <a:spcAft>
                <a:spcPts val="0"/>
              </a:spcAft>
              <a:buNone/>
            </a:pPr>
            <a:r>
              <a:rPr lang="en-US"/>
              <a:t>Instead of trying to prevent or avoid deadlock,  system allow to deadlock to happen,</a:t>
            </a:r>
            <a:endParaRPr/>
          </a:p>
          <a:p>
            <a:pPr indent="-619125" lvl="0" marL="2440305" marR="1600200" rtl="0" algn="l">
              <a:lnSpc>
                <a:spcPct val="120000"/>
              </a:lnSpc>
              <a:spcBef>
                <a:spcPts val="0"/>
              </a:spcBef>
              <a:spcAft>
                <a:spcPts val="0"/>
              </a:spcAft>
              <a:buNone/>
            </a:pPr>
            <a:r>
              <a:rPr lang="en-US"/>
              <a:t>and recover from deadlock  when it does occur.</a:t>
            </a:r>
            <a:endParaRPr/>
          </a:p>
        </p:txBody>
      </p:sp>
      <p:sp>
        <p:nvSpPr>
          <p:cNvPr id="1259" name="Google Shape;1259;p108"/>
          <p:cNvSpPr txBox="1"/>
          <p:nvPr/>
        </p:nvSpPr>
        <p:spPr>
          <a:xfrm>
            <a:off x="535940" y="5022341"/>
            <a:ext cx="7522845" cy="100203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000000"/>
              </a:buClr>
              <a:buSzPts val="3200"/>
              <a:buFont typeface="Calibri"/>
              <a:buNone/>
            </a:pPr>
            <a:r>
              <a:rPr b="0" i="1" lang="en-US" sz="3200" u="none" cap="none" strike="noStrike">
                <a:solidFill>
                  <a:srgbClr val="000000"/>
                </a:solidFill>
                <a:latin typeface="Calibri"/>
                <a:ea typeface="Calibri"/>
                <a:cs typeface="Calibri"/>
                <a:sym typeface="Calibri"/>
              </a:rPr>
              <a:t>Hence, the mechanism for deadlock detection  and recovery from deadlock required.</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6" name="Shape 516"/>
        <p:cNvGrpSpPr/>
        <p:nvPr/>
      </p:nvGrpSpPr>
      <p:grpSpPr>
        <a:xfrm>
          <a:off x="0" y="0"/>
          <a:ext cx="0" cy="0"/>
          <a:chOff x="0" y="0"/>
          <a:chExt cx="0" cy="0"/>
        </a:xfrm>
      </p:grpSpPr>
      <p:sp>
        <p:nvSpPr>
          <p:cNvPr id="517" name="Google Shape;517;p1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18" name="Google Shape;518;p11"/>
          <p:cNvSpPr txBox="1"/>
          <p:nvPr>
            <p:ph type="title"/>
          </p:nvPr>
        </p:nvSpPr>
        <p:spPr>
          <a:xfrm>
            <a:off x="2126360" y="461594"/>
            <a:ext cx="489077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Operation on process</a:t>
            </a:r>
            <a:endParaRPr sz="4400"/>
          </a:p>
        </p:txBody>
      </p:sp>
      <p:sp>
        <p:nvSpPr>
          <p:cNvPr id="519" name="Google Shape;519;p11"/>
          <p:cNvSpPr txBox="1"/>
          <p:nvPr/>
        </p:nvSpPr>
        <p:spPr>
          <a:xfrm>
            <a:off x="535940" y="1607642"/>
            <a:ext cx="8070850" cy="1002030"/>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The	processes	in		the		system	can	execute  concurrently,	and	they	must	be	c</a:t>
            </a:r>
            <a:r>
              <a:rPr lang="en-US" sz="3200">
                <a:solidFill>
                  <a:schemeClr val="dk1"/>
                </a:solidFill>
              </a:rPr>
              <a:t>reate and </a:t>
            </a:r>
            <a:r>
              <a:rPr lang="en-US" sz="3200">
                <a:solidFill>
                  <a:schemeClr val="dk1"/>
                </a:solidFill>
                <a:latin typeface="Arial"/>
                <a:ea typeface="Arial"/>
                <a:cs typeface="Arial"/>
                <a:sym typeface="Arial"/>
              </a:rPr>
              <a:t>	deleted by </a:t>
            </a:r>
            <a:r>
              <a:rPr lang="en-US" sz="3200">
                <a:solidFill>
                  <a:schemeClr val="dk1"/>
                </a:solidFill>
              </a:rPr>
              <a:t>dynamically.</a:t>
            </a:r>
            <a:endParaRPr sz="3200">
              <a:solidFill>
                <a:schemeClr val="dk1"/>
              </a:solidFill>
              <a:latin typeface="Arial"/>
              <a:ea typeface="Arial"/>
              <a:cs typeface="Arial"/>
              <a:sym typeface="Arial"/>
            </a:endParaRPr>
          </a:p>
        </p:txBody>
      </p:sp>
      <p:sp>
        <p:nvSpPr>
          <p:cNvPr id="520" name="Google Shape;520;p11"/>
          <p:cNvSpPr txBox="1"/>
          <p:nvPr/>
        </p:nvSpPr>
        <p:spPr>
          <a:xfrm>
            <a:off x="535950" y="3058500"/>
            <a:ext cx="2742300" cy="697200"/>
          </a:xfrm>
          <a:prstGeom prst="rect">
            <a:avLst/>
          </a:prstGeom>
          <a:noFill/>
          <a:ln>
            <a:noFill/>
          </a:ln>
        </p:spPr>
        <p:txBody>
          <a:bodyPr anchorCtr="0" anchor="t" bIns="0" lIns="0" spcFirstLastPara="1" rIns="0" wrap="square" tIns="13325">
            <a:spAutoFit/>
          </a:bodyPr>
          <a:lstStyle/>
          <a:p>
            <a:pPr indent="0" lvl="0" marL="0" rtl="0" algn="l">
              <a:spcBef>
                <a:spcPts val="0"/>
              </a:spcBef>
              <a:spcAft>
                <a:spcPts val="0"/>
              </a:spcAft>
              <a:buClr>
                <a:schemeClr val="dk1"/>
              </a:buClr>
              <a:buFont typeface="Arial"/>
              <a:buNone/>
            </a:pPr>
            <a:r>
              <a:rPr lang="en-US" sz="3200">
                <a:solidFill>
                  <a:schemeClr val="dk1"/>
                </a:solidFill>
              </a:rPr>
              <a:t> </a:t>
            </a:r>
            <a:r>
              <a:rPr lang="en-US" sz="1800">
                <a:solidFill>
                  <a:schemeClr val="dk1"/>
                </a:solidFill>
              </a:rPr>
              <a:t>provide the creation	and</a:t>
            </a:r>
            <a:endParaRPr sz="1800">
              <a:solidFill>
                <a:schemeClr val="dk1"/>
              </a:solidFill>
            </a:endParaRPr>
          </a:p>
        </p:txBody>
      </p:sp>
      <p:sp>
        <p:nvSpPr>
          <p:cNvPr id="521" name="Google Shape;521;p11"/>
          <p:cNvSpPr txBox="1"/>
          <p:nvPr/>
        </p:nvSpPr>
        <p:spPr>
          <a:xfrm>
            <a:off x="3278250" y="3160500"/>
            <a:ext cx="4697100" cy="100200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3200">
                <a:solidFill>
                  <a:schemeClr val="dk1"/>
                </a:solidFill>
                <a:latin typeface="Arial"/>
                <a:ea typeface="Arial"/>
                <a:cs typeface="Arial"/>
                <a:sym typeface="Arial"/>
              </a:rPr>
              <a:t>mechanism	for	process  termination.</a:t>
            </a:r>
            <a:endParaRPr sz="3200">
              <a:solidFill>
                <a:schemeClr val="dk1"/>
              </a:solidFill>
              <a:latin typeface="Arial"/>
              <a:ea typeface="Arial"/>
              <a:cs typeface="Arial"/>
              <a:sym typeface="Arial"/>
            </a:endParaRPr>
          </a:p>
        </p:txBody>
      </p:sp>
      <p:sp>
        <p:nvSpPr>
          <p:cNvPr id="522" name="Google Shape;522;p11"/>
          <p:cNvSpPr txBox="1"/>
          <p:nvPr/>
        </p:nvSpPr>
        <p:spPr>
          <a:xfrm>
            <a:off x="805464" y="4012302"/>
            <a:ext cx="3221400" cy="1050300"/>
          </a:xfrm>
          <a:prstGeom prst="rect">
            <a:avLst/>
          </a:prstGeom>
          <a:noFill/>
          <a:ln>
            <a:noFill/>
          </a:ln>
        </p:spPr>
        <p:txBody>
          <a:bodyPr anchorCtr="0" anchor="t" bIns="0" lIns="0" spcFirstLastPara="1" rIns="0" wrap="square" tIns="98425">
            <a:spAutoFit/>
          </a:bodyPr>
          <a:lstStyle/>
          <a:p>
            <a:pPr indent="-287019" lvl="0" marL="299085"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Process Creation.</a:t>
            </a:r>
            <a:endParaRPr sz="2800">
              <a:solidFill>
                <a:schemeClr val="dk1"/>
              </a:solidFill>
              <a:latin typeface="Arial"/>
              <a:ea typeface="Arial"/>
              <a:cs typeface="Arial"/>
              <a:sym typeface="Arial"/>
            </a:endParaRPr>
          </a:p>
          <a:p>
            <a:pPr indent="-287019" lvl="0" marL="299085" marR="0" rtl="0" algn="l">
              <a:lnSpc>
                <a:spcPct val="100000"/>
              </a:lnSpc>
              <a:spcBef>
                <a:spcPts val="670"/>
              </a:spcBef>
              <a:spcAft>
                <a:spcPts val="0"/>
              </a:spcAft>
              <a:buClr>
                <a:schemeClr val="dk1"/>
              </a:buClr>
              <a:buSzPts val="2800"/>
              <a:buFont typeface="Arial"/>
              <a:buChar char="–"/>
            </a:pPr>
            <a:r>
              <a:rPr lang="en-US" sz="2800">
                <a:solidFill>
                  <a:schemeClr val="dk1"/>
                </a:solidFill>
                <a:latin typeface="Arial"/>
                <a:ea typeface="Arial"/>
                <a:cs typeface="Arial"/>
                <a:sym typeface="Arial"/>
              </a:rPr>
              <a:t>Process Termination</a:t>
            </a:r>
            <a:endParaRPr sz="2800">
              <a:solidFill>
                <a:schemeClr val="dk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3" name="Shape 1263"/>
        <p:cNvGrpSpPr/>
        <p:nvPr/>
      </p:nvGrpSpPr>
      <p:grpSpPr>
        <a:xfrm>
          <a:off x="0" y="0"/>
          <a:ext cx="0" cy="0"/>
          <a:chOff x="0" y="0"/>
          <a:chExt cx="0" cy="0"/>
        </a:xfrm>
      </p:grpSpPr>
      <p:sp>
        <p:nvSpPr>
          <p:cNvPr id="1264" name="Google Shape;1264;p109"/>
          <p:cNvSpPr txBox="1"/>
          <p:nvPr>
            <p:ph type="title"/>
          </p:nvPr>
        </p:nvSpPr>
        <p:spPr>
          <a:xfrm>
            <a:off x="2336673" y="461594"/>
            <a:ext cx="44754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Detection</a:t>
            </a:r>
            <a:endParaRPr/>
          </a:p>
        </p:txBody>
      </p:sp>
      <p:sp>
        <p:nvSpPr>
          <p:cNvPr id="1265" name="Google Shape;1265;p109"/>
          <p:cNvSpPr txBox="1"/>
          <p:nvPr/>
        </p:nvSpPr>
        <p:spPr>
          <a:xfrm>
            <a:off x="535940" y="1607642"/>
            <a:ext cx="8047355" cy="2562860"/>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If all resource have only a single instance, then  we can define a deadlock detection algorithm  that use a variant of resource allocation graph,  called wait for graph.</a:t>
            </a:r>
            <a:endParaRPr b="0" i="0" sz="3200" u="none" cap="none" strike="noStrike">
              <a:solidFill>
                <a:srgbClr val="000000"/>
              </a:solidFill>
              <a:latin typeface="Calibri"/>
              <a:ea typeface="Calibri"/>
              <a:cs typeface="Calibri"/>
              <a:sym typeface="Calibri"/>
            </a:endParaRPr>
          </a:p>
          <a:p>
            <a:pPr indent="-342900" lvl="0" marL="355600" marR="0" rtl="0" algn="l">
              <a:lnSpc>
                <a:spcPct val="100000"/>
              </a:lnSpc>
              <a:spcBef>
                <a:spcPts val="77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Example</a:t>
            </a:r>
            <a:endParaRPr b="0" i="0" sz="3200" u="none" cap="none" strike="noStrike">
              <a:solidFill>
                <a:srgbClr val="000000"/>
              </a:solidFill>
              <a:latin typeface="Calibri"/>
              <a:ea typeface="Calibri"/>
              <a:cs typeface="Calibri"/>
              <a:sym typeface="Calibri"/>
            </a:endParaRPr>
          </a:p>
        </p:txBody>
      </p:sp>
      <p:sp>
        <p:nvSpPr>
          <p:cNvPr id="1266" name="Google Shape;1266;p109"/>
          <p:cNvSpPr/>
          <p:nvPr/>
        </p:nvSpPr>
        <p:spPr>
          <a:xfrm>
            <a:off x="1676400" y="4267174"/>
            <a:ext cx="5029200" cy="21234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7" name="Google Shape;1267;p109"/>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1" name="Shape 1271"/>
        <p:cNvGrpSpPr/>
        <p:nvPr/>
      </p:nvGrpSpPr>
      <p:grpSpPr>
        <a:xfrm>
          <a:off x="0" y="0"/>
          <a:ext cx="0" cy="0"/>
          <a:chOff x="0" y="0"/>
          <a:chExt cx="0" cy="0"/>
        </a:xfrm>
      </p:grpSpPr>
      <p:sp>
        <p:nvSpPr>
          <p:cNvPr id="1272" name="Google Shape;1272;p110"/>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73" name="Google Shape;1273;p110"/>
          <p:cNvSpPr txBox="1"/>
          <p:nvPr>
            <p:ph type="title"/>
          </p:nvPr>
        </p:nvSpPr>
        <p:spPr>
          <a:xfrm>
            <a:off x="3598798" y="461594"/>
            <a:ext cx="1946402"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Example</a:t>
            </a:r>
            <a:endParaRPr/>
          </a:p>
        </p:txBody>
      </p:sp>
      <p:sp>
        <p:nvSpPr>
          <p:cNvPr id="1274" name="Google Shape;1274;p110"/>
          <p:cNvSpPr txBox="1"/>
          <p:nvPr/>
        </p:nvSpPr>
        <p:spPr>
          <a:xfrm>
            <a:off x="535940" y="1288669"/>
            <a:ext cx="8009255" cy="4529455"/>
          </a:xfrm>
          <a:prstGeom prst="rect">
            <a:avLst/>
          </a:prstGeom>
          <a:noFill/>
          <a:ln>
            <a:noFill/>
          </a:ln>
        </p:spPr>
        <p:txBody>
          <a:bodyPr anchorCtr="0" anchor="t" bIns="0" lIns="0" spcFirstLastPara="1" rIns="0" wrap="square" tIns="58400">
            <a:spAutoFit/>
          </a:bodyPr>
          <a:lstStyle/>
          <a:p>
            <a:pPr indent="-342900" lvl="0" marL="3556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Consider the following scenario:</a:t>
            </a:r>
            <a:endParaRPr b="0" i="0" sz="3000" u="none" cap="none" strike="noStrike">
              <a:solidFill>
                <a:srgbClr val="000000"/>
              </a:solidFill>
              <a:latin typeface="Calibri"/>
              <a:ea typeface="Calibri"/>
              <a:cs typeface="Calibri"/>
              <a:sym typeface="Calibri"/>
            </a:endParaRPr>
          </a:p>
          <a:p>
            <a:pPr indent="-342900" lvl="0" marL="355600" marR="5080" rtl="0" algn="l">
              <a:lnSpc>
                <a:spcPct val="108000"/>
              </a:lnSpc>
              <a:spcBef>
                <a:spcPts val="775"/>
              </a:spcBef>
              <a:spcAft>
                <a:spcPts val="0"/>
              </a:spcAft>
              <a:buClr>
                <a:srgbClr val="000000"/>
              </a:buClr>
              <a:buSzPts val="3000"/>
              <a:buFont typeface="Arial"/>
              <a:buChar char="•"/>
            </a:pPr>
            <a:r>
              <a:rPr b="0" i="1" lang="en-US" sz="3000" u="none" cap="none" strike="noStrike">
                <a:solidFill>
                  <a:srgbClr val="000000"/>
                </a:solidFill>
                <a:latin typeface="Calibri"/>
                <a:ea typeface="Calibri"/>
                <a:cs typeface="Calibri"/>
                <a:sym typeface="Calibri"/>
              </a:rPr>
              <a:t>A system with 7 processes (A –G), and 6 resources  (R –W) are in following state.</a:t>
            </a:r>
            <a:endParaRPr b="0" i="0" sz="3000" u="none" cap="none" strike="noStrike">
              <a:solidFill>
                <a:srgbClr val="000000"/>
              </a:solidFill>
              <a:latin typeface="Calibri"/>
              <a:ea typeface="Calibri"/>
              <a:cs typeface="Calibri"/>
              <a:sym typeface="Calibri"/>
            </a:endParaRPr>
          </a:p>
          <a:p>
            <a:pPr indent="-212725" lvl="1" marL="1139190" marR="0" rtl="0" algn="l">
              <a:lnSpc>
                <a:spcPct val="100000"/>
              </a:lnSpc>
              <a:spcBef>
                <a:spcPts val="270"/>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A holds R and S.</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B holds nothing but wants T.</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C holds nothing but wants S.</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D holds U and wants S and T.</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E holds T and wants V.</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F holds W and wants S.</a:t>
            </a:r>
            <a:endParaRPr b="0" i="0" sz="2200" u="none" cap="none" strike="noStrike">
              <a:solidFill>
                <a:srgbClr val="000000"/>
              </a:solidFill>
              <a:latin typeface="Calibri"/>
              <a:ea typeface="Calibri"/>
              <a:cs typeface="Calibri"/>
              <a:sym typeface="Calibri"/>
            </a:endParaRPr>
          </a:p>
          <a:p>
            <a:pPr indent="-273685" lvl="1" marL="1200150" marR="0" rtl="0" algn="l">
              <a:lnSpc>
                <a:spcPct val="100000"/>
              </a:lnSpc>
              <a:spcBef>
                <a:spcPts val="265"/>
              </a:spcBef>
              <a:spcAft>
                <a:spcPts val="0"/>
              </a:spcAft>
              <a:buClr>
                <a:srgbClr val="000000"/>
              </a:buClr>
              <a:buSzPts val="2100"/>
              <a:buFont typeface="Calibri"/>
              <a:buAutoNum type="arabicPeriod"/>
            </a:pPr>
            <a:r>
              <a:rPr b="0" i="0" lang="en-US" sz="2200" u="none" cap="none" strike="noStrike">
                <a:solidFill>
                  <a:srgbClr val="000000"/>
                </a:solidFill>
                <a:latin typeface="Calibri"/>
                <a:ea typeface="Calibri"/>
                <a:cs typeface="Calibri"/>
                <a:sym typeface="Calibri"/>
              </a:rPr>
              <a:t>Process G holds V and wants U.</a:t>
            </a:r>
            <a:endParaRPr b="0" i="0" sz="2200" u="none" cap="none" strike="noStrike">
              <a:solidFill>
                <a:srgbClr val="000000"/>
              </a:solidFill>
              <a:latin typeface="Calibri"/>
              <a:ea typeface="Calibri"/>
              <a:cs typeface="Calibri"/>
              <a:sym typeface="Calibri"/>
            </a:endParaRPr>
          </a:p>
          <a:p>
            <a:pPr indent="-343535" lvl="2" marL="1768475" marR="0" rtl="0" algn="l">
              <a:lnSpc>
                <a:spcPct val="100000"/>
              </a:lnSpc>
              <a:spcBef>
                <a:spcPts val="305"/>
              </a:spcBef>
              <a:spcAft>
                <a:spcPts val="0"/>
              </a:spcAft>
              <a:buClr>
                <a:srgbClr val="000000"/>
              </a:buClr>
              <a:buSzPts val="3000"/>
              <a:buFont typeface="Arial"/>
              <a:buChar char="•"/>
            </a:pPr>
            <a:r>
              <a:rPr b="0" i="1" lang="en-US" sz="3000" u="none" cap="none" strike="noStrike">
                <a:solidFill>
                  <a:srgbClr val="000000"/>
                </a:solidFill>
                <a:latin typeface="Calibri"/>
                <a:ea typeface="Calibri"/>
                <a:cs typeface="Calibri"/>
                <a:sym typeface="Calibri"/>
              </a:rPr>
              <a:t>Is there any deadlock situation?</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8" name="Shape 1278"/>
        <p:cNvGrpSpPr/>
        <p:nvPr/>
      </p:nvGrpSpPr>
      <p:grpSpPr>
        <a:xfrm>
          <a:off x="0" y="0"/>
          <a:ext cx="0" cy="0"/>
          <a:chOff x="0" y="0"/>
          <a:chExt cx="0" cy="0"/>
        </a:xfrm>
      </p:grpSpPr>
      <p:sp>
        <p:nvSpPr>
          <p:cNvPr id="1279" name="Google Shape;1279;p111"/>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80" name="Google Shape;1280;p111"/>
          <p:cNvSpPr txBox="1"/>
          <p:nvPr>
            <p:ph type="title"/>
          </p:nvPr>
        </p:nvSpPr>
        <p:spPr>
          <a:xfrm>
            <a:off x="2336673" y="461594"/>
            <a:ext cx="44754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Detection</a:t>
            </a:r>
            <a:endParaRPr/>
          </a:p>
        </p:txBody>
      </p:sp>
      <p:sp>
        <p:nvSpPr>
          <p:cNvPr id="1281" name="Google Shape;1281;p111"/>
          <p:cNvSpPr txBox="1"/>
          <p:nvPr/>
        </p:nvSpPr>
        <p:spPr>
          <a:xfrm>
            <a:off x="510540" y="1607642"/>
            <a:ext cx="7746365" cy="4124325"/>
          </a:xfrm>
          <a:prstGeom prst="rect">
            <a:avLst/>
          </a:prstGeom>
          <a:noFill/>
          <a:ln>
            <a:noFill/>
          </a:ln>
        </p:spPr>
        <p:txBody>
          <a:bodyPr anchorCtr="0" anchor="t" bIns="0" lIns="0" spcFirstLastPara="1" rIns="0" wrap="square" tIns="13325">
            <a:spAutoFit/>
          </a:bodyPr>
          <a:lstStyle/>
          <a:p>
            <a:pPr indent="-342900" lvl="0" marL="381000" marR="274955"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A deadlock exits in the system if and only if  the wait for graph contains cycle.</a:t>
            </a:r>
            <a:endParaRPr b="0" i="0" sz="3200" u="none" cap="none" strike="noStrike">
              <a:solidFill>
                <a:srgbClr val="000000"/>
              </a:solidFill>
              <a:latin typeface="Calibri"/>
              <a:ea typeface="Calibri"/>
              <a:cs typeface="Calibri"/>
              <a:sym typeface="Calibri"/>
            </a:endParaRPr>
          </a:p>
          <a:p>
            <a:pPr indent="-342900" lvl="0" marL="381000" marR="30480" rtl="0" algn="l">
              <a:lnSpc>
                <a:spcPct val="100000"/>
              </a:lnSpc>
              <a:spcBef>
                <a:spcPts val="77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To detect deadlock the system needs to  maintain the wait for graph and periodically  invoke an algorithm that searches for a cycle  in the graph.</a:t>
            </a:r>
            <a:endParaRPr b="0" i="0" sz="3200" u="none" cap="none" strike="noStrike">
              <a:solidFill>
                <a:srgbClr val="000000"/>
              </a:solidFill>
              <a:latin typeface="Calibri"/>
              <a:ea typeface="Calibri"/>
              <a:cs typeface="Calibri"/>
              <a:sym typeface="Calibri"/>
            </a:endParaRPr>
          </a:p>
          <a:p>
            <a:pPr indent="-342900" lvl="0" marL="381000" marR="989964" rtl="0" algn="l">
              <a:lnSpc>
                <a:spcPct val="100000"/>
              </a:lnSpc>
              <a:spcBef>
                <a:spcPts val="77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An algorithm to detect a cycle in graph  requires an order of o(n</a:t>
            </a:r>
            <a:r>
              <a:rPr b="0" baseline="30000" i="0" lang="en-US" sz="3150" u="none" cap="none" strike="noStrike">
                <a:solidFill>
                  <a:srgbClr val="000000"/>
                </a:solidFill>
                <a:latin typeface="Calibri"/>
                <a:ea typeface="Calibri"/>
                <a:cs typeface="Calibri"/>
                <a:sym typeface="Calibri"/>
              </a:rPr>
              <a:t>2</a:t>
            </a:r>
            <a:r>
              <a:rPr b="0" i="0" lang="en-US" sz="3200" u="none" cap="none" strike="noStrike">
                <a:solidFill>
                  <a:srgbClr val="000000"/>
                </a:solidFill>
                <a:latin typeface="Calibri"/>
                <a:ea typeface="Calibri"/>
                <a:cs typeface="Calibri"/>
                <a:sym typeface="Calibri"/>
              </a:rPr>
              <a:t>)</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5" name="Shape 1285"/>
        <p:cNvGrpSpPr/>
        <p:nvPr/>
      </p:nvGrpSpPr>
      <p:grpSpPr>
        <a:xfrm>
          <a:off x="0" y="0"/>
          <a:ext cx="0" cy="0"/>
          <a:chOff x="0" y="0"/>
          <a:chExt cx="0" cy="0"/>
        </a:xfrm>
      </p:grpSpPr>
      <p:sp>
        <p:nvSpPr>
          <p:cNvPr id="1286" name="Google Shape;1286;p112"/>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87" name="Google Shape;1287;p112"/>
          <p:cNvSpPr txBox="1"/>
          <p:nvPr>
            <p:ph type="title"/>
          </p:nvPr>
        </p:nvSpPr>
        <p:spPr>
          <a:xfrm>
            <a:off x="1798701" y="461594"/>
            <a:ext cx="554736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Recovery from Deadlock</a:t>
            </a:r>
            <a:endParaRPr/>
          </a:p>
        </p:txBody>
      </p:sp>
      <p:sp>
        <p:nvSpPr>
          <p:cNvPr id="1288" name="Google Shape;1288;p112"/>
          <p:cNvSpPr txBox="1"/>
          <p:nvPr/>
        </p:nvSpPr>
        <p:spPr>
          <a:xfrm>
            <a:off x="535940" y="1537538"/>
            <a:ext cx="8049259" cy="4133850"/>
          </a:xfrm>
          <a:prstGeom prst="rect">
            <a:avLst/>
          </a:prstGeom>
          <a:noFill/>
          <a:ln>
            <a:noFill/>
          </a:ln>
        </p:spPr>
        <p:txBody>
          <a:bodyPr anchorCtr="0" anchor="t" bIns="0" lIns="0" spcFirstLastPara="1" rIns="0" wrap="square" tIns="12700">
            <a:spAutoFit/>
          </a:bodyPr>
          <a:lstStyle/>
          <a:p>
            <a:pPr indent="0" lvl="0" marL="12700" marR="1856104" rtl="0" algn="l">
              <a:lnSpc>
                <a:spcPct val="100000"/>
              </a:lnSpc>
              <a:spcBef>
                <a:spcPts val="0"/>
              </a:spcBef>
              <a:spcAft>
                <a:spcPts val="0"/>
              </a:spcAft>
              <a:buClr>
                <a:srgbClr val="000000"/>
              </a:buClr>
              <a:buSzPts val="2700"/>
              <a:buFont typeface="Calibri"/>
              <a:buNone/>
            </a:pPr>
            <a:r>
              <a:rPr b="0" i="0" lang="en-US" sz="2700" u="none" cap="none" strike="noStrike">
                <a:solidFill>
                  <a:srgbClr val="000000"/>
                </a:solidFill>
                <a:latin typeface="Calibri"/>
                <a:ea typeface="Calibri"/>
                <a:cs typeface="Calibri"/>
                <a:sym typeface="Calibri"/>
              </a:rPr>
              <a:t>What do next if the deadlock detection  algorithm succeed? –recover from deadlock.</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20"/>
              </a:spcBef>
              <a:spcAft>
                <a:spcPts val="0"/>
              </a:spcAft>
              <a:buClr>
                <a:schemeClr val="dk1"/>
              </a:buClr>
              <a:buSzPts val="2800"/>
              <a:buFont typeface="Calibri"/>
              <a:buNone/>
            </a:pPr>
            <a:r>
              <a:t/>
            </a:r>
            <a:endParaRPr b="0" i="0" sz="2800" u="none" cap="none" strike="noStrike">
              <a:solidFill>
                <a:srgbClr val="000000"/>
              </a:solidFill>
              <a:latin typeface="Times New Roman"/>
              <a:ea typeface="Times New Roman"/>
              <a:cs typeface="Times New Roman"/>
              <a:sym typeface="Times New Roman"/>
            </a:endParaRPr>
          </a:p>
          <a:p>
            <a:pPr indent="-342900" lvl="0" marL="355600" marR="0" rtl="0" algn="l">
              <a:lnSpc>
                <a:spcPct val="100000"/>
              </a:lnSpc>
              <a:spcBef>
                <a:spcPts val="5"/>
              </a:spcBef>
              <a:spcAft>
                <a:spcPts val="0"/>
              </a:spcAft>
              <a:buClr>
                <a:srgbClr val="000000"/>
              </a:buClr>
              <a:buSzPts val="2700"/>
              <a:buFont typeface="Arial"/>
              <a:buChar char="•"/>
            </a:pPr>
            <a:r>
              <a:rPr b="1" i="0" lang="en-US" sz="2700" u="none" cap="none" strike="noStrike">
                <a:solidFill>
                  <a:srgbClr val="000000"/>
                </a:solidFill>
                <a:latin typeface="Calibri"/>
                <a:ea typeface="Calibri"/>
                <a:cs typeface="Calibri"/>
                <a:sym typeface="Calibri"/>
              </a:rPr>
              <a:t>By Resource Preemption</a:t>
            </a:r>
            <a:endParaRPr b="0" i="0" sz="2700" u="none" cap="none" strike="noStrike">
              <a:solidFill>
                <a:srgbClr val="000000"/>
              </a:solidFill>
              <a:latin typeface="Calibri"/>
              <a:ea typeface="Calibri"/>
              <a:cs typeface="Calibri"/>
              <a:sym typeface="Calibri"/>
            </a:endParaRPr>
          </a:p>
          <a:p>
            <a:pPr indent="-287019" lvl="1" marL="756285" marR="5080" rtl="0" algn="l">
              <a:lnSpc>
                <a:spcPct val="95833"/>
              </a:lnSpc>
              <a:spcBef>
                <a:spcPts val="57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Preempt some resources temporarily from a processes and  give these resources to other processes until the deadlock  cycle is broken.</a:t>
            </a:r>
            <a:endParaRPr b="0" i="0" sz="2400" u="none" cap="none" strike="noStrike">
              <a:solidFill>
                <a:srgbClr val="000000"/>
              </a:solidFill>
              <a:latin typeface="Calibri"/>
              <a:ea typeface="Calibri"/>
              <a:cs typeface="Calibri"/>
              <a:sym typeface="Calibri"/>
            </a:endParaRPr>
          </a:p>
          <a:p>
            <a:pPr indent="-342900" lvl="0" marL="355600" marR="0" rtl="0" algn="l">
              <a:lnSpc>
                <a:spcPct val="100000"/>
              </a:lnSpc>
              <a:spcBef>
                <a:spcPts val="2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Problem:</a:t>
            </a:r>
            <a:endParaRPr b="0" i="0" sz="2700" u="none" cap="none" strike="noStrike">
              <a:solidFill>
                <a:srgbClr val="000000"/>
              </a:solidFill>
              <a:latin typeface="Calibri"/>
              <a:ea typeface="Calibri"/>
              <a:cs typeface="Calibri"/>
              <a:sym typeface="Calibri"/>
            </a:endParaRPr>
          </a:p>
          <a:p>
            <a:pPr indent="-287019" lvl="1" marL="756285" marR="0" rtl="0" algn="l">
              <a:lnSpc>
                <a:spcPct val="100000"/>
              </a:lnSpc>
              <a:spcBef>
                <a:spcPts val="1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Depends on the resources.</a:t>
            </a:r>
            <a:endParaRPr b="0" i="0" sz="2400" u="none" cap="none" strike="noStrike">
              <a:solidFill>
                <a:srgbClr val="000000"/>
              </a:solidFill>
              <a:latin typeface="Calibri"/>
              <a:ea typeface="Calibri"/>
              <a:cs typeface="Calibri"/>
              <a:sym typeface="Calibri"/>
            </a:endParaRPr>
          </a:p>
          <a:p>
            <a:pPr indent="-287019" lvl="1" marL="756285"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Need extra manipulation to suspend the process.</a:t>
            </a:r>
            <a:endParaRPr b="0" i="0" sz="2400" u="none" cap="none" strike="noStrike">
              <a:solidFill>
                <a:srgbClr val="000000"/>
              </a:solidFill>
              <a:latin typeface="Calibri"/>
              <a:ea typeface="Calibri"/>
              <a:cs typeface="Calibri"/>
              <a:sym typeface="Calibri"/>
            </a:endParaRPr>
          </a:p>
          <a:p>
            <a:pPr indent="-287019" lvl="1" marL="756285" marR="0" rtl="0" algn="l">
              <a:lnSpc>
                <a:spcPct val="100000"/>
              </a:lnSpc>
              <a:spcBef>
                <a:spcPts val="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Difficult and sometime impossible.</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2" name="Shape 1292"/>
        <p:cNvGrpSpPr/>
        <p:nvPr/>
      </p:nvGrpSpPr>
      <p:grpSpPr>
        <a:xfrm>
          <a:off x="0" y="0"/>
          <a:ext cx="0" cy="0"/>
          <a:chOff x="0" y="0"/>
          <a:chExt cx="0" cy="0"/>
        </a:xfrm>
      </p:grpSpPr>
      <p:sp>
        <p:nvSpPr>
          <p:cNvPr id="1293" name="Google Shape;1293;p113"/>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294" name="Google Shape;1294;p113"/>
          <p:cNvSpPr txBox="1"/>
          <p:nvPr>
            <p:ph type="title"/>
          </p:nvPr>
        </p:nvSpPr>
        <p:spPr>
          <a:xfrm>
            <a:off x="1798701" y="461594"/>
            <a:ext cx="554736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Recovery from Deadlock</a:t>
            </a:r>
            <a:endParaRPr/>
          </a:p>
        </p:txBody>
      </p:sp>
      <p:sp>
        <p:nvSpPr>
          <p:cNvPr id="1295" name="Google Shape;1295;p113"/>
          <p:cNvSpPr txBox="1"/>
          <p:nvPr/>
        </p:nvSpPr>
        <p:spPr>
          <a:xfrm>
            <a:off x="535940" y="1514349"/>
            <a:ext cx="7971790" cy="4425315"/>
          </a:xfrm>
          <a:prstGeom prst="rect">
            <a:avLst/>
          </a:prstGeom>
          <a:noFill/>
          <a:ln>
            <a:noFill/>
          </a:ln>
        </p:spPr>
        <p:txBody>
          <a:bodyPr anchorCtr="0" anchor="t" bIns="0" lIns="0" spcFirstLastPara="1" rIns="0" wrap="square" tIns="107300">
            <a:spAutoFit/>
          </a:bodyPr>
          <a:lstStyle/>
          <a:p>
            <a:pPr indent="-342900" lvl="0" marL="355600" marR="0" rtl="0" algn="l">
              <a:lnSpc>
                <a:spcPct val="100000"/>
              </a:lnSpc>
              <a:spcBef>
                <a:spcPts val="0"/>
              </a:spcBef>
              <a:spcAft>
                <a:spcPts val="0"/>
              </a:spcAft>
              <a:buClr>
                <a:srgbClr val="000000"/>
              </a:buClr>
              <a:buSzPts val="3000"/>
              <a:buFont typeface="Arial"/>
              <a:buChar char="•"/>
            </a:pPr>
            <a:r>
              <a:rPr b="1" i="0" lang="en-US" sz="3000" u="none" cap="none" strike="noStrike">
                <a:solidFill>
                  <a:srgbClr val="000000"/>
                </a:solidFill>
                <a:latin typeface="Calibri"/>
                <a:ea typeface="Calibri"/>
                <a:cs typeface="Calibri"/>
                <a:sym typeface="Calibri"/>
              </a:rPr>
              <a:t>By Process Termination</a:t>
            </a:r>
            <a:endParaRPr b="0" i="0" sz="3000" u="none" cap="none" strike="noStrike">
              <a:solidFill>
                <a:srgbClr val="000000"/>
              </a:solidFill>
              <a:latin typeface="Calibri"/>
              <a:ea typeface="Calibri"/>
              <a:cs typeface="Calibri"/>
              <a:sym typeface="Calibri"/>
            </a:endParaRPr>
          </a:p>
          <a:p>
            <a:pPr indent="-287019" lvl="1" marL="756285" marR="20955" rtl="0" algn="l">
              <a:lnSpc>
                <a:spcPct val="100000"/>
              </a:lnSpc>
              <a:spcBef>
                <a:spcPts val="655"/>
              </a:spcBef>
              <a:spcAft>
                <a:spcPts val="0"/>
              </a:spcAft>
              <a:buClr>
                <a:srgbClr val="000000"/>
              </a:buClr>
              <a:buSzPts val="2600"/>
              <a:buFont typeface="Arial"/>
              <a:buChar char="–"/>
            </a:pPr>
            <a:r>
              <a:rPr b="0" i="0" lang="en-US" sz="2600" u="none" cap="none" strike="noStrike">
                <a:solidFill>
                  <a:srgbClr val="000000"/>
                </a:solidFill>
                <a:latin typeface="Calibri"/>
                <a:ea typeface="Calibri"/>
                <a:cs typeface="Calibri"/>
                <a:sym typeface="Calibri"/>
              </a:rPr>
              <a:t>Eliminating deadlock by killing one or more process in  cycle or process not in cycle.</a:t>
            </a:r>
            <a:endParaRPr b="0" i="0" sz="2600" u="none" cap="none" strike="noStrike">
              <a:solidFill>
                <a:srgbClr val="000000"/>
              </a:solidFill>
              <a:latin typeface="Calibri"/>
              <a:ea typeface="Calibri"/>
              <a:cs typeface="Calibri"/>
              <a:sym typeface="Calibri"/>
            </a:endParaRPr>
          </a:p>
          <a:p>
            <a:pPr indent="-342900" lvl="0" marL="355600" marR="0" rtl="0" algn="l">
              <a:lnSpc>
                <a:spcPct val="100000"/>
              </a:lnSpc>
              <a:spcBef>
                <a:spcPts val="695"/>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Problem:</a:t>
            </a:r>
            <a:endParaRPr b="0" i="0" sz="3000" u="none" cap="none" strike="noStrike">
              <a:solidFill>
                <a:srgbClr val="000000"/>
              </a:solidFill>
              <a:latin typeface="Calibri"/>
              <a:ea typeface="Calibri"/>
              <a:cs typeface="Calibri"/>
              <a:sym typeface="Calibri"/>
            </a:endParaRPr>
          </a:p>
          <a:p>
            <a:pPr indent="-287019" lvl="1" marL="756285" marR="958850" rtl="0" algn="l">
              <a:lnSpc>
                <a:spcPct val="100000"/>
              </a:lnSpc>
              <a:spcBef>
                <a:spcPts val="650"/>
              </a:spcBef>
              <a:spcAft>
                <a:spcPts val="0"/>
              </a:spcAft>
              <a:buClr>
                <a:srgbClr val="000000"/>
              </a:buClr>
              <a:buSzPts val="2600"/>
              <a:buFont typeface="Arial"/>
              <a:buChar char="–"/>
            </a:pPr>
            <a:r>
              <a:rPr b="0" i="0" lang="en-US" sz="2600" u="none" cap="none" strike="noStrike">
                <a:solidFill>
                  <a:srgbClr val="000000"/>
                </a:solidFill>
                <a:latin typeface="Calibri"/>
                <a:ea typeface="Calibri"/>
                <a:cs typeface="Calibri"/>
                <a:sym typeface="Calibri"/>
              </a:rPr>
              <a:t>If the process was in the midst of updating file,  terminating it will leave file in incorrect state.</a:t>
            </a:r>
            <a:endParaRPr b="0" i="0" sz="2600" u="none" cap="none" strike="noStrike">
              <a:solidFill>
                <a:srgbClr val="000000"/>
              </a:solidFill>
              <a:latin typeface="Calibri"/>
              <a:ea typeface="Calibri"/>
              <a:cs typeface="Calibri"/>
              <a:sym typeface="Calibri"/>
            </a:endParaRPr>
          </a:p>
          <a:p>
            <a:pPr indent="0" lvl="1" marL="457200" marR="0" rtl="0" algn="l">
              <a:lnSpc>
                <a:spcPct val="100000"/>
              </a:lnSpc>
              <a:spcBef>
                <a:spcPts val="0"/>
              </a:spcBef>
              <a:spcAft>
                <a:spcPts val="0"/>
              </a:spcAft>
              <a:buClr>
                <a:schemeClr val="dk1"/>
              </a:buClr>
              <a:buSzPts val="2600"/>
              <a:buFont typeface="Arial"/>
              <a:buNone/>
            </a:pPr>
            <a:r>
              <a:t/>
            </a:r>
            <a:endParaRPr b="0" i="0" sz="2600" u="none" cap="none" strike="noStrike">
              <a:solidFill>
                <a:srgbClr val="000000"/>
              </a:solidFill>
              <a:latin typeface="Times New Roman"/>
              <a:ea typeface="Times New Roman"/>
              <a:cs typeface="Times New Roman"/>
              <a:sym typeface="Times New Roman"/>
            </a:endParaRPr>
          </a:p>
          <a:p>
            <a:pPr indent="-342900" lvl="0" marL="355600" marR="5080" rtl="0" algn="l">
              <a:lnSpc>
                <a:spcPct val="100000"/>
              </a:lnSpc>
              <a:spcBef>
                <a:spcPts val="2025"/>
              </a:spcBef>
              <a:spcAft>
                <a:spcPts val="0"/>
              </a:spcAft>
              <a:buClr>
                <a:srgbClr val="000000"/>
              </a:buClr>
              <a:buSzPts val="3000"/>
              <a:buFont typeface="Arial"/>
              <a:buChar char="•"/>
            </a:pPr>
            <a:r>
              <a:rPr b="0" i="1" lang="en-US" sz="3000" u="none" cap="none" strike="noStrike">
                <a:solidFill>
                  <a:srgbClr val="000000"/>
                </a:solidFill>
                <a:latin typeface="Calibri"/>
                <a:ea typeface="Calibri"/>
                <a:cs typeface="Calibri"/>
                <a:sym typeface="Calibri"/>
              </a:rPr>
              <a:t>Key idea: we should terminate those processes  the termination of which incur the minimum cost.</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9" name="Shape 1299"/>
        <p:cNvGrpSpPr/>
        <p:nvPr/>
      </p:nvGrpSpPr>
      <p:grpSpPr>
        <a:xfrm>
          <a:off x="0" y="0"/>
          <a:ext cx="0" cy="0"/>
          <a:chOff x="0" y="0"/>
          <a:chExt cx="0" cy="0"/>
        </a:xfrm>
      </p:grpSpPr>
      <p:sp>
        <p:nvSpPr>
          <p:cNvPr id="1300" name="Google Shape;1300;p114"/>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301" name="Google Shape;1301;p114"/>
          <p:cNvSpPr txBox="1"/>
          <p:nvPr>
            <p:ph type="title"/>
          </p:nvPr>
        </p:nvSpPr>
        <p:spPr>
          <a:xfrm>
            <a:off x="2554604" y="461594"/>
            <a:ext cx="403606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Ostrich Algorithm</a:t>
            </a:r>
            <a:endParaRPr/>
          </a:p>
        </p:txBody>
      </p:sp>
      <p:sp>
        <p:nvSpPr>
          <p:cNvPr id="1302" name="Google Shape;1302;p114"/>
          <p:cNvSpPr txBox="1"/>
          <p:nvPr/>
        </p:nvSpPr>
        <p:spPr>
          <a:xfrm>
            <a:off x="535940" y="1563446"/>
            <a:ext cx="7494905" cy="4141470"/>
          </a:xfrm>
          <a:prstGeom prst="rect">
            <a:avLst/>
          </a:prstGeom>
          <a:noFill/>
          <a:ln>
            <a:noFill/>
          </a:ln>
        </p:spPr>
        <p:txBody>
          <a:bodyPr anchorCtr="0" anchor="t" bIns="0" lIns="0" spcFirstLastPara="1" rIns="0" wrap="square" tIns="64750">
            <a:spAutoFit/>
          </a:bodyPr>
          <a:lstStyle/>
          <a:p>
            <a:pPr indent="-342900" lvl="0" marL="355600" marR="711200" rtl="0" algn="l">
              <a:lnSpc>
                <a:spcPct val="108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Fact: there is no good way of dealing with  deadlock.</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15"/>
              </a:spcBef>
              <a:spcAft>
                <a:spcPts val="0"/>
              </a:spcAft>
              <a:buClr>
                <a:schemeClr val="dk1"/>
              </a:buClr>
              <a:buSzPts val="3700"/>
              <a:buFont typeface="Arial"/>
              <a:buNone/>
            </a:pPr>
            <a:r>
              <a:t/>
            </a:r>
            <a:endParaRPr b="0" i="0" sz="3700" u="none" cap="none" strike="noStrike">
              <a:solidFill>
                <a:srgbClr val="000000"/>
              </a:solidFill>
              <a:latin typeface="Times New Roman"/>
              <a:ea typeface="Times New Roman"/>
              <a:cs typeface="Times New Roman"/>
              <a:sym typeface="Times New Roman"/>
            </a:endParaRPr>
          </a:p>
          <a:p>
            <a:pPr indent="0" lvl="0" marL="574675" marR="0" rtl="0" algn="ctr">
              <a:lnSpc>
                <a:spcPct val="100000"/>
              </a:lnSpc>
              <a:spcBef>
                <a:spcPts val="5"/>
              </a:spcBef>
              <a:spcAft>
                <a:spcPts val="0"/>
              </a:spcAft>
              <a:buClr>
                <a:srgbClr val="000000"/>
              </a:buClr>
              <a:buSzPts val="3000"/>
              <a:buFont typeface="Calibri"/>
              <a:buNone/>
            </a:pPr>
            <a:r>
              <a:rPr b="0" i="0" lang="en-US" sz="3000" u="none" cap="none" strike="noStrike">
                <a:solidFill>
                  <a:srgbClr val="000000"/>
                </a:solidFill>
                <a:latin typeface="Calibri"/>
                <a:ea typeface="Calibri"/>
                <a:cs typeface="Calibri"/>
                <a:sym typeface="Calibri"/>
              </a:rPr>
              <a:t>Ignore the problem altogether</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25"/>
              </a:spcBef>
              <a:spcAft>
                <a:spcPts val="0"/>
              </a:spcAft>
              <a:buClr>
                <a:schemeClr val="dk1"/>
              </a:buClr>
              <a:buSzPts val="4050"/>
              <a:buFont typeface="Calibri"/>
              <a:buNone/>
            </a:pPr>
            <a:r>
              <a:t/>
            </a:r>
            <a:endParaRPr b="0" i="0" sz="4050" u="none" cap="none" strike="noStrike">
              <a:solidFill>
                <a:srgbClr val="000000"/>
              </a:solidFill>
              <a:latin typeface="Times New Roman"/>
              <a:ea typeface="Times New Roman"/>
              <a:cs typeface="Times New Roman"/>
              <a:sym typeface="Times New Roman"/>
            </a:endParaRPr>
          </a:p>
          <a:p>
            <a:pPr indent="-342900" lvl="0" marL="355600" marR="5080" rtl="0" algn="l">
              <a:lnSpc>
                <a:spcPct val="90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For most operating systems, deadlock is a rare  occurrence; So the problem of deadlock is  ignored, like an ostrich sticking its head in the  sand and hoping the problem will go away.</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6" name="Shape 1306"/>
        <p:cNvGrpSpPr/>
        <p:nvPr/>
      </p:nvGrpSpPr>
      <p:grpSpPr>
        <a:xfrm>
          <a:off x="0" y="0"/>
          <a:ext cx="0" cy="0"/>
          <a:chOff x="0" y="0"/>
          <a:chExt cx="0" cy="0"/>
        </a:xfrm>
      </p:grpSpPr>
      <p:sp>
        <p:nvSpPr>
          <p:cNvPr id="1307" name="Google Shape;1307;p115"/>
          <p:cNvSpPr txBox="1"/>
          <p:nvPr>
            <p:ph type="title"/>
          </p:nvPr>
        </p:nvSpPr>
        <p:spPr>
          <a:xfrm>
            <a:off x="3644646" y="461594"/>
            <a:ext cx="185547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Exercise</a:t>
            </a:r>
            <a:endParaRPr/>
          </a:p>
        </p:txBody>
      </p:sp>
      <p:sp>
        <p:nvSpPr>
          <p:cNvPr id="1308" name="Google Shape;1308;p115"/>
          <p:cNvSpPr txBox="1"/>
          <p:nvPr/>
        </p:nvSpPr>
        <p:spPr>
          <a:xfrm>
            <a:off x="535940" y="1308861"/>
            <a:ext cx="7952105" cy="2967990"/>
          </a:xfrm>
          <a:prstGeom prst="rect">
            <a:avLst/>
          </a:prstGeom>
          <a:noFill/>
          <a:ln>
            <a:noFill/>
          </a:ln>
        </p:spPr>
        <p:txBody>
          <a:bodyPr anchorCtr="0" anchor="t" bIns="0" lIns="0" spcFirstLastPara="1" rIns="0" wrap="square" tIns="12700">
            <a:spAutoFit/>
          </a:bodyPr>
          <a:lstStyle/>
          <a:p>
            <a:pPr indent="-457200" lvl="0" marL="469900" marR="121920" rtl="0" algn="l">
              <a:lnSpc>
                <a:spcPct val="100000"/>
              </a:lnSpc>
              <a:spcBef>
                <a:spcPts val="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Is it possible to have a deadlock involving only one process?  Explain</a:t>
            </a:r>
            <a:endParaRPr b="0" i="0" sz="2400" u="none" cap="none" strike="noStrike">
              <a:solidFill>
                <a:srgbClr val="000000"/>
              </a:solidFill>
              <a:latin typeface="Calibri"/>
              <a:ea typeface="Calibri"/>
              <a:cs typeface="Calibri"/>
              <a:sym typeface="Calibri"/>
            </a:endParaRPr>
          </a:p>
          <a:p>
            <a:pPr indent="-457200" lvl="0" marL="469900" marR="229870" rtl="0" algn="l">
              <a:lnSpc>
                <a:spcPct val="100000"/>
              </a:lnSpc>
              <a:spcBef>
                <a:spcPts val="580"/>
              </a:spcBef>
              <a:spcAft>
                <a:spcPts val="0"/>
              </a:spcAft>
              <a:buClr>
                <a:srgbClr val="000000"/>
              </a:buClr>
              <a:buSzPts val="2400"/>
              <a:buFont typeface="Calibri"/>
              <a:buAutoNum type="arabicPeriod"/>
            </a:pPr>
            <a:r>
              <a:rPr b="0" i="0" lang="en-US" sz="2400" u="none" cap="none" strike="noStrike">
                <a:solidFill>
                  <a:srgbClr val="000000"/>
                </a:solidFill>
                <a:latin typeface="Calibri"/>
                <a:ea typeface="Calibri"/>
                <a:cs typeface="Calibri"/>
                <a:sym typeface="Calibri"/>
              </a:rPr>
              <a:t>Consider the following snapshot of a system (given bellow)  Answer the following questions using Banker's algorithm:</a:t>
            </a:r>
            <a:endParaRPr b="0" i="0" sz="2400" u="none" cap="none" strike="noStrike">
              <a:solidFill>
                <a:srgbClr val="000000"/>
              </a:solidFill>
              <a:latin typeface="Calibri"/>
              <a:ea typeface="Calibri"/>
              <a:cs typeface="Calibri"/>
              <a:sym typeface="Calibri"/>
            </a:endParaRPr>
          </a:p>
          <a:p>
            <a:pPr indent="-515620" lvl="1" marL="984885" marR="0" rtl="0" algn="l">
              <a:lnSpc>
                <a:spcPct val="100000"/>
              </a:lnSpc>
              <a:spcBef>
                <a:spcPts val="505"/>
              </a:spcBef>
              <a:spcAft>
                <a:spcPts val="0"/>
              </a:spcAft>
              <a:buClr>
                <a:srgbClr val="000000"/>
              </a:buClr>
              <a:buSzPts val="2000"/>
              <a:buFont typeface="Calibri"/>
              <a:buAutoNum type="alphaLcParenR"/>
            </a:pPr>
            <a:r>
              <a:rPr b="0" i="0" lang="en-US" sz="2000" u="none" cap="none" strike="noStrike">
                <a:solidFill>
                  <a:srgbClr val="000000"/>
                </a:solidFill>
                <a:latin typeface="Calibri"/>
                <a:ea typeface="Calibri"/>
                <a:cs typeface="Calibri"/>
                <a:sym typeface="Calibri"/>
              </a:rPr>
              <a:t>What is the content of the matrix </a:t>
            </a:r>
            <a:r>
              <a:rPr b="1" i="0" lang="en-US" sz="2000" u="none" cap="none" strike="noStrike">
                <a:solidFill>
                  <a:srgbClr val="000000"/>
                </a:solidFill>
                <a:latin typeface="Calibri"/>
                <a:ea typeface="Calibri"/>
                <a:cs typeface="Calibri"/>
                <a:sym typeface="Calibri"/>
              </a:rPr>
              <a:t>Need?</a:t>
            </a:r>
            <a:endParaRPr b="0" i="0" sz="2000" u="none" cap="none" strike="noStrike">
              <a:solidFill>
                <a:srgbClr val="000000"/>
              </a:solidFill>
              <a:latin typeface="Calibri"/>
              <a:ea typeface="Calibri"/>
              <a:cs typeface="Calibri"/>
              <a:sym typeface="Calibri"/>
            </a:endParaRPr>
          </a:p>
          <a:p>
            <a:pPr indent="-515620" lvl="1" marL="984885" marR="0" rtl="0" algn="l">
              <a:lnSpc>
                <a:spcPct val="100000"/>
              </a:lnSpc>
              <a:spcBef>
                <a:spcPts val="484"/>
              </a:spcBef>
              <a:spcAft>
                <a:spcPts val="0"/>
              </a:spcAft>
              <a:buClr>
                <a:srgbClr val="000000"/>
              </a:buClr>
              <a:buSzPts val="2000"/>
              <a:buFont typeface="Calibri"/>
              <a:buAutoNum type="alphaLcParenR"/>
            </a:pPr>
            <a:r>
              <a:rPr b="0" i="0" lang="en-US" sz="2000" u="none" cap="none" strike="noStrike">
                <a:solidFill>
                  <a:srgbClr val="000000"/>
                </a:solidFill>
                <a:latin typeface="Calibri"/>
                <a:ea typeface="Calibri"/>
                <a:cs typeface="Calibri"/>
                <a:sym typeface="Calibri"/>
              </a:rPr>
              <a:t>Is the system in a safe state?</a:t>
            </a:r>
            <a:endParaRPr b="0" i="0" sz="2000" u="none" cap="none" strike="noStrike">
              <a:solidFill>
                <a:srgbClr val="000000"/>
              </a:solidFill>
              <a:latin typeface="Calibri"/>
              <a:ea typeface="Calibri"/>
              <a:cs typeface="Calibri"/>
              <a:sym typeface="Calibri"/>
            </a:endParaRPr>
          </a:p>
          <a:p>
            <a:pPr indent="-515620" lvl="1" marL="984885" marR="5080" rtl="0" algn="l">
              <a:lnSpc>
                <a:spcPct val="100000"/>
              </a:lnSpc>
              <a:spcBef>
                <a:spcPts val="480"/>
              </a:spcBef>
              <a:spcAft>
                <a:spcPts val="0"/>
              </a:spcAft>
              <a:buClr>
                <a:srgbClr val="000000"/>
              </a:buClr>
              <a:buSzPts val="2000"/>
              <a:buFont typeface="Calibri"/>
              <a:buAutoNum type="alphaLcParenR"/>
            </a:pPr>
            <a:r>
              <a:rPr b="0" i="0" lang="en-US" sz="2000" u="none" cap="none" strike="noStrike">
                <a:solidFill>
                  <a:srgbClr val="000000"/>
                </a:solidFill>
                <a:latin typeface="Calibri"/>
                <a:ea typeface="Calibri"/>
                <a:cs typeface="Calibri"/>
                <a:sym typeface="Calibri"/>
              </a:rPr>
              <a:t>If a request from process P1 arrives for (0,4,2,0), can the request be  granted immediately ?</a:t>
            </a:r>
            <a:endParaRPr b="0" i="0" sz="2000" u="none" cap="none" strike="noStrike">
              <a:solidFill>
                <a:srgbClr val="000000"/>
              </a:solidFill>
              <a:latin typeface="Calibri"/>
              <a:ea typeface="Calibri"/>
              <a:cs typeface="Calibri"/>
              <a:sym typeface="Calibri"/>
            </a:endParaRPr>
          </a:p>
        </p:txBody>
      </p:sp>
      <p:sp>
        <p:nvSpPr>
          <p:cNvPr id="1309" name="Google Shape;1309;p115"/>
          <p:cNvSpPr/>
          <p:nvPr/>
        </p:nvSpPr>
        <p:spPr>
          <a:xfrm>
            <a:off x="1752600" y="4591050"/>
            <a:ext cx="4305300" cy="148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0" name="Google Shape;1310;p115"/>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4" name="Shape 1314"/>
        <p:cNvGrpSpPr/>
        <p:nvPr/>
      </p:nvGrpSpPr>
      <p:grpSpPr>
        <a:xfrm>
          <a:off x="0" y="0"/>
          <a:ext cx="0" cy="0"/>
          <a:chOff x="0" y="0"/>
          <a:chExt cx="0" cy="0"/>
        </a:xfrm>
      </p:grpSpPr>
      <p:sp>
        <p:nvSpPr>
          <p:cNvPr id="1315" name="Google Shape;1315;p116"/>
          <p:cNvSpPr txBox="1"/>
          <p:nvPr>
            <p:ph type="title"/>
          </p:nvPr>
        </p:nvSpPr>
        <p:spPr>
          <a:xfrm>
            <a:off x="535940" y="1613738"/>
            <a:ext cx="8009255" cy="757555"/>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sz="2400"/>
              <a:t>3.	A system has four processes and five allocable	resources. The</a:t>
            </a:r>
            <a:endParaRPr sz="2400"/>
          </a:p>
          <a:p>
            <a:pPr indent="0" lvl="0" marL="0" marR="53339" rtl="0" algn="ctr">
              <a:lnSpc>
                <a:spcPct val="100000"/>
              </a:lnSpc>
              <a:spcBef>
                <a:spcPts val="0"/>
              </a:spcBef>
              <a:spcAft>
                <a:spcPts val="0"/>
              </a:spcAft>
              <a:buNone/>
            </a:pPr>
            <a:r>
              <a:rPr lang="en-US" sz="2400"/>
              <a:t>current allocation and maximum needs are given bellow:</a:t>
            </a:r>
            <a:endParaRPr sz="2400"/>
          </a:p>
        </p:txBody>
      </p:sp>
      <p:sp>
        <p:nvSpPr>
          <p:cNvPr id="1316" name="Google Shape;1316;p116"/>
          <p:cNvSpPr txBox="1"/>
          <p:nvPr/>
        </p:nvSpPr>
        <p:spPr>
          <a:xfrm>
            <a:off x="1028939" y="2951620"/>
            <a:ext cx="7401000" cy="635700"/>
          </a:xfrm>
          <a:prstGeom prst="rect">
            <a:avLst/>
          </a:prstGeom>
          <a:noFill/>
          <a:ln>
            <a:noFill/>
          </a:ln>
        </p:spPr>
        <p:txBody>
          <a:bodyPr anchorCtr="0" anchor="t" bIns="0" lIns="0" spcFirstLastPara="1" rIns="0" wrap="square" tIns="13325">
            <a:spAutoFit/>
          </a:bodyPr>
          <a:lstStyle/>
          <a:p>
            <a:pPr indent="-287019" lvl="0" marL="299085" marR="508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Calibri"/>
                <a:ea typeface="Calibri"/>
                <a:cs typeface="Calibri"/>
                <a:sym typeface="Calibri"/>
              </a:rPr>
              <a:t>What is the smallest value of </a:t>
            </a:r>
            <a:r>
              <a:rPr b="1" i="1" lang="en-US" sz="2000" u="none" cap="none" strike="noStrike">
                <a:solidFill>
                  <a:srgbClr val="000000"/>
                </a:solidFill>
                <a:latin typeface="Calibri"/>
                <a:ea typeface="Calibri"/>
                <a:cs typeface="Calibri"/>
                <a:sym typeface="Calibri"/>
              </a:rPr>
              <a:t>x for which this is a safe </a:t>
            </a:r>
            <a:r>
              <a:rPr b="0" i="0" lang="en-US" sz="2000" u="none" cap="none" strike="noStrike">
                <a:solidFill>
                  <a:srgbClr val="000000"/>
                </a:solidFill>
                <a:latin typeface="Calibri"/>
                <a:ea typeface="Calibri"/>
                <a:cs typeface="Calibri"/>
                <a:sym typeface="Calibri"/>
              </a:rPr>
              <a:t>state based on  the Banker’s algorithm?</a:t>
            </a:r>
            <a:endParaRPr b="0" i="0" sz="2000" u="none" cap="none" strike="noStrike">
              <a:solidFill>
                <a:srgbClr val="000000"/>
              </a:solidFill>
              <a:latin typeface="Calibri"/>
              <a:ea typeface="Calibri"/>
              <a:cs typeface="Calibri"/>
              <a:sym typeface="Calibri"/>
            </a:endParaRPr>
          </a:p>
        </p:txBody>
      </p:sp>
      <p:sp>
        <p:nvSpPr>
          <p:cNvPr id="1317" name="Google Shape;1317;p116"/>
          <p:cNvSpPr/>
          <p:nvPr/>
        </p:nvSpPr>
        <p:spPr>
          <a:xfrm>
            <a:off x="1141050" y="3891661"/>
            <a:ext cx="6798900" cy="2016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8" name="Google Shape;1318;p116"/>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2" name="Shape 1322"/>
        <p:cNvGrpSpPr/>
        <p:nvPr/>
      </p:nvGrpSpPr>
      <p:grpSpPr>
        <a:xfrm>
          <a:off x="0" y="0"/>
          <a:ext cx="0" cy="0"/>
          <a:chOff x="0" y="0"/>
          <a:chExt cx="0" cy="0"/>
        </a:xfrm>
      </p:grpSpPr>
      <p:sp>
        <p:nvSpPr>
          <p:cNvPr id="1323" name="Google Shape;1323;p117"/>
          <p:cNvSpPr txBox="1"/>
          <p:nvPr>
            <p:ph type="title"/>
          </p:nvPr>
        </p:nvSpPr>
        <p:spPr>
          <a:xfrm>
            <a:off x="3509009" y="461594"/>
            <a:ext cx="212725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Solutions</a:t>
            </a:r>
            <a:endParaRPr/>
          </a:p>
        </p:txBody>
      </p:sp>
      <p:sp>
        <p:nvSpPr>
          <p:cNvPr id="1324" name="Google Shape;1324;p117"/>
          <p:cNvSpPr txBox="1"/>
          <p:nvPr/>
        </p:nvSpPr>
        <p:spPr>
          <a:xfrm>
            <a:off x="535940" y="1566113"/>
            <a:ext cx="6277610" cy="118427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900"/>
              <a:buFont typeface="Calibri"/>
              <a:buNone/>
            </a:pPr>
            <a:r>
              <a:rPr b="0" i="0" lang="en-US" sz="1900" u="none" cap="none" strike="noStrike">
                <a:solidFill>
                  <a:srgbClr val="000000"/>
                </a:solidFill>
                <a:latin typeface="Calibri"/>
                <a:ea typeface="Calibri"/>
                <a:cs typeface="Calibri"/>
                <a:sym typeface="Calibri"/>
              </a:rPr>
              <a:t>1. No.</a:t>
            </a:r>
            <a:endParaRPr b="0" i="0" sz="1900" u="none" cap="none" strike="noStrike">
              <a:solidFill>
                <a:srgbClr val="000000"/>
              </a:solidFill>
              <a:latin typeface="Calibri"/>
              <a:ea typeface="Calibri"/>
              <a:cs typeface="Calibri"/>
              <a:sym typeface="Calibri"/>
            </a:endParaRPr>
          </a:p>
          <a:p>
            <a:pPr indent="0" lvl="0" marL="12700" marR="0" rtl="0" algn="l">
              <a:lnSpc>
                <a:spcPct val="100000"/>
              </a:lnSpc>
              <a:spcBef>
                <a:spcPts val="5"/>
              </a:spcBef>
              <a:spcAft>
                <a:spcPts val="0"/>
              </a:spcAft>
              <a:buClr>
                <a:srgbClr val="000000"/>
              </a:buClr>
              <a:buSzPts val="1900"/>
              <a:buFont typeface="Calibri"/>
              <a:buNone/>
            </a:pPr>
            <a:r>
              <a:rPr b="0" i="0" lang="en-US" sz="1900" u="none" cap="none" strike="noStrike">
                <a:solidFill>
                  <a:srgbClr val="000000"/>
                </a:solidFill>
                <a:latin typeface="Calibri"/>
                <a:ea typeface="Calibri"/>
                <a:cs typeface="Calibri"/>
                <a:sym typeface="Calibri"/>
              </a:rPr>
              <a:t>This follows directly from the hold and wait condition.</a:t>
            </a:r>
            <a:endParaRPr b="0" i="0" sz="1900" u="none" cap="none" strike="noStrike">
              <a:solidFill>
                <a:srgbClr val="000000"/>
              </a:solidFill>
              <a:latin typeface="Calibri"/>
              <a:ea typeface="Calibri"/>
              <a:cs typeface="Calibri"/>
              <a:sym typeface="Calibri"/>
            </a:endParaRPr>
          </a:p>
          <a:p>
            <a:pPr indent="0" lvl="0" marL="12700" marR="5080" rtl="0" algn="l">
              <a:lnSpc>
                <a:spcPct val="100000"/>
              </a:lnSpc>
              <a:spcBef>
                <a:spcPts val="0"/>
              </a:spcBef>
              <a:spcAft>
                <a:spcPts val="0"/>
              </a:spcAft>
              <a:buClr>
                <a:srgbClr val="000000"/>
              </a:buClr>
              <a:buSzPts val="1900"/>
              <a:buFont typeface="Calibri"/>
              <a:buNone/>
            </a:pPr>
            <a:r>
              <a:rPr b="0" i="0" lang="en-US" sz="1900" u="none" cap="none" strike="noStrike">
                <a:solidFill>
                  <a:srgbClr val="000000"/>
                </a:solidFill>
                <a:latin typeface="Calibri"/>
                <a:ea typeface="Calibri"/>
                <a:cs typeface="Calibri"/>
                <a:sym typeface="Calibri"/>
              </a:rPr>
              <a:t>Hold and wait: a process holding at least one resource is waiting  to acquire additional resources held by other processes</a:t>
            </a:r>
            <a:endParaRPr b="0" i="0" sz="1900" u="none" cap="none" strike="noStrike">
              <a:solidFill>
                <a:srgbClr val="000000"/>
              </a:solidFill>
              <a:latin typeface="Calibri"/>
              <a:ea typeface="Calibri"/>
              <a:cs typeface="Calibri"/>
              <a:sym typeface="Calibri"/>
            </a:endParaRPr>
          </a:p>
        </p:txBody>
      </p:sp>
      <p:sp>
        <p:nvSpPr>
          <p:cNvPr id="1325" name="Google Shape;1325;p117"/>
          <p:cNvSpPr txBox="1"/>
          <p:nvPr/>
        </p:nvSpPr>
        <p:spPr>
          <a:xfrm>
            <a:off x="535940" y="4463034"/>
            <a:ext cx="7635240" cy="17627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900"/>
              <a:buFont typeface="Calibri"/>
              <a:buNone/>
            </a:pPr>
            <a:r>
              <a:rPr b="0" i="0" lang="en-US" sz="1900" u="none" cap="none" strike="noStrike">
                <a:solidFill>
                  <a:srgbClr val="000000"/>
                </a:solidFill>
                <a:latin typeface="Calibri"/>
                <a:ea typeface="Calibri"/>
                <a:cs typeface="Calibri"/>
                <a:sym typeface="Calibri"/>
              </a:rPr>
              <a:t>2.</a:t>
            </a:r>
            <a:endParaRPr b="0" i="0" sz="1900" u="none" cap="none" strike="noStrike">
              <a:solidFill>
                <a:srgbClr val="000000"/>
              </a:solidFill>
              <a:latin typeface="Calibri"/>
              <a:ea typeface="Calibri"/>
              <a:cs typeface="Calibri"/>
              <a:sym typeface="Calibri"/>
            </a:endParaRPr>
          </a:p>
          <a:p>
            <a:pPr indent="-230504" lvl="0" marL="294005" marR="0" rtl="0" algn="l">
              <a:lnSpc>
                <a:spcPct val="100000"/>
              </a:lnSpc>
              <a:spcBef>
                <a:spcPts val="0"/>
              </a:spcBef>
              <a:spcAft>
                <a:spcPts val="0"/>
              </a:spcAft>
              <a:buClr>
                <a:srgbClr val="000000"/>
              </a:buClr>
              <a:buSzPts val="1900"/>
              <a:buFont typeface="Calibri"/>
              <a:buAutoNum type="alphaLcPeriod"/>
            </a:pPr>
            <a:r>
              <a:rPr b="0" i="0" lang="en-US" sz="1900" u="none" cap="none" strike="noStrike">
                <a:solidFill>
                  <a:srgbClr val="000000"/>
                </a:solidFill>
                <a:latin typeface="Calibri"/>
                <a:ea typeface="Calibri"/>
                <a:cs typeface="Calibri"/>
                <a:sym typeface="Calibri"/>
              </a:rPr>
              <a:t>Need = Max – Allocation. The matrix is shown bellow on the left-hand side;</a:t>
            </a:r>
            <a:endParaRPr b="0" i="0" sz="1900" u="none" cap="none" strike="noStrike">
              <a:solidFill>
                <a:srgbClr val="000000"/>
              </a:solidFill>
              <a:latin typeface="Calibri"/>
              <a:ea typeface="Calibri"/>
              <a:cs typeface="Calibri"/>
              <a:sym typeface="Calibri"/>
            </a:endParaRPr>
          </a:p>
          <a:p>
            <a:pPr indent="-239394" lvl="0" marL="251459" marR="0" rtl="0" algn="l">
              <a:lnSpc>
                <a:spcPct val="100000"/>
              </a:lnSpc>
              <a:spcBef>
                <a:spcPts val="0"/>
              </a:spcBef>
              <a:spcAft>
                <a:spcPts val="0"/>
              </a:spcAft>
              <a:buClr>
                <a:srgbClr val="000000"/>
              </a:buClr>
              <a:buSzPts val="1900"/>
              <a:buFont typeface="Calibri"/>
              <a:buAutoNum type="alphaLcPeriod"/>
            </a:pPr>
            <a:r>
              <a:rPr b="0" i="0" lang="en-US" sz="1900" u="none" cap="none" strike="noStrike">
                <a:solidFill>
                  <a:srgbClr val="000000"/>
                </a:solidFill>
                <a:latin typeface="Calibri"/>
                <a:ea typeface="Calibri"/>
                <a:cs typeface="Calibri"/>
                <a:sym typeface="Calibri"/>
              </a:rPr>
              <a:t>Yes, a sequence &lt;P3, P4, P2, P1, P0&gt; is safe;</a:t>
            </a:r>
            <a:endParaRPr b="0" i="0" sz="1900" u="none" cap="none" strike="noStrike">
              <a:solidFill>
                <a:srgbClr val="000000"/>
              </a:solidFill>
              <a:latin typeface="Calibri"/>
              <a:ea typeface="Calibri"/>
              <a:cs typeface="Calibri"/>
              <a:sym typeface="Calibri"/>
            </a:endParaRPr>
          </a:p>
          <a:p>
            <a:pPr indent="-120650" lvl="0" marL="12700" marR="1731010" rtl="0" algn="l">
              <a:lnSpc>
                <a:spcPct val="100000"/>
              </a:lnSpc>
              <a:spcBef>
                <a:spcPts val="0"/>
              </a:spcBef>
              <a:spcAft>
                <a:spcPts val="0"/>
              </a:spcAft>
              <a:buClr>
                <a:srgbClr val="000000"/>
              </a:buClr>
              <a:buSzPts val="1900"/>
              <a:buFont typeface="Calibri"/>
              <a:buAutoNum type="alphaLcPeriod"/>
            </a:pPr>
            <a:r>
              <a:rPr b="0" i="0" lang="en-US" sz="1900" u="none" cap="none" strike="noStrike">
                <a:solidFill>
                  <a:srgbClr val="000000"/>
                </a:solidFill>
                <a:latin typeface="Calibri"/>
                <a:ea typeface="Calibri"/>
                <a:cs typeface="Calibri"/>
                <a:sym typeface="Calibri"/>
              </a:rPr>
              <a:t>Yes, there is a sequence &lt;P0, P2, P1, P4, P3&gt; which is safe.  The snapshot of the system after resources allocation is  given bellow on the right-hand side.</a:t>
            </a:r>
            <a:endParaRPr b="0" i="0" sz="1900" u="none" cap="none" strike="noStrike">
              <a:solidFill>
                <a:srgbClr val="000000"/>
              </a:solidFill>
              <a:latin typeface="Calibri"/>
              <a:ea typeface="Calibri"/>
              <a:cs typeface="Calibri"/>
              <a:sym typeface="Calibri"/>
            </a:endParaRPr>
          </a:p>
        </p:txBody>
      </p:sp>
      <p:sp>
        <p:nvSpPr>
          <p:cNvPr id="1326" name="Google Shape;1326;p117"/>
          <p:cNvSpPr/>
          <p:nvPr/>
        </p:nvSpPr>
        <p:spPr>
          <a:xfrm>
            <a:off x="1266825" y="3114675"/>
            <a:ext cx="6086475" cy="14763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7" name="Google Shape;1327;p117"/>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1" name="Shape 1331"/>
        <p:cNvGrpSpPr/>
        <p:nvPr/>
      </p:nvGrpSpPr>
      <p:grpSpPr>
        <a:xfrm>
          <a:off x="0" y="0"/>
          <a:ext cx="0" cy="0"/>
          <a:chOff x="0" y="0"/>
          <a:chExt cx="0" cy="0"/>
        </a:xfrm>
      </p:grpSpPr>
      <p:sp>
        <p:nvSpPr>
          <p:cNvPr id="1332" name="Google Shape;1332;p118"/>
          <p:cNvSpPr txBox="1"/>
          <p:nvPr>
            <p:ph type="title"/>
          </p:nvPr>
        </p:nvSpPr>
        <p:spPr>
          <a:xfrm>
            <a:off x="3027426" y="461594"/>
            <a:ext cx="309308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Solution for 3</a:t>
            </a:r>
            <a:endParaRPr/>
          </a:p>
        </p:txBody>
      </p:sp>
      <p:sp>
        <p:nvSpPr>
          <p:cNvPr id="1333" name="Google Shape;1333;p118"/>
          <p:cNvSpPr txBox="1"/>
          <p:nvPr/>
        </p:nvSpPr>
        <p:spPr>
          <a:xfrm>
            <a:off x="535940" y="6427114"/>
            <a:ext cx="7645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18/04/2018</a:t>
            </a:r>
            <a:endParaRPr b="0" i="0" sz="1200" u="none" cap="none" strike="noStrike">
              <a:solidFill>
                <a:srgbClr val="000000"/>
              </a:solidFill>
              <a:latin typeface="Calibri"/>
              <a:ea typeface="Calibri"/>
              <a:cs typeface="Calibri"/>
              <a:sym typeface="Calibri"/>
            </a:endParaRPr>
          </a:p>
        </p:txBody>
      </p:sp>
      <p:sp>
        <p:nvSpPr>
          <p:cNvPr id="1334" name="Google Shape;1334;p118"/>
          <p:cNvSpPr txBox="1"/>
          <p:nvPr/>
        </p:nvSpPr>
        <p:spPr>
          <a:xfrm>
            <a:off x="8426957" y="6427114"/>
            <a:ext cx="1809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33</a:t>
            </a:r>
            <a:endParaRPr b="0" i="0" sz="1200" u="none" cap="none" strike="noStrike">
              <a:solidFill>
                <a:srgbClr val="000000"/>
              </a:solidFill>
              <a:latin typeface="Calibri"/>
              <a:ea typeface="Calibri"/>
              <a:cs typeface="Calibri"/>
              <a:sym typeface="Calibri"/>
            </a:endParaRPr>
          </a:p>
        </p:txBody>
      </p:sp>
      <p:sp>
        <p:nvSpPr>
          <p:cNvPr id="1335" name="Google Shape;1335;p118"/>
          <p:cNvSpPr/>
          <p:nvPr/>
        </p:nvSpPr>
        <p:spPr>
          <a:xfrm>
            <a:off x="599093" y="1600200"/>
            <a:ext cx="7891443" cy="44107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36" name="Google Shape;1336;p118"/>
          <p:cNvSpPr txBox="1"/>
          <p:nvPr/>
        </p:nvSpPr>
        <p:spPr>
          <a:xfrm>
            <a:off x="4242053" y="6408826"/>
            <a:ext cx="66103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888888"/>
              </a:buClr>
              <a:buSzPts val="1400"/>
              <a:buFont typeface="Calibri"/>
              <a:buNone/>
            </a:pPr>
            <a:r>
              <a:rPr b="0" i="0" lang="en-US" sz="1400" u="none" cap="none" strike="noStrike">
                <a:solidFill>
                  <a:srgbClr val="888888"/>
                </a:solidFill>
                <a:latin typeface="Calibri"/>
                <a:ea typeface="Calibri"/>
                <a:cs typeface="Calibri"/>
                <a:sym typeface="Calibri"/>
              </a:rPr>
              <a:t>Tej Shahi</a:t>
            </a:r>
            <a:endParaRPr b="0" i="0" sz="1400" u="none" cap="none" strike="noStrike">
              <a:solidFill>
                <a:srgbClr val="000000"/>
              </a:solidFill>
              <a:latin typeface="Calibri"/>
              <a:ea typeface="Calibri"/>
              <a:cs typeface="Calibri"/>
              <a:sym typeface="Calibri"/>
            </a:endParaRPr>
          </a:p>
        </p:txBody>
      </p:sp>
      <p:sp>
        <p:nvSpPr>
          <p:cNvPr id="1337" name="Google Shape;1337;p118"/>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6" name="Shape 526"/>
        <p:cNvGrpSpPr/>
        <p:nvPr/>
      </p:nvGrpSpPr>
      <p:grpSpPr>
        <a:xfrm>
          <a:off x="0" y="0"/>
          <a:ext cx="0" cy="0"/>
          <a:chOff x="0" y="0"/>
          <a:chExt cx="0" cy="0"/>
        </a:xfrm>
      </p:grpSpPr>
      <p:sp>
        <p:nvSpPr>
          <p:cNvPr id="527" name="Google Shape;527;p1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28" name="Google Shape;528;p12"/>
          <p:cNvSpPr txBox="1"/>
          <p:nvPr>
            <p:ph type="title"/>
          </p:nvPr>
        </p:nvSpPr>
        <p:spPr>
          <a:xfrm>
            <a:off x="2667380" y="461594"/>
            <a:ext cx="3808729"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Creation</a:t>
            </a:r>
            <a:endParaRPr sz="4400"/>
          </a:p>
        </p:txBody>
      </p:sp>
      <p:sp>
        <p:nvSpPr>
          <p:cNvPr id="529" name="Google Shape;529;p12"/>
          <p:cNvSpPr txBox="1"/>
          <p:nvPr/>
        </p:nvSpPr>
        <p:spPr>
          <a:xfrm>
            <a:off x="535940" y="1563446"/>
            <a:ext cx="8074659" cy="4376420"/>
          </a:xfrm>
          <a:prstGeom prst="rect">
            <a:avLst/>
          </a:prstGeom>
          <a:noFill/>
          <a:ln>
            <a:noFill/>
          </a:ln>
        </p:spPr>
        <p:txBody>
          <a:bodyPr anchorCtr="0" anchor="t" bIns="0" lIns="0" spcFirstLastPara="1" rIns="0" wrap="square" tIns="64750">
            <a:spAutoFit/>
          </a:bodyPr>
          <a:lstStyle/>
          <a:p>
            <a:pPr indent="-342900" lvl="0" marL="355600" marR="5080" rtl="0" algn="l">
              <a:lnSpc>
                <a:spcPct val="108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There	are	four	principal	events	that	cause	the  process to be created:</a:t>
            </a:r>
            <a:endParaRPr sz="3000">
              <a:solidFill>
                <a:schemeClr val="dk1"/>
              </a:solidFill>
              <a:latin typeface="Arial"/>
              <a:ea typeface="Arial"/>
              <a:cs typeface="Arial"/>
              <a:sym typeface="Arial"/>
            </a:endParaRPr>
          </a:p>
          <a:p>
            <a:pPr indent="-287019" lvl="1" marL="756285" marR="0" rtl="0" algn="l">
              <a:lnSpc>
                <a:spcPct val="100000"/>
              </a:lnSpc>
              <a:spcBef>
                <a:spcPts val="29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 System initialization.</a:t>
            </a:r>
            <a:endParaRPr b="0" i="0" sz="2600" u="none" cap="none" strike="noStrike">
              <a:solidFill>
                <a:schemeClr val="dk1"/>
              </a:solidFill>
              <a:latin typeface="Arial"/>
              <a:ea typeface="Arial"/>
              <a:cs typeface="Arial"/>
              <a:sym typeface="Arial"/>
            </a:endParaRPr>
          </a:p>
          <a:p>
            <a:pPr indent="-287019" lvl="1" marL="756285" marR="0" rtl="0" algn="l">
              <a:lnSpc>
                <a:spcPct val="100000"/>
              </a:lnSpc>
              <a:spcBef>
                <a:spcPts val="315"/>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 Execution of a process creation system call.</a:t>
            </a:r>
            <a:endParaRPr b="0" i="0" sz="2600" u="none" cap="none" strike="noStrike">
              <a:solidFill>
                <a:schemeClr val="dk1"/>
              </a:solidFill>
              <a:latin typeface="Arial"/>
              <a:ea typeface="Arial"/>
              <a:cs typeface="Arial"/>
              <a:sym typeface="Arial"/>
            </a:endParaRPr>
          </a:p>
          <a:p>
            <a:pPr indent="-287019" lvl="1" marL="756285" marR="0" rtl="0" algn="l">
              <a:lnSpc>
                <a:spcPct val="100000"/>
              </a:lnSpc>
              <a:spcBef>
                <a:spcPts val="31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 User request to create a new process.</a:t>
            </a:r>
            <a:endParaRPr b="0" i="0" sz="2600" u="none" cap="none" strike="noStrike">
              <a:solidFill>
                <a:schemeClr val="dk1"/>
              </a:solidFill>
              <a:latin typeface="Arial"/>
              <a:ea typeface="Arial"/>
              <a:cs typeface="Arial"/>
              <a:sym typeface="Arial"/>
            </a:endParaRPr>
          </a:p>
          <a:p>
            <a:pPr indent="-287019" lvl="1" marL="756285" marR="0" rtl="0" algn="l">
              <a:lnSpc>
                <a:spcPct val="100000"/>
              </a:lnSpc>
              <a:spcBef>
                <a:spcPts val="315"/>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 Initiation of a batch job.</a:t>
            </a:r>
            <a:endParaRPr b="0" i="0" sz="2600" u="none" cap="none" strike="noStrike">
              <a:solidFill>
                <a:schemeClr val="dk1"/>
              </a:solidFill>
              <a:latin typeface="Arial"/>
              <a:ea typeface="Arial"/>
              <a:cs typeface="Arial"/>
              <a:sym typeface="Arial"/>
            </a:endParaRPr>
          </a:p>
          <a:p>
            <a:pPr indent="-342900" lvl="0" marL="355600" marR="5080" rtl="0" algn="just">
              <a:lnSpc>
                <a:spcPct val="90000"/>
              </a:lnSpc>
              <a:spcBef>
                <a:spcPts val="695"/>
              </a:spcBef>
              <a:spcAft>
                <a:spcPts val="0"/>
              </a:spcAft>
              <a:buClr>
                <a:schemeClr val="dk1"/>
              </a:buClr>
              <a:buSzPts val="3000"/>
              <a:buFont typeface="Arial"/>
              <a:buChar char="•"/>
            </a:pPr>
            <a:r>
              <a:rPr lang="en-US" sz="3000">
                <a:solidFill>
                  <a:schemeClr val="dk1"/>
                </a:solidFill>
                <a:latin typeface="Arial"/>
                <a:ea typeface="Arial"/>
                <a:cs typeface="Arial"/>
                <a:sym typeface="Arial"/>
              </a:rPr>
              <a:t>A process may create several  new processes  during the course of execution.  The creating  process is called a parent process, where as the  new processes are called children of that process.</a:t>
            </a:r>
            <a:endParaRPr sz="3000">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19"/>
          <p:cNvSpPr txBox="1"/>
          <p:nvPr/>
        </p:nvSpPr>
        <p:spPr>
          <a:xfrm>
            <a:off x="1276350" y="3166110"/>
            <a:ext cx="4547870" cy="11226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39C0B9"/>
              </a:buClr>
              <a:buSzPts val="3600"/>
              <a:buFont typeface="Lucida Sans"/>
              <a:buNone/>
            </a:pPr>
            <a:r>
              <a:rPr b="0" i="0" lang="en-US" sz="3600" u="none" cap="none" strike="noStrike">
                <a:solidFill>
                  <a:srgbClr val="39C0B9"/>
                </a:solidFill>
                <a:latin typeface="Lucida Sans"/>
                <a:ea typeface="Lucida Sans"/>
                <a:cs typeface="Lucida Sans"/>
                <a:sym typeface="Lucida Sans"/>
              </a:rPr>
              <a:t>THREADS  (</a:t>
            </a:r>
            <a:r>
              <a:rPr b="0" i="0" lang="en-US" sz="3200" u="none" cap="none" strike="noStrike">
                <a:solidFill>
                  <a:srgbClr val="39C0B9"/>
                </a:solidFill>
                <a:latin typeface="Lucida Sans"/>
                <a:ea typeface="Lucida Sans"/>
                <a:cs typeface="Lucida Sans"/>
                <a:sym typeface="Lucida Sans"/>
              </a:rPr>
              <a:t>OPERATING SYSTEM</a:t>
            </a:r>
            <a:r>
              <a:rPr b="0" i="0" lang="en-US" sz="3600" u="none" cap="none" strike="noStrike">
                <a:solidFill>
                  <a:srgbClr val="39C0B9"/>
                </a:solidFill>
                <a:latin typeface="Lucida Sans"/>
                <a:ea typeface="Lucida Sans"/>
                <a:cs typeface="Lucida Sans"/>
                <a:sym typeface="Lucida Sans"/>
              </a:rPr>
              <a:t>)</a:t>
            </a:r>
            <a:endParaRPr b="0" i="0" sz="3600" u="none" cap="none" strike="noStrike">
              <a:solidFill>
                <a:srgbClr val="000000"/>
              </a:solidFill>
              <a:latin typeface="Lucida Sans"/>
              <a:ea typeface="Lucida Sans"/>
              <a:cs typeface="Lucida Sans"/>
              <a:sym typeface="Lucida Sans"/>
            </a:endParaRPr>
          </a:p>
        </p:txBody>
      </p:sp>
      <p:sp>
        <p:nvSpPr>
          <p:cNvPr id="1343" name="Google Shape;1343;p119"/>
          <p:cNvSpPr txBox="1"/>
          <p:nvPr>
            <p:ph idx="11" type="ftr"/>
          </p:nvPr>
        </p:nvSpPr>
        <p:spPr>
          <a:xfrm>
            <a:off x="2928620" y="6248400"/>
            <a:ext cx="2895600" cy="17633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20"/>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49" name="Google Shape;1349;p120"/>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0" name="Google Shape;1350;p120"/>
          <p:cNvSpPr txBox="1"/>
          <p:nvPr>
            <p:ph type="title"/>
          </p:nvPr>
        </p:nvSpPr>
        <p:spPr>
          <a:xfrm>
            <a:off x="1244295" y="639826"/>
            <a:ext cx="349059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What is Thread ?</a:t>
            </a:r>
            <a:endParaRPr sz="3200"/>
          </a:p>
        </p:txBody>
      </p:sp>
      <p:sp>
        <p:nvSpPr>
          <p:cNvPr id="1351" name="Google Shape;1351;p120"/>
          <p:cNvSpPr txBox="1"/>
          <p:nvPr/>
        </p:nvSpPr>
        <p:spPr>
          <a:xfrm>
            <a:off x="1244295" y="1830070"/>
            <a:ext cx="7446645" cy="3028315"/>
          </a:xfrm>
          <a:prstGeom prst="rect">
            <a:avLst/>
          </a:prstGeom>
          <a:noFill/>
          <a:ln>
            <a:noFill/>
          </a:ln>
        </p:spPr>
        <p:txBody>
          <a:bodyPr anchorCtr="0" anchor="t" bIns="0" lIns="0" spcFirstLastPara="1" rIns="0" wrap="square" tIns="12700">
            <a:spAutoFit/>
          </a:bodyPr>
          <a:lstStyle/>
          <a:p>
            <a:pPr indent="182880" lvl="0" marL="12700" marR="5080" rtl="0" algn="just">
              <a:lnSpc>
                <a:spcPct val="100000"/>
              </a:lnSpc>
              <a:spcBef>
                <a:spcPts val="0"/>
              </a:spcBef>
              <a:spcAft>
                <a:spcPts val="0"/>
              </a:spcAft>
              <a:buClr>
                <a:srgbClr val="F3F3F3"/>
              </a:buClr>
              <a:buSzPts val="2400"/>
              <a:buFont typeface="Lucida Sans"/>
              <a:buNone/>
            </a:pPr>
            <a:r>
              <a:rPr b="0" i="0" lang="en-US" sz="2400" u="none" cap="none" strike="noStrike">
                <a:solidFill>
                  <a:srgbClr val="F3F3F3"/>
                </a:solidFill>
                <a:latin typeface="Lucida Sans"/>
                <a:ea typeface="Lucida Sans"/>
                <a:cs typeface="Lucida Sans"/>
                <a:sym typeface="Lucida Sans"/>
              </a:rPr>
              <a:t>A thread is a flow of execution through the  process code, with its own program counter,  system registers and stack. A thread is also  called a light weight process. Threads provide a  way to improve application performance  through parallelism.</a:t>
            </a:r>
            <a:endParaRPr b="0" i="0" sz="2400" u="none" cap="none" strike="noStrike">
              <a:solidFill>
                <a:srgbClr val="000000"/>
              </a:solidFill>
              <a:latin typeface="Lucida Sans"/>
              <a:ea typeface="Lucida Sans"/>
              <a:cs typeface="Lucida Sans"/>
              <a:sym typeface="Lucida Sans"/>
            </a:endParaRPr>
          </a:p>
          <a:p>
            <a:pPr indent="182880" lvl="0" marL="12700" marR="5080" rtl="0" algn="just">
              <a:lnSpc>
                <a:spcPct val="100000"/>
              </a:lnSpc>
              <a:spcBef>
                <a:spcPts val="600"/>
              </a:spcBef>
              <a:spcAft>
                <a:spcPts val="0"/>
              </a:spcAft>
              <a:buClr>
                <a:srgbClr val="F3F3F3"/>
              </a:buClr>
              <a:buSzPts val="2400"/>
              <a:buFont typeface="Lucida Sans"/>
              <a:buNone/>
            </a:pPr>
            <a:r>
              <a:rPr b="0" i="0" lang="en-US" sz="2400" u="none" cap="none" strike="noStrike">
                <a:solidFill>
                  <a:srgbClr val="F3F3F3"/>
                </a:solidFill>
                <a:latin typeface="Lucida Sans"/>
                <a:ea typeface="Lucida Sans"/>
                <a:cs typeface="Lucida Sans"/>
                <a:sym typeface="Lucida Sans"/>
              </a:rPr>
              <a:t>Each thread belongs to exactly one process  and no thread can exist outside a process.</a:t>
            </a:r>
            <a:endParaRPr b="0" i="0" sz="2400" u="none" cap="none" strike="noStrike">
              <a:solidFill>
                <a:srgbClr val="000000"/>
              </a:solidFill>
              <a:latin typeface="Lucida Sans"/>
              <a:ea typeface="Lucida Sans"/>
              <a:cs typeface="Lucida Sans"/>
              <a:sym typeface="Lucida Sans"/>
            </a:endParaRPr>
          </a:p>
        </p:txBody>
      </p:sp>
      <p:sp>
        <p:nvSpPr>
          <p:cNvPr id="1352" name="Google Shape;1352;p120"/>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3" name="Google Shape;1353;p120"/>
          <p:cNvSpPr txBox="1"/>
          <p:nvPr>
            <p:ph idx="11" type="ftr"/>
          </p:nvPr>
        </p:nvSpPr>
        <p:spPr>
          <a:xfrm>
            <a:off x="3124200" y="5791200"/>
            <a:ext cx="3200400" cy="17633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1"/>
          <p:cNvSpPr/>
          <p:nvPr/>
        </p:nvSpPr>
        <p:spPr>
          <a:xfrm>
            <a:off x="795527" y="786383"/>
            <a:ext cx="217931" cy="2194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9" name="Google Shape;1359;p121"/>
          <p:cNvSpPr txBox="1"/>
          <p:nvPr>
            <p:ph type="title"/>
          </p:nvPr>
        </p:nvSpPr>
        <p:spPr>
          <a:xfrm>
            <a:off x="1239824" y="730122"/>
            <a:ext cx="6664350" cy="330834"/>
          </a:xfrm>
          <a:prstGeom prst="rect">
            <a:avLst/>
          </a:prstGeom>
          <a:noFill/>
          <a:ln>
            <a:noFill/>
          </a:ln>
        </p:spPr>
        <p:txBody>
          <a:bodyPr anchorCtr="0" anchor="t" bIns="0" lIns="0" spcFirstLastPara="1" rIns="0" wrap="square" tIns="13325">
            <a:spAutoFit/>
          </a:bodyPr>
          <a:lstStyle/>
          <a:p>
            <a:pPr indent="0" lvl="0" marL="17145" rtl="0" algn="l">
              <a:lnSpc>
                <a:spcPct val="100000"/>
              </a:lnSpc>
              <a:spcBef>
                <a:spcPts val="0"/>
              </a:spcBef>
              <a:spcAft>
                <a:spcPts val="0"/>
              </a:spcAft>
              <a:buNone/>
            </a:pPr>
            <a:r>
              <a:rPr lang="en-US"/>
              <a:t>Single threaded Process and Multi-threaded Process</a:t>
            </a:r>
            <a:endParaRPr/>
          </a:p>
        </p:txBody>
      </p:sp>
      <p:sp>
        <p:nvSpPr>
          <p:cNvPr id="1360" name="Google Shape;1360;p121"/>
          <p:cNvSpPr/>
          <p:nvPr/>
        </p:nvSpPr>
        <p:spPr>
          <a:xfrm>
            <a:off x="1136903" y="1680972"/>
            <a:ext cx="6886956" cy="397154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1" name="Google Shape;1361;p121"/>
          <p:cNvSpPr/>
          <p:nvPr/>
        </p:nvSpPr>
        <p:spPr>
          <a:xfrm>
            <a:off x="8223504" y="6594347"/>
            <a:ext cx="920496" cy="26365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2" name="Google Shape;1362;p121"/>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22"/>
          <p:cNvSpPr txBox="1"/>
          <p:nvPr>
            <p:ph type="title"/>
          </p:nvPr>
        </p:nvSpPr>
        <p:spPr>
          <a:xfrm>
            <a:off x="1244295" y="730122"/>
            <a:ext cx="5370195"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Difference between Process and Threads :</a:t>
            </a:r>
            <a:endParaRPr/>
          </a:p>
        </p:txBody>
      </p:sp>
      <p:graphicFrame>
        <p:nvGraphicFramePr>
          <p:cNvPr id="1368" name="Google Shape;1368;p122"/>
          <p:cNvGraphicFramePr/>
          <p:nvPr/>
        </p:nvGraphicFramePr>
        <p:xfrm>
          <a:off x="1159128" y="1259966"/>
          <a:ext cx="3000000" cy="3000000"/>
        </p:xfrm>
        <a:graphic>
          <a:graphicData uri="http://schemas.openxmlformats.org/drawingml/2006/table">
            <a:tbl>
              <a:tblPr bandRow="1" firstRow="1">
                <a:noFill/>
                <a:tableStyleId>{79E1E7DB-ABD9-42F0-B026-04C1038B6959}</a:tableStyleId>
              </a:tblPr>
              <a:tblGrid>
                <a:gridCol w="550550"/>
                <a:gridCol w="3343900"/>
                <a:gridCol w="3361700"/>
              </a:tblGrid>
              <a:tr h="365750">
                <a:tc>
                  <a:txBody>
                    <a:bodyPr/>
                    <a:lstStyle/>
                    <a:p>
                      <a:pPr indent="0" lvl="0" marL="0" marR="0" rtl="0" algn="ctr">
                        <a:lnSpc>
                          <a:spcPct val="100000"/>
                        </a:lnSpc>
                        <a:spcBef>
                          <a:spcPts val="0"/>
                        </a:spcBef>
                        <a:spcAft>
                          <a:spcPts val="0"/>
                        </a:spcAft>
                        <a:buNone/>
                      </a:pPr>
                      <a:r>
                        <a:rPr lang="en-US" sz="1400" u="none" cap="none" strike="noStrike">
                          <a:solidFill>
                            <a:srgbClr val="56A7B5"/>
                          </a:solidFill>
                          <a:latin typeface="Lucida Sans"/>
                          <a:ea typeface="Lucida Sans"/>
                          <a:cs typeface="Lucida Sans"/>
                          <a:sym typeface="Lucida Sans"/>
                        </a:rPr>
                        <a:t>S.N.</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c>
                  <a:txBody>
                    <a:bodyPr/>
                    <a:lstStyle/>
                    <a:p>
                      <a:pPr indent="0" lvl="0" marL="1270" marR="0" rtl="0" algn="ctr">
                        <a:lnSpc>
                          <a:spcPct val="100000"/>
                        </a:lnSpc>
                        <a:spcBef>
                          <a:spcPts val="0"/>
                        </a:spcBef>
                        <a:spcAft>
                          <a:spcPts val="0"/>
                        </a:spcAft>
                        <a:buNone/>
                      </a:pPr>
                      <a:r>
                        <a:rPr lang="en-US" sz="1800" u="none" cap="none" strike="noStrike">
                          <a:solidFill>
                            <a:srgbClr val="56A7B5"/>
                          </a:solidFill>
                          <a:latin typeface="Lucida Sans"/>
                          <a:ea typeface="Lucida Sans"/>
                          <a:cs typeface="Lucida Sans"/>
                          <a:sym typeface="Lucida Sans"/>
                        </a:rPr>
                        <a:t>Process</a:t>
                      </a:r>
                      <a:endParaRPr sz="1800" u="none" cap="none" strike="noStrike">
                        <a:latin typeface="Lucida Sans"/>
                        <a:ea typeface="Lucida Sans"/>
                        <a:cs typeface="Lucida Sans"/>
                        <a:sym typeface="Lucida Sans"/>
                      </a:endParaRPr>
                    </a:p>
                  </a:txBody>
                  <a:tcPr marT="412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c>
                  <a:txBody>
                    <a:bodyPr/>
                    <a:lstStyle/>
                    <a:p>
                      <a:pPr indent="0" lvl="0" marL="0" marR="0" rtl="0" algn="ctr">
                        <a:lnSpc>
                          <a:spcPct val="100000"/>
                        </a:lnSpc>
                        <a:spcBef>
                          <a:spcPts val="0"/>
                        </a:spcBef>
                        <a:spcAft>
                          <a:spcPts val="0"/>
                        </a:spcAft>
                        <a:buNone/>
                      </a:pPr>
                      <a:r>
                        <a:rPr lang="en-US" sz="1800" u="none" cap="none" strike="noStrike">
                          <a:solidFill>
                            <a:srgbClr val="56A7B5"/>
                          </a:solidFill>
                          <a:latin typeface="Lucida Sans"/>
                          <a:ea typeface="Lucida Sans"/>
                          <a:cs typeface="Lucida Sans"/>
                          <a:sym typeface="Lucida Sans"/>
                        </a:rPr>
                        <a:t>Threads</a:t>
                      </a:r>
                      <a:endParaRPr sz="1800" u="none" cap="none" strike="noStrike">
                        <a:latin typeface="Lucida Sans"/>
                        <a:ea typeface="Lucida Sans"/>
                        <a:cs typeface="Lucida Sans"/>
                        <a:sym typeface="Lucida Sans"/>
                      </a:endParaRPr>
                    </a:p>
                  </a:txBody>
                  <a:tcPr marT="412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r>
              <a:tr h="57987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1.</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1440" marR="88328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Process is heavy weight or  resource intensive.</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2075" marR="14478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Thread is light weight taking lesser  resources than a process.</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r>
              <a:tr h="57557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2.</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1440" marR="18796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Process switching needs  interaction with operating system.</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2075" marR="16383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Thread switching does not need to  interact with operating system.</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r>
              <a:tr h="94487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3.</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1440" marR="10795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In multiple processing  environments each process  executes the same code but has its  own memory and file resources.</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2075" marR="32321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All threads can share same set of  open files, child processes.</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r>
              <a:tr h="784475">
                <a:tc>
                  <a:txBody>
                    <a:bodyPr/>
                    <a:lstStyle/>
                    <a:p>
                      <a:pPr indent="0" lvl="0" marL="635"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4.</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1440" marR="103504"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If one process is blocked then no  other process can execute until the  first process is unblocked.</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2075" marR="14033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While one thread is blocked and  waiting, second thread in the same  task can run.</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r>
              <a:tr h="78447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5.</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c>
                  <a:txBody>
                    <a:bodyPr/>
                    <a:lstStyle/>
                    <a:p>
                      <a:pPr indent="0" lvl="0" marL="91440" marR="35242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Multiple processes without using  threads use more resources.</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c>
                  <a:txBody>
                    <a:bodyPr/>
                    <a:lstStyle/>
                    <a:p>
                      <a:pPr indent="0" lvl="0" marL="92075" marR="39370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Multiple threaded processes use  fewer resources.</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r>
              <a:tr h="862475">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ahoma"/>
                          <a:ea typeface="Tahoma"/>
                          <a:cs typeface="Tahoma"/>
                          <a:sym typeface="Tahoma"/>
                        </a:rPr>
                        <a:t>6.</a:t>
                      </a:r>
                      <a:endParaRPr sz="1400" u="none" cap="none" strike="noStrike">
                        <a:latin typeface="Tahoma"/>
                        <a:ea typeface="Tahoma"/>
                        <a:cs typeface="Tahoma"/>
                        <a:sym typeface="Tahoma"/>
                      </a:endParaRPr>
                    </a:p>
                  </a:txBody>
                  <a:tcPr marT="47000"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1440" marR="14414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In multiple processes each process  operates independently of the  others.</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2075"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One thread can read, write or</a:t>
                      </a:r>
                      <a:endParaRPr sz="1400" u="none" cap="none" strike="noStrike">
                        <a:latin typeface="Lucida Sans"/>
                        <a:ea typeface="Lucida Sans"/>
                        <a:cs typeface="Lucida Sans"/>
                        <a:sym typeface="Lucida Sans"/>
                      </a:endParaRPr>
                    </a:p>
                    <a:p>
                      <a:pPr indent="0" lvl="0" marL="92075" marR="0" rtl="0" algn="l">
                        <a:lnSpc>
                          <a:spcPct val="100000"/>
                        </a:lnSpc>
                        <a:spcBef>
                          <a:spcPts val="5"/>
                        </a:spcBef>
                        <a:spcAft>
                          <a:spcPts val="0"/>
                        </a:spcAft>
                        <a:buNone/>
                      </a:pPr>
                      <a:r>
                        <a:rPr lang="en-US" sz="1400" u="none" cap="none" strike="noStrike">
                          <a:solidFill>
                            <a:srgbClr val="FFFFFF"/>
                          </a:solidFill>
                          <a:latin typeface="Lucida Sans"/>
                          <a:ea typeface="Lucida Sans"/>
                          <a:cs typeface="Lucida Sans"/>
                          <a:sym typeface="Lucida Sans"/>
                        </a:rPr>
                        <a:t>change another thread's data.</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r>
            </a:tbl>
          </a:graphicData>
        </a:graphic>
      </p:graphicFrame>
      <p:sp>
        <p:nvSpPr>
          <p:cNvPr id="1369" name="Google Shape;1369;p122"/>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70" name="Google Shape;1370;p122"/>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23"/>
          <p:cNvSpPr txBox="1"/>
          <p:nvPr>
            <p:ph type="title"/>
          </p:nvPr>
        </p:nvSpPr>
        <p:spPr>
          <a:xfrm>
            <a:off x="1244295" y="730122"/>
            <a:ext cx="310134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Advantages of Threads :</a:t>
            </a:r>
            <a:endParaRPr/>
          </a:p>
        </p:txBody>
      </p:sp>
      <p:sp>
        <p:nvSpPr>
          <p:cNvPr id="1376" name="Google Shape;1376;p123"/>
          <p:cNvSpPr txBox="1"/>
          <p:nvPr/>
        </p:nvSpPr>
        <p:spPr>
          <a:xfrm>
            <a:off x="1244295" y="1774698"/>
            <a:ext cx="6891655" cy="270764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Thread minimizes context switching time.</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0"/>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Use of threads provides concurrency within a process.</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5"/>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Efficient communication.</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5"/>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370205"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Economy- It is more economical to create and context switch  threads.</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0"/>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508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Utilization of multiprocessor architectures to a greater scale and  efficiency.</a:t>
            </a:r>
            <a:endParaRPr b="0" i="0" sz="1600" u="none" cap="none" strike="noStrike">
              <a:solidFill>
                <a:srgbClr val="000000"/>
              </a:solidFill>
              <a:latin typeface="Lucida Sans"/>
              <a:ea typeface="Lucida Sans"/>
              <a:cs typeface="Lucida Sans"/>
              <a:sym typeface="Lucida Sans"/>
            </a:endParaRPr>
          </a:p>
        </p:txBody>
      </p:sp>
      <p:sp>
        <p:nvSpPr>
          <p:cNvPr id="1377" name="Google Shape;1377;p123"/>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78" name="Google Shape;1378;p123"/>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24"/>
          <p:cNvSpPr txBox="1"/>
          <p:nvPr>
            <p:ph type="title"/>
          </p:nvPr>
        </p:nvSpPr>
        <p:spPr>
          <a:xfrm>
            <a:off x="1244295" y="730122"/>
            <a:ext cx="3475354"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Disadvantages of Threads :</a:t>
            </a:r>
            <a:endParaRPr/>
          </a:p>
        </p:txBody>
      </p:sp>
      <p:sp>
        <p:nvSpPr>
          <p:cNvPr id="1384" name="Google Shape;1384;p124"/>
          <p:cNvSpPr txBox="1"/>
          <p:nvPr/>
        </p:nvSpPr>
        <p:spPr>
          <a:xfrm>
            <a:off x="1244295" y="1774698"/>
            <a:ext cx="5495925" cy="756920"/>
          </a:xfrm>
          <a:prstGeom prst="rect">
            <a:avLst/>
          </a:prstGeom>
          <a:noFill/>
          <a:ln>
            <a:noFill/>
          </a:ln>
        </p:spPr>
        <p:txBody>
          <a:bodyPr anchorCtr="0" anchor="t" bIns="0" lIns="0" spcFirstLastPara="1" rIns="0" wrap="square" tIns="12050">
            <a:spAutoFit/>
          </a:bodyPr>
          <a:lstStyle/>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Blocking of parent threads will stop all child thread.</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0"/>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Security.</a:t>
            </a:r>
            <a:endParaRPr b="0" i="0" sz="1600" u="none" cap="none" strike="noStrike">
              <a:solidFill>
                <a:srgbClr val="000000"/>
              </a:solidFill>
              <a:latin typeface="Lucida Sans"/>
              <a:ea typeface="Lucida Sans"/>
              <a:cs typeface="Lucida Sans"/>
              <a:sym typeface="Lucida Sans"/>
            </a:endParaRPr>
          </a:p>
        </p:txBody>
      </p:sp>
      <p:sp>
        <p:nvSpPr>
          <p:cNvPr id="1385" name="Google Shape;1385;p124"/>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86" name="Google Shape;1386;p124"/>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5"/>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92" name="Google Shape;1392;p125"/>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93" name="Google Shape;1393;p125"/>
          <p:cNvSpPr txBox="1"/>
          <p:nvPr>
            <p:ph type="title"/>
          </p:nvPr>
        </p:nvSpPr>
        <p:spPr>
          <a:xfrm>
            <a:off x="1244295" y="637413"/>
            <a:ext cx="376872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Types of Threads :</a:t>
            </a:r>
            <a:endParaRPr sz="3200"/>
          </a:p>
        </p:txBody>
      </p:sp>
      <p:sp>
        <p:nvSpPr>
          <p:cNvPr id="1394" name="Google Shape;1394;p125"/>
          <p:cNvSpPr txBox="1"/>
          <p:nvPr/>
        </p:nvSpPr>
        <p:spPr>
          <a:xfrm>
            <a:off x="1244295" y="1803908"/>
            <a:ext cx="6478905" cy="254063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F3F3F3"/>
              </a:buClr>
              <a:buSzPts val="2400"/>
              <a:buFont typeface="Lucida Sans"/>
              <a:buNone/>
            </a:pPr>
            <a:r>
              <a:rPr b="0" i="0" lang="en-US" sz="2400" u="none" cap="none" strike="noStrike">
                <a:solidFill>
                  <a:srgbClr val="F3F3F3"/>
                </a:solidFill>
                <a:latin typeface="Lucida Sans"/>
                <a:ea typeface="Lucida Sans"/>
                <a:cs typeface="Lucida Sans"/>
                <a:sym typeface="Lucida Sans"/>
              </a:rPr>
              <a:t>Threads are implemented in following two  ways :</a:t>
            </a:r>
            <a:endParaRPr b="0" i="0" sz="24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chemeClr val="dk1"/>
              </a:buClr>
              <a:buSzPts val="2700"/>
              <a:buFont typeface="Calibri"/>
              <a:buNone/>
            </a:pPr>
            <a:r>
              <a:t/>
            </a:r>
            <a:endParaRPr b="0" i="0" sz="270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2295"/>
              </a:spcBef>
              <a:spcAft>
                <a:spcPts val="0"/>
              </a:spcAft>
              <a:buClr>
                <a:srgbClr val="56A7B5"/>
              </a:buClr>
              <a:buSzPts val="2400"/>
              <a:buFont typeface="Arial"/>
              <a:buChar char="•"/>
            </a:pPr>
            <a:r>
              <a:rPr b="0" i="0" lang="en-US" sz="2400" u="none" cap="none" strike="noStrike">
                <a:solidFill>
                  <a:srgbClr val="56A7B5"/>
                </a:solidFill>
                <a:latin typeface="Lucida Sans"/>
                <a:ea typeface="Lucida Sans"/>
                <a:cs typeface="Lucida Sans"/>
                <a:sym typeface="Lucida Sans"/>
              </a:rPr>
              <a:t>User Level Threads (ULT)</a:t>
            </a:r>
            <a:endParaRPr b="0" i="0" sz="24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5"/>
              </a:spcBef>
              <a:spcAft>
                <a:spcPts val="0"/>
              </a:spcAft>
              <a:buClr>
                <a:srgbClr val="56A7B5"/>
              </a:buClr>
              <a:buSzPts val="2500"/>
              <a:buFont typeface="Arial"/>
              <a:buNone/>
            </a:pPr>
            <a:r>
              <a:t/>
            </a:r>
            <a:endParaRPr b="0" i="0" sz="250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56A7B5"/>
              </a:buClr>
              <a:buSzPts val="2400"/>
              <a:buFont typeface="Arial"/>
              <a:buChar char="•"/>
            </a:pPr>
            <a:r>
              <a:rPr b="0" i="0" lang="en-US" sz="2400" u="none" cap="none" strike="noStrike">
                <a:solidFill>
                  <a:srgbClr val="56A7B5"/>
                </a:solidFill>
                <a:latin typeface="Lucida Sans"/>
                <a:ea typeface="Lucida Sans"/>
                <a:cs typeface="Lucida Sans"/>
                <a:sym typeface="Lucida Sans"/>
              </a:rPr>
              <a:t>Kernel Level Threads (KLT)</a:t>
            </a:r>
            <a:endParaRPr b="0" i="0" sz="2400" u="none" cap="none" strike="noStrike">
              <a:solidFill>
                <a:srgbClr val="000000"/>
              </a:solidFill>
              <a:latin typeface="Lucida Sans"/>
              <a:ea typeface="Lucida Sans"/>
              <a:cs typeface="Lucida Sans"/>
              <a:sym typeface="Lucida Sans"/>
            </a:endParaRPr>
          </a:p>
        </p:txBody>
      </p:sp>
      <p:sp>
        <p:nvSpPr>
          <p:cNvPr id="1395" name="Google Shape;1395;p125"/>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96" name="Google Shape;1396;p125"/>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26"/>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2" name="Google Shape;1402;p126"/>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3" name="Google Shape;1403;p126"/>
          <p:cNvSpPr txBox="1"/>
          <p:nvPr>
            <p:ph type="title"/>
          </p:nvPr>
        </p:nvSpPr>
        <p:spPr>
          <a:xfrm>
            <a:off x="1244295" y="658113"/>
            <a:ext cx="546671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User Level Threads (ULT) :</a:t>
            </a:r>
            <a:endParaRPr sz="3200"/>
          </a:p>
        </p:txBody>
      </p:sp>
      <p:sp>
        <p:nvSpPr>
          <p:cNvPr id="1404" name="Google Shape;1404;p126"/>
          <p:cNvSpPr txBox="1"/>
          <p:nvPr>
            <p:ph idx="1" type="body"/>
          </p:nvPr>
        </p:nvSpPr>
        <p:spPr>
          <a:xfrm>
            <a:off x="1153464" y="1217167"/>
            <a:ext cx="6837070" cy="3770629"/>
          </a:xfrm>
          <a:prstGeom prst="rect">
            <a:avLst/>
          </a:prstGeom>
          <a:noFill/>
          <a:ln>
            <a:noFill/>
          </a:ln>
        </p:spPr>
        <p:txBody>
          <a:bodyPr anchorCtr="0" anchor="t" bIns="0" lIns="0" spcFirstLastPara="1" rIns="0" wrap="square" tIns="643000">
            <a:spAutoFit/>
          </a:bodyPr>
          <a:lstStyle/>
          <a:p>
            <a:pPr indent="152400" lvl="0" marL="103504" marR="5080" rtl="0" algn="l">
              <a:lnSpc>
                <a:spcPct val="100000"/>
              </a:lnSpc>
              <a:spcBef>
                <a:spcPts val="0"/>
              </a:spcBef>
              <a:spcAft>
                <a:spcPts val="0"/>
              </a:spcAft>
              <a:buNone/>
            </a:pPr>
            <a:r>
              <a:rPr lang="en-US" sz="2400">
                <a:solidFill>
                  <a:srgbClr val="F3F3F3"/>
                </a:solidFill>
              </a:rPr>
              <a:t>User level thread implement in user level  libraries, so thread switching does not need  to call operating system and to cause  interrupt to the kernel.</a:t>
            </a:r>
            <a:endParaRPr sz="2400"/>
          </a:p>
          <a:p>
            <a:pPr indent="184150" lvl="0" marL="103504" marR="209550" rtl="0" algn="l">
              <a:lnSpc>
                <a:spcPct val="100000"/>
              </a:lnSpc>
              <a:spcBef>
                <a:spcPts val="0"/>
              </a:spcBef>
              <a:spcAft>
                <a:spcPts val="0"/>
              </a:spcAft>
              <a:buNone/>
            </a:pPr>
            <a:r>
              <a:rPr lang="en-US" sz="2400">
                <a:solidFill>
                  <a:srgbClr val="F3F3F3"/>
                </a:solidFill>
              </a:rPr>
              <a:t>In fact, the kernel knows nothing about  user level threads and manages them as if  they were single-threaded process.</a:t>
            </a:r>
            <a:endParaRPr sz="2400"/>
          </a:p>
        </p:txBody>
      </p:sp>
      <p:sp>
        <p:nvSpPr>
          <p:cNvPr id="1405" name="Google Shape;1405;p126"/>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6" name="Google Shape;1406;p126"/>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27"/>
          <p:cNvSpPr txBox="1"/>
          <p:nvPr>
            <p:ph type="title"/>
          </p:nvPr>
        </p:nvSpPr>
        <p:spPr>
          <a:xfrm>
            <a:off x="1244295" y="730122"/>
            <a:ext cx="257810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Advantages of ULT :</a:t>
            </a:r>
            <a:endParaRPr/>
          </a:p>
        </p:txBody>
      </p:sp>
      <p:sp>
        <p:nvSpPr>
          <p:cNvPr id="1412" name="Google Shape;1412;p127"/>
          <p:cNvSpPr txBox="1"/>
          <p:nvPr>
            <p:ph idx="1" type="body"/>
          </p:nvPr>
        </p:nvSpPr>
        <p:spPr>
          <a:xfrm>
            <a:off x="1153464" y="1217167"/>
            <a:ext cx="6837070" cy="3770629"/>
          </a:xfrm>
          <a:prstGeom prst="rect">
            <a:avLst/>
          </a:prstGeom>
          <a:noFill/>
          <a:ln>
            <a:noFill/>
          </a:ln>
        </p:spPr>
        <p:txBody>
          <a:bodyPr anchorCtr="0" anchor="t" bIns="0" lIns="0" spcFirstLastPara="1" rIns="0" wrap="square" tIns="12050">
            <a:spAutoFit/>
          </a:bodyPr>
          <a:lstStyle/>
          <a:p>
            <a:pPr indent="-287020" lvl="0" marL="389890" marR="207645" rtl="0" algn="l">
              <a:lnSpc>
                <a:spcPct val="100000"/>
              </a:lnSpc>
              <a:spcBef>
                <a:spcPts val="0"/>
              </a:spcBef>
              <a:spcAft>
                <a:spcPts val="0"/>
              </a:spcAft>
              <a:buClr>
                <a:schemeClr val="lt1"/>
              </a:buClr>
              <a:buSzPts val="1600"/>
              <a:buFont typeface="Arial"/>
              <a:buChar char="•"/>
            </a:pPr>
            <a:r>
              <a:rPr lang="en-US"/>
              <a:t>User level threads does not require modification to operating  system.</a:t>
            </a:r>
            <a:endParaRPr/>
          </a:p>
          <a:p>
            <a:pPr indent="0" lvl="0" marL="90805" rtl="0" algn="l">
              <a:lnSpc>
                <a:spcPct val="100000"/>
              </a:lnSpc>
              <a:spcBef>
                <a:spcPts val="20"/>
              </a:spcBef>
              <a:spcAft>
                <a:spcPts val="0"/>
              </a:spcAft>
              <a:buClr>
                <a:srgbClr val="FFFFFF"/>
              </a:buClr>
              <a:buSzPts val="1650"/>
              <a:buFont typeface="Arial"/>
              <a:buNone/>
            </a:pPr>
            <a:r>
              <a:t/>
            </a:r>
            <a:endParaRPr sz="1650">
              <a:latin typeface="Times New Roman"/>
              <a:ea typeface="Times New Roman"/>
              <a:cs typeface="Times New Roman"/>
              <a:sym typeface="Times New Roman"/>
            </a:endParaRPr>
          </a:p>
          <a:p>
            <a:pPr indent="-287020" lvl="0" marL="389890" rtl="0" algn="l">
              <a:lnSpc>
                <a:spcPct val="100000"/>
              </a:lnSpc>
              <a:spcBef>
                <a:spcPts val="0"/>
              </a:spcBef>
              <a:spcAft>
                <a:spcPts val="0"/>
              </a:spcAft>
              <a:buClr>
                <a:schemeClr val="lt1"/>
              </a:buClr>
              <a:buSzPts val="1600"/>
              <a:buFont typeface="Arial"/>
              <a:buChar char="•"/>
            </a:pPr>
            <a:r>
              <a:rPr lang="en-US"/>
              <a:t>Easy to represent and manage.</a:t>
            </a:r>
            <a:endParaRPr/>
          </a:p>
          <a:p>
            <a:pPr indent="0" lvl="0" marL="90805" rtl="0" algn="l">
              <a:lnSpc>
                <a:spcPct val="100000"/>
              </a:lnSpc>
              <a:spcBef>
                <a:spcPts val="25"/>
              </a:spcBef>
              <a:spcAft>
                <a:spcPts val="0"/>
              </a:spcAft>
              <a:buClr>
                <a:srgbClr val="FFFFFF"/>
              </a:buClr>
              <a:buSzPts val="1650"/>
              <a:buFont typeface="Arial"/>
              <a:buNone/>
            </a:pPr>
            <a:r>
              <a:t/>
            </a:r>
            <a:endParaRPr sz="1650">
              <a:latin typeface="Times New Roman"/>
              <a:ea typeface="Times New Roman"/>
              <a:cs typeface="Times New Roman"/>
              <a:sym typeface="Times New Roman"/>
            </a:endParaRPr>
          </a:p>
          <a:p>
            <a:pPr indent="-287020" lvl="0" marL="389890" rtl="0" algn="l">
              <a:lnSpc>
                <a:spcPct val="100000"/>
              </a:lnSpc>
              <a:spcBef>
                <a:spcPts val="0"/>
              </a:spcBef>
              <a:spcAft>
                <a:spcPts val="0"/>
              </a:spcAft>
              <a:buClr>
                <a:schemeClr val="lt1"/>
              </a:buClr>
              <a:buSzPts val="1600"/>
              <a:buFont typeface="Arial"/>
              <a:buChar char="•"/>
            </a:pPr>
            <a:r>
              <a:rPr lang="en-US"/>
              <a:t>User level thread can run on any operating system.</a:t>
            </a:r>
            <a:endParaRPr/>
          </a:p>
          <a:p>
            <a:pPr indent="0" lvl="0" marL="90805" rtl="0" algn="l">
              <a:lnSpc>
                <a:spcPct val="100000"/>
              </a:lnSpc>
              <a:spcBef>
                <a:spcPts val="25"/>
              </a:spcBef>
              <a:spcAft>
                <a:spcPts val="0"/>
              </a:spcAft>
              <a:buClr>
                <a:srgbClr val="FFFFFF"/>
              </a:buClr>
              <a:buSzPts val="1650"/>
              <a:buFont typeface="Arial"/>
              <a:buNone/>
            </a:pPr>
            <a:r>
              <a:t/>
            </a:r>
            <a:endParaRPr sz="1650">
              <a:latin typeface="Times New Roman"/>
              <a:ea typeface="Times New Roman"/>
              <a:cs typeface="Times New Roman"/>
              <a:sym typeface="Times New Roman"/>
            </a:endParaRPr>
          </a:p>
          <a:p>
            <a:pPr indent="-287020" lvl="0" marL="389890" rtl="0" algn="l">
              <a:lnSpc>
                <a:spcPct val="100000"/>
              </a:lnSpc>
              <a:spcBef>
                <a:spcPts val="0"/>
              </a:spcBef>
              <a:spcAft>
                <a:spcPts val="0"/>
              </a:spcAft>
              <a:buClr>
                <a:schemeClr val="lt1"/>
              </a:buClr>
              <a:buSzPts val="1600"/>
              <a:buFont typeface="Arial"/>
              <a:buChar char="•"/>
            </a:pPr>
            <a:r>
              <a:rPr lang="en-US"/>
              <a:t>User level threads are fast and efficient.</a:t>
            </a:r>
            <a:endParaRPr/>
          </a:p>
          <a:p>
            <a:pPr indent="0" lvl="0" marL="90805" rtl="0" algn="l">
              <a:lnSpc>
                <a:spcPct val="100000"/>
              </a:lnSpc>
              <a:spcBef>
                <a:spcPts val="25"/>
              </a:spcBef>
              <a:spcAft>
                <a:spcPts val="0"/>
              </a:spcAft>
              <a:buClr>
                <a:srgbClr val="FFFFFF"/>
              </a:buClr>
              <a:buSzPts val="2250"/>
              <a:buFont typeface="Arial"/>
              <a:buNone/>
            </a:pPr>
            <a:r>
              <a:t/>
            </a:r>
            <a:endParaRPr sz="2250">
              <a:latin typeface="Times New Roman"/>
              <a:ea typeface="Times New Roman"/>
              <a:cs typeface="Times New Roman"/>
              <a:sym typeface="Times New Roman"/>
            </a:endParaRPr>
          </a:p>
          <a:p>
            <a:pPr indent="0" lvl="0" marL="103504" rtl="0" algn="l">
              <a:lnSpc>
                <a:spcPct val="100000"/>
              </a:lnSpc>
              <a:spcBef>
                <a:spcPts val="0"/>
              </a:spcBef>
              <a:spcAft>
                <a:spcPts val="0"/>
              </a:spcAft>
              <a:buNone/>
            </a:pPr>
            <a:r>
              <a:rPr lang="en-US" sz="2000">
                <a:solidFill>
                  <a:srgbClr val="39C0B9"/>
                </a:solidFill>
              </a:rPr>
              <a:t>Disadvantages of ULT :</a:t>
            </a:r>
            <a:endParaRPr sz="2000"/>
          </a:p>
          <a:p>
            <a:pPr indent="-287020" lvl="0" marL="389890" marR="90805" rtl="0" algn="l">
              <a:lnSpc>
                <a:spcPct val="100000"/>
              </a:lnSpc>
              <a:spcBef>
                <a:spcPts val="1435"/>
              </a:spcBef>
              <a:spcAft>
                <a:spcPts val="0"/>
              </a:spcAft>
              <a:buClr>
                <a:schemeClr val="lt1"/>
              </a:buClr>
              <a:buSzPts val="1600"/>
              <a:buFont typeface="Arial"/>
              <a:buChar char="•"/>
            </a:pPr>
            <a:r>
              <a:rPr lang="en-US"/>
              <a:t>There is a lack of coordination between threads and operating  system kernel.</a:t>
            </a:r>
            <a:endParaRPr/>
          </a:p>
          <a:p>
            <a:pPr indent="0" lvl="0" marL="90805" rtl="0" algn="l">
              <a:lnSpc>
                <a:spcPct val="100000"/>
              </a:lnSpc>
              <a:spcBef>
                <a:spcPts val="25"/>
              </a:spcBef>
              <a:spcAft>
                <a:spcPts val="0"/>
              </a:spcAft>
              <a:buClr>
                <a:srgbClr val="FFFFFF"/>
              </a:buClr>
              <a:buSzPts val="1650"/>
              <a:buFont typeface="Arial"/>
              <a:buNone/>
            </a:pPr>
            <a:r>
              <a:t/>
            </a:r>
            <a:endParaRPr sz="1650">
              <a:latin typeface="Times New Roman"/>
              <a:ea typeface="Times New Roman"/>
              <a:cs typeface="Times New Roman"/>
              <a:sym typeface="Times New Roman"/>
            </a:endParaRPr>
          </a:p>
          <a:p>
            <a:pPr indent="-287020" lvl="0" marL="389890" rtl="0" algn="l">
              <a:lnSpc>
                <a:spcPct val="100000"/>
              </a:lnSpc>
              <a:spcBef>
                <a:spcPts val="0"/>
              </a:spcBef>
              <a:spcAft>
                <a:spcPts val="0"/>
              </a:spcAft>
              <a:buClr>
                <a:schemeClr val="lt1"/>
              </a:buClr>
              <a:buSzPts val="1600"/>
              <a:buFont typeface="Arial"/>
              <a:buChar char="•"/>
            </a:pPr>
            <a:r>
              <a:rPr lang="en-US"/>
              <a:t>ULT require non-blocking system call (i.e. Multithreaded kernel)</a:t>
            </a:r>
            <a:endParaRPr/>
          </a:p>
        </p:txBody>
      </p:sp>
      <p:sp>
        <p:nvSpPr>
          <p:cNvPr id="1413" name="Google Shape;1413;p127"/>
          <p:cNvSpPr/>
          <p:nvPr/>
        </p:nvSpPr>
        <p:spPr>
          <a:xfrm>
            <a:off x="777240" y="3532632"/>
            <a:ext cx="257556" cy="28651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4" name="Google Shape;1414;p127"/>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5" name="Google Shape;1415;p127"/>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28"/>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1" name="Google Shape;1421;p128"/>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2" name="Google Shape;1422;p128"/>
          <p:cNvSpPr txBox="1"/>
          <p:nvPr>
            <p:ph type="title"/>
          </p:nvPr>
        </p:nvSpPr>
        <p:spPr>
          <a:xfrm>
            <a:off x="1244295" y="667638"/>
            <a:ext cx="5777230"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t>Kernel Level Threads (KLT) :</a:t>
            </a:r>
            <a:endParaRPr sz="3200"/>
          </a:p>
        </p:txBody>
      </p:sp>
      <p:sp>
        <p:nvSpPr>
          <p:cNvPr id="1423" name="Google Shape;1423;p128"/>
          <p:cNvSpPr txBox="1"/>
          <p:nvPr/>
        </p:nvSpPr>
        <p:spPr>
          <a:xfrm>
            <a:off x="1244295" y="1857883"/>
            <a:ext cx="6187440" cy="1854835"/>
          </a:xfrm>
          <a:prstGeom prst="rect">
            <a:avLst/>
          </a:prstGeom>
          <a:noFill/>
          <a:ln>
            <a:noFill/>
          </a:ln>
        </p:spPr>
        <p:txBody>
          <a:bodyPr anchorCtr="0" anchor="t" bIns="0" lIns="0" spcFirstLastPara="1" rIns="0" wrap="square" tIns="12700">
            <a:spAutoFit/>
          </a:bodyPr>
          <a:lstStyle/>
          <a:p>
            <a:pPr indent="152400" lvl="0" marL="12700" marR="5080" rtl="0" algn="l">
              <a:lnSpc>
                <a:spcPct val="100000"/>
              </a:lnSpc>
              <a:spcBef>
                <a:spcPts val="0"/>
              </a:spcBef>
              <a:spcAft>
                <a:spcPts val="0"/>
              </a:spcAft>
              <a:buClr>
                <a:srgbClr val="F3F3F3"/>
              </a:buClr>
              <a:buSzPts val="2400"/>
              <a:buFont typeface="Lucida Sans"/>
              <a:buNone/>
            </a:pPr>
            <a:r>
              <a:rPr b="0" i="0" lang="en-US" sz="2400" u="none" cap="none" strike="noStrike">
                <a:solidFill>
                  <a:srgbClr val="F3F3F3"/>
                </a:solidFill>
                <a:latin typeface="Lucida Sans"/>
                <a:ea typeface="Lucida Sans"/>
                <a:cs typeface="Lucida Sans"/>
                <a:sym typeface="Lucida Sans"/>
              </a:rPr>
              <a:t>In this method, the kernel knows about  and manages the threads. No runtime  system is needed in this case. Operating  system kernel provides system call to  create and manage threads.</a:t>
            </a:r>
            <a:endParaRPr b="0" i="0" sz="2400" u="none" cap="none" strike="noStrike">
              <a:solidFill>
                <a:srgbClr val="000000"/>
              </a:solidFill>
              <a:latin typeface="Lucida Sans"/>
              <a:ea typeface="Lucida Sans"/>
              <a:cs typeface="Lucida Sans"/>
              <a:sym typeface="Lucida Sans"/>
            </a:endParaRPr>
          </a:p>
        </p:txBody>
      </p:sp>
      <p:sp>
        <p:nvSpPr>
          <p:cNvPr id="1424" name="Google Shape;1424;p128"/>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5" name="Google Shape;1425;p128"/>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3" name="Shape 533"/>
        <p:cNvGrpSpPr/>
        <p:nvPr/>
      </p:nvGrpSpPr>
      <p:grpSpPr>
        <a:xfrm>
          <a:off x="0" y="0"/>
          <a:ext cx="0" cy="0"/>
          <a:chOff x="0" y="0"/>
          <a:chExt cx="0" cy="0"/>
        </a:xfrm>
      </p:grpSpPr>
      <p:sp>
        <p:nvSpPr>
          <p:cNvPr id="534" name="Google Shape;534;p1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35" name="Google Shape;535;p13"/>
          <p:cNvSpPr txBox="1"/>
          <p:nvPr>
            <p:ph type="title"/>
          </p:nvPr>
        </p:nvSpPr>
        <p:spPr>
          <a:xfrm>
            <a:off x="2268092" y="461594"/>
            <a:ext cx="461264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Termination</a:t>
            </a:r>
            <a:endParaRPr sz="4400"/>
          </a:p>
        </p:txBody>
      </p:sp>
      <p:sp>
        <p:nvSpPr>
          <p:cNvPr id="536" name="Google Shape;536;p13"/>
          <p:cNvSpPr txBox="1"/>
          <p:nvPr/>
        </p:nvSpPr>
        <p:spPr>
          <a:xfrm>
            <a:off x="535940" y="1526870"/>
            <a:ext cx="6256655" cy="848994"/>
          </a:xfrm>
          <a:prstGeom prst="rect">
            <a:avLst/>
          </a:prstGeom>
          <a:noFill/>
          <a:ln>
            <a:noFill/>
          </a:ln>
        </p:spPr>
        <p:txBody>
          <a:bodyPr anchorCtr="0" anchor="t" bIns="0" lIns="0" spcFirstLastPara="1" rIns="0" wrap="square" tIns="104125">
            <a:spAutoFit/>
          </a:bodyPr>
          <a:lstStyle/>
          <a:p>
            <a:pPr indent="-342900" lvl="0" marL="355600" marR="5080" rtl="0" algn="l">
              <a:lnSpc>
                <a:spcPct val="8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Process	are	terminated	on	the  conditions</a:t>
            </a:r>
            <a:endParaRPr sz="3000">
              <a:solidFill>
                <a:schemeClr val="dk1"/>
              </a:solidFill>
              <a:latin typeface="Arial"/>
              <a:ea typeface="Arial"/>
              <a:cs typeface="Arial"/>
              <a:sym typeface="Arial"/>
            </a:endParaRPr>
          </a:p>
        </p:txBody>
      </p:sp>
      <p:sp>
        <p:nvSpPr>
          <p:cNvPr id="537" name="Google Shape;537;p13"/>
          <p:cNvSpPr txBox="1"/>
          <p:nvPr/>
        </p:nvSpPr>
        <p:spPr>
          <a:xfrm>
            <a:off x="7159001" y="1526875"/>
            <a:ext cx="1579200" cy="483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Arial"/>
                <a:ea typeface="Arial"/>
                <a:cs typeface="Arial"/>
                <a:sym typeface="Arial"/>
              </a:rPr>
              <a:t>following</a:t>
            </a:r>
            <a:endParaRPr sz="3000">
              <a:solidFill>
                <a:schemeClr val="dk1"/>
              </a:solidFill>
              <a:latin typeface="Arial"/>
              <a:ea typeface="Arial"/>
              <a:cs typeface="Arial"/>
              <a:sym typeface="Arial"/>
            </a:endParaRPr>
          </a:p>
        </p:txBody>
      </p:sp>
      <p:sp>
        <p:nvSpPr>
          <p:cNvPr id="538" name="Google Shape;538;p13"/>
          <p:cNvSpPr txBox="1"/>
          <p:nvPr/>
        </p:nvSpPr>
        <p:spPr>
          <a:xfrm>
            <a:off x="535940" y="2351658"/>
            <a:ext cx="8074025" cy="3495675"/>
          </a:xfrm>
          <a:prstGeom prst="rect">
            <a:avLst/>
          </a:prstGeom>
          <a:noFill/>
          <a:ln>
            <a:noFill/>
          </a:ln>
        </p:spPr>
        <p:txBody>
          <a:bodyPr anchorCtr="0" anchor="t" bIns="0" lIns="0" spcFirstLastPara="1" rIns="0" wrap="square" tIns="13325">
            <a:spAutoFit/>
          </a:bodyPr>
          <a:lstStyle/>
          <a:p>
            <a:pPr indent="-287019" lvl="0" marL="756285" marR="0" rtl="0" algn="l">
              <a:lnSpc>
                <a:spcPct val="100000"/>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Normal exit.</a:t>
            </a:r>
            <a:endParaRPr sz="2600">
              <a:solidFill>
                <a:schemeClr val="dk1"/>
              </a:solidFill>
              <a:latin typeface="Arial"/>
              <a:ea typeface="Arial"/>
              <a:cs typeface="Arial"/>
              <a:sym typeface="Arial"/>
            </a:endParaRPr>
          </a:p>
          <a:p>
            <a:pPr indent="-287019" lvl="0" marL="756285" marR="0" rtl="0" algn="l">
              <a:lnSpc>
                <a:spcPct val="100000"/>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Error exit.</a:t>
            </a:r>
            <a:endParaRPr sz="2600">
              <a:solidFill>
                <a:schemeClr val="dk1"/>
              </a:solidFill>
              <a:latin typeface="Arial"/>
              <a:ea typeface="Arial"/>
              <a:cs typeface="Arial"/>
              <a:sym typeface="Arial"/>
            </a:endParaRPr>
          </a:p>
          <a:p>
            <a:pPr indent="-287019" lvl="0" marL="756285" marR="0" rtl="0" algn="l">
              <a:lnSpc>
                <a:spcPct val="100000"/>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Fatal error.</a:t>
            </a:r>
            <a:endParaRPr sz="2600">
              <a:solidFill>
                <a:schemeClr val="dk1"/>
              </a:solidFill>
              <a:latin typeface="Arial"/>
              <a:ea typeface="Arial"/>
              <a:cs typeface="Arial"/>
              <a:sym typeface="Arial"/>
            </a:endParaRPr>
          </a:p>
          <a:p>
            <a:pPr indent="-287019" lvl="0" marL="756285" marR="0" rtl="0" algn="l">
              <a:lnSpc>
                <a:spcPct val="119615"/>
              </a:lnSpc>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Killed by another process.</a:t>
            </a:r>
            <a:endParaRPr sz="2600">
              <a:solidFill>
                <a:schemeClr val="dk1"/>
              </a:solidFill>
              <a:latin typeface="Arial"/>
              <a:ea typeface="Arial"/>
              <a:cs typeface="Arial"/>
              <a:sym typeface="Arial"/>
            </a:endParaRPr>
          </a:p>
          <a:p>
            <a:pPr indent="-514350" lvl="0" marL="526415" marR="0" rtl="0" algn="l">
              <a:lnSpc>
                <a:spcPct val="119666"/>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Example:</a:t>
            </a:r>
            <a:endParaRPr sz="3000">
              <a:solidFill>
                <a:schemeClr val="dk1"/>
              </a:solidFill>
              <a:latin typeface="Arial"/>
              <a:ea typeface="Arial"/>
              <a:cs typeface="Arial"/>
              <a:sym typeface="Arial"/>
            </a:endParaRPr>
          </a:p>
          <a:p>
            <a:pPr indent="-287019" lvl="1" marL="756285" marR="5080" rtl="0" algn="just">
              <a:lnSpc>
                <a:spcPct val="96153"/>
              </a:lnSpc>
              <a:spcBef>
                <a:spcPts val="62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In Unix the normal exit is done by calling a exit system  call. The process return data (output) to its parent  process via the wait system call.</a:t>
            </a:r>
            <a:endParaRPr b="0" i="0" sz="2600" u="none" cap="none" strike="noStrike">
              <a:solidFill>
                <a:schemeClr val="dk1"/>
              </a:solidFill>
              <a:latin typeface="Arial"/>
              <a:ea typeface="Arial"/>
              <a:cs typeface="Arial"/>
              <a:sym typeface="Arial"/>
            </a:endParaRPr>
          </a:p>
          <a:p>
            <a:pPr indent="-287019" lvl="1" marL="756285" marR="0" rtl="0" algn="just">
              <a:lnSpc>
                <a:spcPct val="100000"/>
              </a:lnSpc>
              <a:spcBef>
                <a:spcPts val="15"/>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kill system call is used to kill other process.</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29"/>
          <p:cNvSpPr txBox="1"/>
          <p:nvPr>
            <p:ph type="title"/>
          </p:nvPr>
        </p:nvSpPr>
        <p:spPr>
          <a:xfrm>
            <a:off x="1244295" y="730122"/>
            <a:ext cx="255397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Advantages of KLT :</a:t>
            </a:r>
            <a:endParaRPr/>
          </a:p>
        </p:txBody>
      </p:sp>
      <p:sp>
        <p:nvSpPr>
          <p:cNvPr id="1431" name="Google Shape;1431;p129"/>
          <p:cNvSpPr txBox="1"/>
          <p:nvPr/>
        </p:nvSpPr>
        <p:spPr>
          <a:xfrm>
            <a:off x="1244295" y="1217167"/>
            <a:ext cx="7048500" cy="4014470"/>
          </a:xfrm>
          <a:prstGeom prst="rect">
            <a:avLst/>
          </a:prstGeom>
          <a:noFill/>
          <a:ln>
            <a:noFill/>
          </a:ln>
        </p:spPr>
        <p:txBody>
          <a:bodyPr anchorCtr="0" anchor="t" bIns="0" lIns="0" spcFirstLastPara="1" rIns="0" wrap="square" tIns="12050">
            <a:spAutoFit/>
          </a:bodyPr>
          <a:lstStyle/>
          <a:p>
            <a:pPr indent="-287019" lvl="0" marL="299085" marR="50038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Kernel can simultaneously schedule multiple threads from the  same process on multiple processes.</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0"/>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If one thread in a process is blocked the kernel can schedule</a:t>
            </a:r>
            <a:endParaRPr b="0" i="0" sz="1600" u="none" cap="none" strike="noStrike">
              <a:solidFill>
                <a:srgbClr val="000000"/>
              </a:solidFill>
              <a:latin typeface="Lucida Sans"/>
              <a:ea typeface="Lucida Sans"/>
              <a:cs typeface="Lucida Sans"/>
              <a:sym typeface="Lucida Sans"/>
            </a:endParaRPr>
          </a:p>
          <a:p>
            <a:pPr indent="0" lvl="0" marL="299085" marR="0" rtl="0" algn="l">
              <a:lnSpc>
                <a:spcPct val="100000"/>
              </a:lnSpc>
              <a:spcBef>
                <a:spcPts val="0"/>
              </a:spcBef>
              <a:spcAft>
                <a:spcPts val="0"/>
              </a:spcAft>
              <a:buClr>
                <a:srgbClr val="FFFFFF"/>
              </a:buClr>
              <a:buSzPts val="1600"/>
              <a:buFont typeface="Lucida Sans"/>
              <a:buNone/>
            </a:pPr>
            <a:r>
              <a:rPr b="0" i="0" lang="en-US" sz="1600" u="none" cap="none" strike="noStrike">
                <a:solidFill>
                  <a:srgbClr val="FFFFFF"/>
                </a:solidFill>
                <a:latin typeface="Lucida Sans"/>
                <a:ea typeface="Lucida Sans"/>
                <a:cs typeface="Lucida Sans"/>
                <a:sym typeface="Lucida Sans"/>
              </a:rPr>
              <a:t>another thread of the same process.</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5"/>
              </a:spcBef>
              <a:spcAft>
                <a:spcPts val="0"/>
              </a:spcAft>
              <a:buClr>
                <a:schemeClr val="dk1"/>
              </a:buClr>
              <a:buSzPts val="1650"/>
              <a:buFont typeface="Calibri"/>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Kernel routines themselves can multithreaded.</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Clr>
                <a:srgbClr val="FFFFFF"/>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39C0B9"/>
              </a:buClr>
              <a:buSzPts val="2000"/>
              <a:buFont typeface="Lucida Sans"/>
              <a:buNone/>
            </a:pPr>
            <a:r>
              <a:rPr b="0" i="0" lang="en-US" sz="2000" u="none" cap="none" strike="noStrike">
                <a:solidFill>
                  <a:srgbClr val="39C0B9"/>
                </a:solidFill>
                <a:latin typeface="Lucida Sans"/>
                <a:ea typeface="Lucida Sans"/>
                <a:cs typeface="Lucida Sans"/>
                <a:sym typeface="Lucida Sans"/>
              </a:rPr>
              <a:t>Disadvantages of KLT :</a:t>
            </a:r>
            <a:endParaRPr b="0" i="0" sz="2000" u="none" cap="none" strike="noStrike">
              <a:solidFill>
                <a:srgbClr val="000000"/>
              </a:solidFill>
              <a:latin typeface="Lucida Sans"/>
              <a:ea typeface="Lucida Sans"/>
              <a:cs typeface="Lucida Sans"/>
              <a:sym typeface="Lucida Sans"/>
            </a:endParaRPr>
          </a:p>
          <a:p>
            <a:pPr indent="-287019" lvl="0" marL="299085" marR="5080" rtl="0" algn="l">
              <a:lnSpc>
                <a:spcPct val="100000"/>
              </a:lnSpc>
              <a:spcBef>
                <a:spcPts val="1435"/>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Kernel thread are generally slower to create and manage than the  user threads.</a:t>
            </a:r>
            <a:endParaRPr b="0" i="0" sz="16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25"/>
              </a:spcBef>
              <a:spcAft>
                <a:spcPts val="0"/>
              </a:spcAft>
              <a:buClr>
                <a:srgbClr val="FFFFFF"/>
              </a:buClr>
              <a:buSzPts val="1650"/>
              <a:buFont typeface="Arial"/>
              <a:buNone/>
            </a:pPr>
            <a:r>
              <a:t/>
            </a:r>
            <a:endParaRPr b="0" i="0" sz="1650" u="none" cap="none" strike="noStrike">
              <a:solidFill>
                <a:srgbClr val="000000"/>
              </a:solidFill>
              <a:latin typeface="Times New Roman"/>
              <a:ea typeface="Times New Roman"/>
              <a:cs typeface="Times New Roman"/>
              <a:sym typeface="Times New Roman"/>
            </a:endParaRPr>
          </a:p>
          <a:p>
            <a:pPr indent="-287019" lvl="0" marL="299085" marR="8255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Lucida Sans"/>
                <a:ea typeface="Lucida Sans"/>
                <a:cs typeface="Lucida Sans"/>
                <a:sym typeface="Lucida Sans"/>
              </a:rPr>
              <a:t>Kernel requires Thread Control Block (TCB) for each thread in the  pool, hence complexity increases.</a:t>
            </a:r>
            <a:endParaRPr b="0" i="0" sz="1600" u="none" cap="none" strike="noStrike">
              <a:solidFill>
                <a:srgbClr val="000000"/>
              </a:solidFill>
              <a:latin typeface="Lucida Sans"/>
              <a:ea typeface="Lucida Sans"/>
              <a:cs typeface="Lucida Sans"/>
              <a:sym typeface="Lucida Sans"/>
            </a:endParaRPr>
          </a:p>
        </p:txBody>
      </p:sp>
      <p:sp>
        <p:nvSpPr>
          <p:cNvPr id="1432" name="Google Shape;1432;p129"/>
          <p:cNvSpPr/>
          <p:nvPr/>
        </p:nvSpPr>
        <p:spPr>
          <a:xfrm>
            <a:off x="777240" y="3538728"/>
            <a:ext cx="257556" cy="2849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3" name="Google Shape;1433;p129"/>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4" name="Google Shape;1434;p129"/>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30"/>
          <p:cNvSpPr txBox="1"/>
          <p:nvPr>
            <p:ph type="title"/>
          </p:nvPr>
        </p:nvSpPr>
        <p:spPr>
          <a:xfrm>
            <a:off x="1244295" y="730122"/>
            <a:ext cx="4368800"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Difference between ULT and KLT :</a:t>
            </a:r>
            <a:endParaRPr/>
          </a:p>
        </p:txBody>
      </p:sp>
      <p:graphicFrame>
        <p:nvGraphicFramePr>
          <p:cNvPr id="1440" name="Google Shape;1440;p130"/>
          <p:cNvGraphicFramePr/>
          <p:nvPr/>
        </p:nvGraphicFramePr>
        <p:xfrm>
          <a:off x="1159128" y="1347088"/>
          <a:ext cx="3000000" cy="3000000"/>
        </p:xfrm>
        <a:graphic>
          <a:graphicData uri="http://schemas.openxmlformats.org/drawingml/2006/table">
            <a:tbl>
              <a:tblPr bandRow="1" firstRow="1">
                <a:noFill/>
                <a:tableStyleId>{79E1E7DB-ABD9-42F0-B026-04C1038B6959}</a:tableStyleId>
              </a:tblPr>
              <a:tblGrid>
                <a:gridCol w="550550"/>
                <a:gridCol w="3343900"/>
                <a:gridCol w="3361700"/>
              </a:tblGrid>
              <a:tr h="520575">
                <a:tc>
                  <a:txBody>
                    <a:bodyPr/>
                    <a:lstStyle/>
                    <a:p>
                      <a:pPr indent="0" lvl="0" marL="0" marR="0" rtl="0" algn="ctr">
                        <a:lnSpc>
                          <a:spcPct val="100000"/>
                        </a:lnSpc>
                        <a:spcBef>
                          <a:spcPts val="0"/>
                        </a:spcBef>
                        <a:spcAft>
                          <a:spcPts val="0"/>
                        </a:spcAft>
                        <a:buNone/>
                      </a:pPr>
                      <a:r>
                        <a:rPr lang="en-US" sz="1400" u="none" cap="none" strike="noStrike">
                          <a:solidFill>
                            <a:srgbClr val="56A7B5"/>
                          </a:solidFill>
                          <a:latin typeface="Lucida Sans"/>
                          <a:ea typeface="Lucida Sans"/>
                          <a:cs typeface="Lucida Sans"/>
                          <a:sym typeface="Lucida Sans"/>
                        </a:rPr>
                        <a:t>S.N.</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c>
                  <a:txBody>
                    <a:bodyPr/>
                    <a:lstStyle/>
                    <a:p>
                      <a:pPr indent="0" lvl="0" marL="624840" marR="0" rtl="0" algn="l">
                        <a:lnSpc>
                          <a:spcPct val="100000"/>
                        </a:lnSpc>
                        <a:spcBef>
                          <a:spcPts val="0"/>
                        </a:spcBef>
                        <a:spcAft>
                          <a:spcPts val="0"/>
                        </a:spcAft>
                        <a:buNone/>
                      </a:pPr>
                      <a:r>
                        <a:rPr lang="en-US" sz="1800" u="none" cap="none" strike="noStrike">
                          <a:solidFill>
                            <a:srgbClr val="56A7B5"/>
                          </a:solidFill>
                          <a:latin typeface="Lucida Sans"/>
                          <a:ea typeface="Lucida Sans"/>
                          <a:cs typeface="Lucida Sans"/>
                          <a:sym typeface="Lucida Sans"/>
                        </a:rPr>
                        <a:t>User Level Thread</a:t>
                      </a:r>
                      <a:endParaRPr sz="1800" u="none" cap="none" strike="noStrike">
                        <a:latin typeface="Lucida Sans"/>
                        <a:ea typeface="Lucida Sans"/>
                        <a:cs typeface="Lucida Sans"/>
                        <a:sym typeface="Lucida Sans"/>
                      </a:endParaRPr>
                    </a:p>
                  </a:txBody>
                  <a:tcPr marT="412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c>
                  <a:txBody>
                    <a:bodyPr/>
                    <a:lstStyle/>
                    <a:p>
                      <a:pPr indent="0" lvl="0" marL="532765" marR="0" rtl="0" algn="l">
                        <a:lnSpc>
                          <a:spcPct val="100000"/>
                        </a:lnSpc>
                        <a:spcBef>
                          <a:spcPts val="0"/>
                        </a:spcBef>
                        <a:spcAft>
                          <a:spcPts val="0"/>
                        </a:spcAft>
                        <a:buNone/>
                      </a:pPr>
                      <a:r>
                        <a:rPr lang="en-US" sz="1800" u="none" cap="none" strike="noStrike">
                          <a:solidFill>
                            <a:srgbClr val="56A7B5"/>
                          </a:solidFill>
                          <a:latin typeface="Lucida Sans"/>
                          <a:ea typeface="Lucida Sans"/>
                          <a:cs typeface="Lucida Sans"/>
                          <a:sym typeface="Lucida Sans"/>
                        </a:rPr>
                        <a:t>Kernel Level Thread</a:t>
                      </a:r>
                      <a:endParaRPr sz="1800" u="none" cap="none" strike="noStrike">
                        <a:latin typeface="Lucida Sans"/>
                        <a:ea typeface="Lucida Sans"/>
                        <a:cs typeface="Lucida Sans"/>
                        <a:sym typeface="Lucida Sans"/>
                      </a:endParaRPr>
                    </a:p>
                  </a:txBody>
                  <a:tcPr marT="412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28575">
                      <a:solidFill>
                        <a:srgbClr val="56A7B5"/>
                      </a:solidFill>
                      <a:prstDash val="solid"/>
                      <a:round/>
                      <a:headEnd len="sm" w="sm" type="none"/>
                      <a:tailEnd len="sm" w="sm" type="none"/>
                    </a:lnB>
                    <a:solidFill>
                      <a:srgbClr val="2D2F37"/>
                    </a:solidFill>
                  </a:tcPr>
                </a:tc>
              </a:tr>
              <a:tr h="895350">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1.</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1440" marR="55753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User level thread are faster to  create and manage.</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c>
                  <a:txBody>
                    <a:bodyPr/>
                    <a:lstStyle/>
                    <a:p>
                      <a:pPr indent="0" lvl="0" marL="92075" marR="35687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Kernel level thread are slower to  create and manage.</a:t>
                      </a:r>
                      <a:endParaRPr sz="1400" u="none" cap="none" strike="noStrike">
                        <a:latin typeface="Lucida Sans"/>
                        <a:ea typeface="Lucida Sans"/>
                        <a:cs typeface="Lucida Sans"/>
                        <a:sym typeface="Lucida Sans"/>
                      </a:endParaRPr>
                    </a:p>
                  </a:txBody>
                  <a:tcPr marT="4317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28575">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56A7B5">
                        <a:alpha val="19607"/>
                      </a:srgbClr>
                    </a:solidFill>
                  </a:tcPr>
                </a:tc>
              </a:tr>
              <a:tr h="80987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2.</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1440" marR="561975"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Implementation is by a thread  library at the user level.</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2075" marR="452119"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Operating system supports  creation of kernel level threads.</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r>
              <a:tr h="905625">
                <a:tc>
                  <a:txBody>
                    <a:bodyPr/>
                    <a:lstStyle/>
                    <a:p>
                      <a:pPr indent="0" lvl="0" marL="0" marR="0" rtl="0" algn="ctr">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3.</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c>
                  <a:txBody>
                    <a:bodyPr/>
                    <a:lstStyle/>
                    <a:p>
                      <a:pPr indent="0" lvl="0" marL="91440"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ULT is generic and can run on any</a:t>
                      </a:r>
                      <a:endParaRPr sz="1400" u="none" cap="none" strike="noStrike">
                        <a:latin typeface="Lucida Sans"/>
                        <a:ea typeface="Lucida Sans"/>
                        <a:cs typeface="Lucida Sans"/>
                        <a:sym typeface="Lucida Sans"/>
                      </a:endParaRPr>
                    </a:p>
                    <a:p>
                      <a:pPr indent="0" lvl="0" marL="91440"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operating system.</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c>
                  <a:txBody>
                    <a:bodyPr/>
                    <a:lstStyle/>
                    <a:p>
                      <a:pPr indent="0" lvl="0" marL="92075"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KLT is specific to the operating</a:t>
                      </a:r>
                      <a:endParaRPr sz="1400" u="none" cap="none" strike="noStrike">
                        <a:latin typeface="Lucida Sans"/>
                        <a:ea typeface="Lucida Sans"/>
                        <a:cs typeface="Lucida Sans"/>
                        <a:sym typeface="Lucida Sans"/>
                      </a:endParaRPr>
                    </a:p>
                    <a:p>
                      <a:pPr indent="0" lvl="0" marL="92075"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system.</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2700">
                      <a:solidFill>
                        <a:srgbClr val="56A7B5"/>
                      </a:solidFill>
                      <a:prstDash val="solid"/>
                      <a:round/>
                      <a:headEnd len="sm" w="sm" type="none"/>
                      <a:tailEnd len="sm" w="sm" type="none"/>
                    </a:lnT>
                    <a:lnB cap="flat" cmpd="sng" w="19050">
                      <a:solidFill>
                        <a:srgbClr val="56A7B5"/>
                      </a:solidFill>
                      <a:prstDash val="solid"/>
                      <a:round/>
                      <a:headEnd len="sm" w="sm" type="none"/>
                      <a:tailEnd len="sm" w="sm" type="none"/>
                    </a:lnB>
                    <a:solidFill>
                      <a:srgbClr val="56A7B5">
                        <a:alpha val="19607"/>
                      </a:srgbClr>
                    </a:solidFill>
                  </a:tcPr>
                </a:tc>
              </a:tr>
              <a:tr h="879600">
                <a:tc>
                  <a:txBody>
                    <a:bodyPr/>
                    <a:lstStyle/>
                    <a:p>
                      <a:pPr indent="0" lvl="0" marL="635" marR="0" rtl="0" algn="ctr">
                        <a:lnSpc>
                          <a:spcPct val="100000"/>
                        </a:lnSpc>
                        <a:spcBef>
                          <a:spcPts val="0"/>
                        </a:spcBef>
                        <a:spcAft>
                          <a:spcPts val="0"/>
                        </a:spcAft>
                        <a:buNone/>
                      </a:pPr>
                      <a:r>
                        <a:rPr b="1" lang="en-US" sz="1400" u="none" cap="none" strike="noStrike">
                          <a:solidFill>
                            <a:srgbClr val="FFFFFF"/>
                          </a:solidFill>
                          <a:latin typeface="Tahoma"/>
                          <a:ea typeface="Tahoma"/>
                          <a:cs typeface="Tahoma"/>
                          <a:sym typeface="Tahoma"/>
                        </a:rPr>
                        <a:t>4.</a:t>
                      </a:r>
                      <a:endParaRPr sz="1400" u="none" cap="none" strike="noStrike">
                        <a:latin typeface="Tahoma"/>
                        <a:ea typeface="Tahoma"/>
                        <a:cs typeface="Tahoma"/>
                        <a:sym typeface="Tahoma"/>
                      </a:endParaRPr>
                    </a:p>
                  </a:txBody>
                  <a:tcPr marT="47000"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1440"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Multi-Threaded can not take</a:t>
                      </a:r>
                      <a:endParaRPr sz="1400" u="none" cap="none" strike="noStrike">
                        <a:latin typeface="Lucida Sans"/>
                        <a:ea typeface="Lucida Sans"/>
                        <a:cs typeface="Lucida Sans"/>
                        <a:sym typeface="Lucida Sans"/>
                      </a:endParaRPr>
                    </a:p>
                    <a:p>
                      <a:pPr indent="0" lvl="0" marL="91440"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advantages of multiprocessing.</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c>
                  <a:txBody>
                    <a:bodyPr/>
                    <a:lstStyle/>
                    <a:p>
                      <a:pPr indent="0" lvl="0" marL="92075"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Kernel routines themselves can be</a:t>
                      </a:r>
                      <a:endParaRPr sz="1400" u="none" cap="none" strike="noStrike">
                        <a:latin typeface="Lucida Sans"/>
                        <a:ea typeface="Lucida Sans"/>
                        <a:cs typeface="Lucida Sans"/>
                        <a:sym typeface="Lucida Sans"/>
                      </a:endParaRPr>
                    </a:p>
                    <a:p>
                      <a:pPr indent="0" lvl="0" marL="92075" marR="0" rtl="0" algn="l">
                        <a:lnSpc>
                          <a:spcPct val="100000"/>
                        </a:lnSpc>
                        <a:spcBef>
                          <a:spcPts val="0"/>
                        </a:spcBef>
                        <a:spcAft>
                          <a:spcPts val="0"/>
                        </a:spcAft>
                        <a:buNone/>
                      </a:pPr>
                      <a:r>
                        <a:rPr lang="en-US" sz="1400" u="none" cap="none" strike="noStrike">
                          <a:solidFill>
                            <a:srgbClr val="FFFFFF"/>
                          </a:solidFill>
                          <a:latin typeface="Lucida Sans"/>
                          <a:ea typeface="Lucida Sans"/>
                          <a:cs typeface="Lucida Sans"/>
                          <a:sym typeface="Lucida Sans"/>
                        </a:rPr>
                        <a:t>multithreaded.</a:t>
                      </a:r>
                      <a:endParaRPr sz="1400" u="none" cap="none" strike="noStrike">
                        <a:latin typeface="Lucida Sans"/>
                        <a:ea typeface="Lucida Sans"/>
                        <a:cs typeface="Lucida Sans"/>
                        <a:sym typeface="Lucida Sans"/>
                      </a:endParaRPr>
                    </a:p>
                  </a:txBody>
                  <a:tcPr marT="43825" marB="0" marR="0" marL="0">
                    <a:lnL cap="flat" cmpd="sng" w="12700">
                      <a:solidFill>
                        <a:srgbClr val="56A7B5"/>
                      </a:solidFill>
                      <a:prstDash val="solid"/>
                      <a:round/>
                      <a:headEnd len="sm" w="sm" type="none"/>
                      <a:tailEnd len="sm" w="sm" type="none"/>
                    </a:lnL>
                    <a:lnR cap="flat" cmpd="sng" w="12700">
                      <a:solidFill>
                        <a:srgbClr val="56A7B5"/>
                      </a:solidFill>
                      <a:prstDash val="solid"/>
                      <a:round/>
                      <a:headEnd len="sm" w="sm" type="none"/>
                      <a:tailEnd len="sm" w="sm" type="none"/>
                    </a:lnR>
                    <a:lnT cap="flat" cmpd="sng" w="19050">
                      <a:solidFill>
                        <a:srgbClr val="56A7B5"/>
                      </a:solidFill>
                      <a:prstDash val="solid"/>
                      <a:round/>
                      <a:headEnd len="sm" w="sm" type="none"/>
                      <a:tailEnd len="sm" w="sm" type="none"/>
                    </a:lnT>
                    <a:lnB cap="flat" cmpd="sng" w="12700">
                      <a:solidFill>
                        <a:srgbClr val="56A7B5"/>
                      </a:solidFill>
                      <a:prstDash val="solid"/>
                      <a:round/>
                      <a:headEnd len="sm" w="sm" type="none"/>
                      <a:tailEnd len="sm" w="sm" type="none"/>
                    </a:lnB>
                    <a:solidFill>
                      <a:srgbClr val="2D2F37"/>
                    </a:solidFill>
                  </a:tcPr>
                </a:tc>
              </a:tr>
            </a:tbl>
          </a:graphicData>
        </a:graphic>
      </p:graphicFrame>
      <p:sp>
        <p:nvSpPr>
          <p:cNvPr id="1441" name="Google Shape;1441;p130"/>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2" name="Google Shape;1442;p130"/>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31"/>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8" name="Google Shape;1448;p131"/>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9" name="Google Shape;1449;p131"/>
          <p:cNvSpPr txBox="1"/>
          <p:nvPr>
            <p:ph type="title"/>
          </p:nvPr>
        </p:nvSpPr>
        <p:spPr>
          <a:xfrm>
            <a:off x="1244295" y="682498"/>
            <a:ext cx="438150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Multi-Threading Models :</a:t>
            </a:r>
            <a:endParaRPr sz="2800"/>
          </a:p>
        </p:txBody>
      </p:sp>
      <p:sp>
        <p:nvSpPr>
          <p:cNvPr id="1450" name="Google Shape;1450;p131"/>
          <p:cNvSpPr txBox="1"/>
          <p:nvPr/>
        </p:nvSpPr>
        <p:spPr>
          <a:xfrm>
            <a:off x="1244295" y="1840230"/>
            <a:ext cx="6586220" cy="2630805"/>
          </a:xfrm>
          <a:prstGeom prst="rect">
            <a:avLst/>
          </a:prstGeom>
          <a:noFill/>
          <a:ln>
            <a:noFill/>
          </a:ln>
        </p:spPr>
        <p:txBody>
          <a:bodyPr anchorCtr="0" anchor="t" bIns="0" lIns="0" spcFirstLastPara="1" rIns="0" wrap="square" tIns="13325">
            <a:spAutoFit/>
          </a:bodyPr>
          <a:lstStyle/>
          <a:p>
            <a:pPr indent="152400" lvl="0" marL="12700" marR="5080" rtl="0" algn="l">
              <a:lnSpc>
                <a:spcPct val="100000"/>
              </a:lnSpc>
              <a:spcBef>
                <a:spcPts val="0"/>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Some operating system provides a combined user  level thread and kernel level thread facility. Solaris  is a good example of this combined approch.</a:t>
            </a:r>
            <a:endParaRPr b="0" i="0" sz="2000" u="none" cap="none" strike="noStrike">
              <a:solidFill>
                <a:srgbClr val="000000"/>
              </a:solidFill>
              <a:latin typeface="Lucida Sans"/>
              <a:ea typeface="Lucida Sans"/>
              <a:cs typeface="Lucida Sans"/>
              <a:sym typeface="Lucida Sans"/>
            </a:endParaRPr>
          </a:p>
          <a:p>
            <a:pPr indent="0" lvl="0" marL="0" marR="0" rtl="0" algn="l">
              <a:lnSpc>
                <a:spcPct val="100000"/>
              </a:lnSpc>
              <a:spcBef>
                <a:spcPts val="40"/>
              </a:spcBef>
              <a:spcAft>
                <a:spcPts val="0"/>
              </a:spcAft>
              <a:buClr>
                <a:schemeClr val="dk1"/>
              </a:buClr>
              <a:buSzPts val="2050"/>
              <a:buFont typeface="Calibri"/>
              <a:buNone/>
            </a:pPr>
            <a:r>
              <a:t/>
            </a:r>
            <a:endParaRPr b="0" i="0" sz="2050" u="none" cap="none" strike="noStrike">
              <a:solidFill>
                <a:srgbClr val="000000"/>
              </a:solidFill>
              <a:latin typeface="Times New Roman"/>
              <a:ea typeface="Times New Roman"/>
              <a:cs typeface="Times New Roman"/>
              <a:sym typeface="Times New Roman"/>
            </a:endParaRPr>
          </a:p>
          <a:p>
            <a:pPr indent="0" lvl="0" marL="165100" marR="0" rtl="0" algn="l">
              <a:lnSpc>
                <a:spcPct val="100000"/>
              </a:lnSpc>
              <a:spcBef>
                <a:spcPts val="0"/>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Multi-Threading models are three types.</a:t>
            </a:r>
            <a:endParaRPr b="0" i="0" sz="2000" u="none" cap="none" strike="noStrike">
              <a:solidFill>
                <a:srgbClr val="000000"/>
              </a:solidFill>
              <a:latin typeface="Lucida Sans"/>
              <a:ea typeface="Lucida Sans"/>
              <a:cs typeface="Lucida Sans"/>
              <a:sym typeface="Lucida Sans"/>
            </a:endParaRPr>
          </a:p>
          <a:p>
            <a:pPr indent="-287019" lvl="0" marL="299085" marR="0" rtl="0" algn="l">
              <a:lnSpc>
                <a:spcPct val="100000"/>
              </a:lnSpc>
              <a:spcBef>
                <a:spcPts val="1305"/>
              </a:spcBef>
              <a:spcAft>
                <a:spcPts val="0"/>
              </a:spcAft>
              <a:buClr>
                <a:srgbClr val="56A7B5"/>
              </a:buClr>
              <a:buSzPts val="2000"/>
              <a:buFont typeface="Arial"/>
              <a:buChar char="•"/>
            </a:pPr>
            <a:r>
              <a:rPr b="0" i="0" lang="en-US" sz="2000" u="none" cap="none" strike="noStrike">
                <a:solidFill>
                  <a:srgbClr val="56A7B5"/>
                </a:solidFill>
                <a:latin typeface="Lucida Sans"/>
                <a:ea typeface="Lucida Sans"/>
                <a:cs typeface="Lucida Sans"/>
                <a:sym typeface="Lucida Sans"/>
              </a:rPr>
              <a:t>Many-to-One Model</a:t>
            </a:r>
            <a:endParaRPr b="0" i="0" sz="2000" u="none" cap="none" strike="noStrike">
              <a:solidFill>
                <a:srgbClr val="000000"/>
              </a:solidFill>
              <a:latin typeface="Lucida Sans"/>
              <a:ea typeface="Lucida Sans"/>
              <a:cs typeface="Lucida Sans"/>
              <a:sym typeface="Lucida Sans"/>
            </a:endParaRPr>
          </a:p>
          <a:p>
            <a:pPr indent="-287019" lvl="0" marL="299085" marR="0" rtl="0" algn="l">
              <a:lnSpc>
                <a:spcPct val="100000"/>
              </a:lnSpc>
              <a:spcBef>
                <a:spcPts val="0"/>
              </a:spcBef>
              <a:spcAft>
                <a:spcPts val="0"/>
              </a:spcAft>
              <a:buClr>
                <a:srgbClr val="56A7B5"/>
              </a:buClr>
              <a:buSzPts val="2000"/>
              <a:buFont typeface="Arial"/>
              <a:buChar char="•"/>
            </a:pPr>
            <a:r>
              <a:rPr b="0" i="0" lang="en-US" sz="2000" u="none" cap="none" strike="noStrike">
                <a:solidFill>
                  <a:srgbClr val="56A7B5"/>
                </a:solidFill>
                <a:latin typeface="Lucida Sans"/>
                <a:ea typeface="Lucida Sans"/>
                <a:cs typeface="Lucida Sans"/>
                <a:sym typeface="Lucida Sans"/>
              </a:rPr>
              <a:t>One-to-One Model</a:t>
            </a:r>
            <a:endParaRPr b="0" i="0" sz="2000" u="none" cap="none" strike="noStrike">
              <a:solidFill>
                <a:srgbClr val="000000"/>
              </a:solidFill>
              <a:latin typeface="Lucida Sans"/>
              <a:ea typeface="Lucida Sans"/>
              <a:cs typeface="Lucida Sans"/>
              <a:sym typeface="Lucida Sans"/>
            </a:endParaRPr>
          </a:p>
          <a:p>
            <a:pPr indent="-287019" lvl="0" marL="299085" marR="0" rtl="0" algn="l">
              <a:lnSpc>
                <a:spcPct val="100000"/>
              </a:lnSpc>
              <a:spcBef>
                <a:spcPts val="5"/>
              </a:spcBef>
              <a:spcAft>
                <a:spcPts val="0"/>
              </a:spcAft>
              <a:buClr>
                <a:srgbClr val="56A7B5"/>
              </a:buClr>
              <a:buSzPts val="2000"/>
              <a:buFont typeface="Arial"/>
              <a:buChar char="•"/>
            </a:pPr>
            <a:r>
              <a:rPr b="0" i="0" lang="en-US" sz="2000" u="none" cap="none" strike="noStrike">
                <a:solidFill>
                  <a:srgbClr val="56A7B5"/>
                </a:solidFill>
                <a:latin typeface="Lucida Sans"/>
                <a:ea typeface="Lucida Sans"/>
                <a:cs typeface="Lucida Sans"/>
                <a:sym typeface="Lucida Sans"/>
              </a:rPr>
              <a:t>Many-to-Many Model</a:t>
            </a:r>
            <a:endParaRPr b="0" i="0" sz="2000" u="none" cap="none" strike="noStrike">
              <a:solidFill>
                <a:srgbClr val="000000"/>
              </a:solidFill>
              <a:latin typeface="Lucida Sans"/>
              <a:ea typeface="Lucida Sans"/>
              <a:cs typeface="Lucida Sans"/>
              <a:sym typeface="Lucida Sans"/>
            </a:endParaRPr>
          </a:p>
        </p:txBody>
      </p:sp>
      <p:sp>
        <p:nvSpPr>
          <p:cNvPr id="1451" name="Google Shape;1451;p131"/>
          <p:cNvSpPr/>
          <p:nvPr/>
        </p:nvSpPr>
        <p:spPr>
          <a:xfrm>
            <a:off x="8223504" y="6594347"/>
            <a:ext cx="920496" cy="2636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2" name="Google Shape;1452;p131"/>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32"/>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8" name="Google Shape;1458;p132"/>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9" name="Google Shape;1459;p132"/>
          <p:cNvSpPr txBox="1"/>
          <p:nvPr>
            <p:ph type="title"/>
          </p:nvPr>
        </p:nvSpPr>
        <p:spPr>
          <a:xfrm>
            <a:off x="1244295" y="682498"/>
            <a:ext cx="372173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Many-to-One Model :</a:t>
            </a:r>
            <a:endParaRPr sz="2800"/>
          </a:p>
        </p:txBody>
      </p:sp>
      <p:sp>
        <p:nvSpPr>
          <p:cNvPr id="1460" name="Google Shape;1460;p132"/>
          <p:cNvSpPr txBox="1"/>
          <p:nvPr/>
        </p:nvSpPr>
        <p:spPr>
          <a:xfrm>
            <a:off x="1244295" y="1883791"/>
            <a:ext cx="4712335" cy="3684270"/>
          </a:xfrm>
          <a:prstGeom prst="rect">
            <a:avLst/>
          </a:prstGeom>
          <a:noFill/>
          <a:ln>
            <a:noFill/>
          </a:ln>
        </p:spPr>
        <p:txBody>
          <a:bodyPr anchorCtr="0" anchor="t" bIns="0" lIns="0" spcFirstLastPara="1" rIns="0" wrap="square" tIns="13325">
            <a:spAutoFit/>
          </a:bodyPr>
          <a:lstStyle/>
          <a:p>
            <a:pPr indent="152400" lvl="0" marL="12700" marR="5080" rtl="0" algn="l">
              <a:lnSpc>
                <a:spcPct val="100000"/>
              </a:lnSpc>
              <a:spcBef>
                <a:spcPts val="0"/>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Implementation of the many-to-one  model (many user level thread to  one kernel level thread) allow the  application to create any number of  threads that can execute  concurrently. In this implementation,  all threads activity is restricted to  user space.</a:t>
            </a:r>
            <a:endParaRPr b="0" i="0" sz="2000" u="none" cap="none" strike="noStrike">
              <a:solidFill>
                <a:srgbClr val="000000"/>
              </a:solidFill>
              <a:latin typeface="Lucida Sans"/>
              <a:ea typeface="Lucida Sans"/>
              <a:cs typeface="Lucida Sans"/>
              <a:sym typeface="Lucida Sans"/>
            </a:endParaRPr>
          </a:p>
          <a:p>
            <a:pPr indent="152400" lvl="0" marL="12700" marR="262255" rtl="0" algn="l">
              <a:lnSpc>
                <a:spcPct val="100000"/>
              </a:lnSpc>
              <a:spcBef>
                <a:spcPts val="5"/>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Additionally only one thread can  access the kernel at a time, so only  one schedulable entity is known to  the os.</a:t>
            </a:r>
            <a:endParaRPr b="0" i="0" sz="2000" u="none" cap="none" strike="noStrike">
              <a:solidFill>
                <a:srgbClr val="000000"/>
              </a:solidFill>
              <a:latin typeface="Lucida Sans"/>
              <a:ea typeface="Lucida Sans"/>
              <a:cs typeface="Lucida Sans"/>
              <a:sym typeface="Lucida Sans"/>
            </a:endParaRPr>
          </a:p>
        </p:txBody>
      </p:sp>
      <p:sp>
        <p:nvSpPr>
          <p:cNvPr id="1461" name="Google Shape;1461;p132"/>
          <p:cNvSpPr/>
          <p:nvPr/>
        </p:nvSpPr>
        <p:spPr>
          <a:xfrm>
            <a:off x="6208776" y="1946148"/>
            <a:ext cx="2456687" cy="29474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62" name="Google Shape;1462;p132"/>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63" name="Google Shape;1463;p132"/>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33"/>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69" name="Google Shape;1469;p133"/>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0" name="Google Shape;1470;p133"/>
          <p:cNvSpPr txBox="1"/>
          <p:nvPr>
            <p:ph type="title"/>
          </p:nvPr>
        </p:nvSpPr>
        <p:spPr>
          <a:xfrm>
            <a:off x="1244295" y="682498"/>
            <a:ext cx="351027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One-to-One Model :</a:t>
            </a:r>
            <a:endParaRPr sz="2800"/>
          </a:p>
        </p:txBody>
      </p:sp>
      <p:sp>
        <p:nvSpPr>
          <p:cNvPr id="1471" name="Google Shape;1471;p133"/>
          <p:cNvSpPr txBox="1"/>
          <p:nvPr/>
        </p:nvSpPr>
        <p:spPr>
          <a:xfrm>
            <a:off x="1244295" y="1840230"/>
            <a:ext cx="4549775" cy="2769870"/>
          </a:xfrm>
          <a:prstGeom prst="rect">
            <a:avLst/>
          </a:prstGeom>
          <a:noFill/>
          <a:ln>
            <a:noFill/>
          </a:ln>
        </p:spPr>
        <p:txBody>
          <a:bodyPr anchorCtr="0" anchor="t" bIns="0" lIns="0" spcFirstLastPara="1" rIns="0" wrap="square" tIns="13325">
            <a:spAutoFit/>
          </a:bodyPr>
          <a:lstStyle/>
          <a:p>
            <a:pPr indent="152400" lvl="0" marL="12700" marR="5080" rtl="0" algn="l">
              <a:lnSpc>
                <a:spcPct val="100000"/>
              </a:lnSpc>
              <a:spcBef>
                <a:spcPts val="0"/>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The one-to-one model (one user  level thread to one kernel level  thread) is among the earliest  implementations of true  multithreading. In this  implementation, each ULT created  by the application is known to the  kernel,and all threads ca access the  kernel at the same time.</a:t>
            </a:r>
            <a:endParaRPr b="0" i="0" sz="2000" u="none" cap="none" strike="noStrike">
              <a:solidFill>
                <a:srgbClr val="000000"/>
              </a:solidFill>
              <a:latin typeface="Lucida Sans"/>
              <a:ea typeface="Lucida Sans"/>
              <a:cs typeface="Lucida Sans"/>
              <a:sym typeface="Lucida Sans"/>
            </a:endParaRPr>
          </a:p>
        </p:txBody>
      </p:sp>
      <p:sp>
        <p:nvSpPr>
          <p:cNvPr id="1472" name="Google Shape;1472;p133"/>
          <p:cNvSpPr/>
          <p:nvPr/>
        </p:nvSpPr>
        <p:spPr>
          <a:xfrm>
            <a:off x="6044184" y="1930907"/>
            <a:ext cx="2401823" cy="24323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3" name="Google Shape;1473;p133"/>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4" name="Google Shape;1474;p133"/>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34"/>
          <p:cNvSpPr/>
          <p:nvPr/>
        </p:nvSpPr>
        <p:spPr>
          <a:xfrm>
            <a:off x="769619" y="1862327"/>
            <a:ext cx="268605" cy="268605"/>
          </a:xfrm>
          <a:custGeom>
            <a:rect b="b" l="l" r="r" t="t"/>
            <a:pathLst>
              <a:path extrusionOk="0" h="268605" w="268605">
                <a:moveTo>
                  <a:pt x="134111"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1" y="268224"/>
                </a:lnTo>
                <a:lnTo>
                  <a:pt x="176501" y="261384"/>
                </a:lnTo>
                <a:lnTo>
                  <a:pt x="213316" y="242340"/>
                </a:lnTo>
                <a:lnTo>
                  <a:pt x="242347" y="213305"/>
                </a:lnTo>
                <a:lnTo>
                  <a:pt x="261386" y="176491"/>
                </a:lnTo>
                <a:lnTo>
                  <a:pt x="268223" y="134112"/>
                </a:lnTo>
                <a:lnTo>
                  <a:pt x="261386" y="91732"/>
                </a:lnTo>
                <a:lnTo>
                  <a:pt x="242347" y="54918"/>
                </a:lnTo>
                <a:lnTo>
                  <a:pt x="213316" y="25883"/>
                </a:lnTo>
                <a:lnTo>
                  <a:pt x="176501" y="6839"/>
                </a:lnTo>
                <a:lnTo>
                  <a:pt x="134111"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0" name="Google Shape;1480;p134"/>
          <p:cNvSpPr/>
          <p:nvPr/>
        </p:nvSpPr>
        <p:spPr>
          <a:xfrm>
            <a:off x="769619" y="1862327"/>
            <a:ext cx="268605" cy="268605"/>
          </a:xfrm>
          <a:custGeom>
            <a:rect b="b" l="l" r="r" t="t"/>
            <a:pathLst>
              <a:path extrusionOk="0" h="268605" w="268605">
                <a:moveTo>
                  <a:pt x="0" y="134112"/>
                </a:moveTo>
                <a:lnTo>
                  <a:pt x="6837" y="91732"/>
                </a:lnTo>
                <a:lnTo>
                  <a:pt x="25876" y="54918"/>
                </a:lnTo>
                <a:lnTo>
                  <a:pt x="54907" y="25883"/>
                </a:lnTo>
                <a:lnTo>
                  <a:pt x="91722" y="6839"/>
                </a:lnTo>
                <a:lnTo>
                  <a:pt x="134111" y="0"/>
                </a:lnTo>
                <a:lnTo>
                  <a:pt x="176501" y="6839"/>
                </a:lnTo>
                <a:lnTo>
                  <a:pt x="213316" y="25883"/>
                </a:lnTo>
                <a:lnTo>
                  <a:pt x="242347" y="54918"/>
                </a:lnTo>
                <a:lnTo>
                  <a:pt x="261386" y="91732"/>
                </a:lnTo>
                <a:lnTo>
                  <a:pt x="268223" y="134112"/>
                </a:lnTo>
                <a:lnTo>
                  <a:pt x="261386" y="176491"/>
                </a:lnTo>
                <a:lnTo>
                  <a:pt x="242347" y="213305"/>
                </a:lnTo>
                <a:lnTo>
                  <a:pt x="213316" y="242340"/>
                </a:lnTo>
                <a:lnTo>
                  <a:pt x="176501" y="261384"/>
                </a:lnTo>
                <a:lnTo>
                  <a:pt x="134111" y="268224"/>
                </a:lnTo>
                <a:lnTo>
                  <a:pt x="91722" y="261384"/>
                </a:lnTo>
                <a:lnTo>
                  <a:pt x="54907" y="242340"/>
                </a:lnTo>
                <a:lnTo>
                  <a:pt x="25876" y="213305"/>
                </a:lnTo>
                <a:lnTo>
                  <a:pt x="6837" y="176491"/>
                </a:lnTo>
                <a:lnTo>
                  <a:pt x="0" y="134112"/>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1" name="Google Shape;1481;p134"/>
          <p:cNvSpPr txBox="1"/>
          <p:nvPr>
            <p:ph type="title"/>
          </p:nvPr>
        </p:nvSpPr>
        <p:spPr>
          <a:xfrm>
            <a:off x="1244295" y="682498"/>
            <a:ext cx="393509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Many-to-Many Model :</a:t>
            </a:r>
            <a:endParaRPr sz="2800"/>
          </a:p>
        </p:txBody>
      </p:sp>
      <p:sp>
        <p:nvSpPr>
          <p:cNvPr id="1482" name="Google Shape;1482;p134"/>
          <p:cNvSpPr txBox="1"/>
          <p:nvPr/>
        </p:nvSpPr>
        <p:spPr>
          <a:xfrm>
            <a:off x="1244295" y="1840230"/>
            <a:ext cx="4618355" cy="3074670"/>
          </a:xfrm>
          <a:prstGeom prst="rect">
            <a:avLst/>
          </a:prstGeom>
          <a:noFill/>
          <a:ln>
            <a:noFill/>
          </a:ln>
        </p:spPr>
        <p:txBody>
          <a:bodyPr anchorCtr="0" anchor="t" bIns="0" lIns="0" spcFirstLastPara="1" rIns="0" wrap="square" tIns="13325">
            <a:spAutoFit/>
          </a:bodyPr>
          <a:lstStyle/>
          <a:p>
            <a:pPr indent="152400" lvl="0" marL="12700" marR="5080" rtl="0" algn="l">
              <a:lnSpc>
                <a:spcPct val="100000"/>
              </a:lnSpc>
              <a:spcBef>
                <a:spcPts val="0"/>
              </a:spcBef>
              <a:spcAft>
                <a:spcPts val="0"/>
              </a:spcAft>
              <a:buClr>
                <a:srgbClr val="F3F3F3"/>
              </a:buClr>
              <a:buSzPts val="2000"/>
              <a:buFont typeface="Lucida Sans"/>
              <a:buNone/>
            </a:pPr>
            <a:r>
              <a:rPr b="0" i="0" lang="en-US" sz="2000" u="none" cap="none" strike="noStrike">
                <a:solidFill>
                  <a:srgbClr val="F3F3F3"/>
                </a:solidFill>
                <a:latin typeface="Lucida Sans"/>
                <a:ea typeface="Lucida Sans"/>
                <a:cs typeface="Lucida Sans"/>
                <a:sym typeface="Lucida Sans"/>
              </a:rPr>
              <a:t>The many-to-many model (many  user level thread to many kernel  level thread) avoids many of the  limitations of the one-to-one model,  while extending multithreading  capabilities even further. The many-  to-many model also called two-level  model, minimize programing effort  while reducing the cost and weight  of each thread.</a:t>
            </a:r>
            <a:endParaRPr b="0" i="0" sz="2000" u="none" cap="none" strike="noStrike">
              <a:solidFill>
                <a:srgbClr val="000000"/>
              </a:solidFill>
              <a:latin typeface="Lucida Sans"/>
              <a:ea typeface="Lucida Sans"/>
              <a:cs typeface="Lucida Sans"/>
              <a:sym typeface="Lucida Sans"/>
            </a:endParaRPr>
          </a:p>
        </p:txBody>
      </p:sp>
      <p:sp>
        <p:nvSpPr>
          <p:cNvPr id="1483" name="Google Shape;1483;p134"/>
          <p:cNvSpPr/>
          <p:nvPr/>
        </p:nvSpPr>
        <p:spPr>
          <a:xfrm>
            <a:off x="5937503" y="1978151"/>
            <a:ext cx="2859024" cy="28727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4" name="Google Shape;1484;p134"/>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5" name="Google Shape;1485;p134"/>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35"/>
          <p:cNvSpPr/>
          <p:nvPr/>
        </p:nvSpPr>
        <p:spPr>
          <a:xfrm>
            <a:off x="493776" y="3019044"/>
            <a:ext cx="820419" cy="820419"/>
          </a:xfrm>
          <a:custGeom>
            <a:rect b="b" l="l" r="r" t="t"/>
            <a:pathLst>
              <a:path extrusionOk="0" h="820420" w="820419">
                <a:moveTo>
                  <a:pt x="409955" y="0"/>
                </a:moveTo>
                <a:lnTo>
                  <a:pt x="362145" y="2757"/>
                </a:lnTo>
                <a:lnTo>
                  <a:pt x="315955" y="10825"/>
                </a:lnTo>
                <a:lnTo>
                  <a:pt x="271693" y="23896"/>
                </a:lnTo>
                <a:lnTo>
                  <a:pt x="229666" y="41663"/>
                </a:lnTo>
                <a:lnTo>
                  <a:pt x="190182" y="63818"/>
                </a:lnTo>
                <a:lnTo>
                  <a:pt x="153548" y="90053"/>
                </a:lnTo>
                <a:lnTo>
                  <a:pt x="120072" y="120062"/>
                </a:lnTo>
                <a:lnTo>
                  <a:pt x="90061" y="153537"/>
                </a:lnTo>
                <a:lnTo>
                  <a:pt x="63824" y="190170"/>
                </a:lnTo>
                <a:lnTo>
                  <a:pt x="41667" y="229655"/>
                </a:lnTo>
                <a:lnTo>
                  <a:pt x="23899" y="271683"/>
                </a:lnTo>
                <a:lnTo>
                  <a:pt x="10827" y="315947"/>
                </a:lnTo>
                <a:lnTo>
                  <a:pt x="2758" y="362141"/>
                </a:lnTo>
                <a:lnTo>
                  <a:pt x="0" y="409955"/>
                </a:lnTo>
                <a:lnTo>
                  <a:pt x="2758" y="457770"/>
                </a:lnTo>
                <a:lnTo>
                  <a:pt x="10827" y="503964"/>
                </a:lnTo>
                <a:lnTo>
                  <a:pt x="23899" y="548228"/>
                </a:lnTo>
                <a:lnTo>
                  <a:pt x="41667" y="590256"/>
                </a:lnTo>
                <a:lnTo>
                  <a:pt x="63824" y="629741"/>
                </a:lnTo>
                <a:lnTo>
                  <a:pt x="90061" y="666374"/>
                </a:lnTo>
                <a:lnTo>
                  <a:pt x="120072" y="699849"/>
                </a:lnTo>
                <a:lnTo>
                  <a:pt x="153548" y="729858"/>
                </a:lnTo>
                <a:lnTo>
                  <a:pt x="190182" y="756093"/>
                </a:lnTo>
                <a:lnTo>
                  <a:pt x="229666" y="778248"/>
                </a:lnTo>
                <a:lnTo>
                  <a:pt x="271693" y="796015"/>
                </a:lnTo>
                <a:lnTo>
                  <a:pt x="315955" y="809086"/>
                </a:lnTo>
                <a:lnTo>
                  <a:pt x="362145" y="817154"/>
                </a:lnTo>
                <a:lnTo>
                  <a:pt x="409955" y="819911"/>
                </a:lnTo>
                <a:lnTo>
                  <a:pt x="457766" y="817154"/>
                </a:lnTo>
                <a:lnTo>
                  <a:pt x="503956" y="809086"/>
                </a:lnTo>
                <a:lnTo>
                  <a:pt x="548218" y="796015"/>
                </a:lnTo>
                <a:lnTo>
                  <a:pt x="590245" y="778248"/>
                </a:lnTo>
                <a:lnTo>
                  <a:pt x="629729" y="756093"/>
                </a:lnTo>
                <a:lnTo>
                  <a:pt x="666363" y="729858"/>
                </a:lnTo>
                <a:lnTo>
                  <a:pt x="699839" y="699849"/>
                </a:lnTo>
                <a:lnTo>
                  <a:pt x="729850" y="666374"/>
                </a:lnTo>
                <a:lnTo>
                  <a:pt x="756087" y="629741"/>
                </a:lnTo>
                <a:lnTo>
                  <a:pt x="778244" y="590256"/>
                </a:lnTo>
                <a:lnTo>
                  <a:pt x="796012" y="548228"/>
                </a:lnTo>
                <a:lnTo>
                  <a:pt x="809084" y="503964"/>
                </a:lnTo>
                <a:lnTo>
                  <a:pt x="817153" y="457770"/>
                </a:lnTo>
                <a:lnTo>
                  <a:pt x="819912" y="409955"/>
                </a:lnTo>
                <a:lnTo>
                  <a:pt x="817153" y="362141"/>
                </a:lnTo>
                <a:lnTo>
                  <a:pt x="809084" y="315947"/>
                </a:lnTo>
                <a:lnTo>
                  <a:pt x="796012" y="271683"/>
                </a:lnTo>
                <a:lnTo>
                  <a:pt x="778244" y="229655"/>
                </a:lnTo>
                <a:lnTo>
                  <a:pt x="756087" y="190170"/>
                </a:lnTo>
                <a:lnTo>
                  <a:pt x="729850" y="153537"/>
                </a:lnTo>
                <a:lnTo>
                  <a:pt x="699839" y="120062"/>
                </a:lnTo>
                <a:lnTo>
                  <a:pt x="666363" y="90053"/>
                </a:lnTo>
                <a:lnTo>
                  <a:pt x="629729" y="63818"/>
                </a:lnTo>
                <a:lnTo>
                  <a:pt x="590245" y="41663"/>
                </a:lnTo>
                <a:lnTo>
                  <a:pt x="548218" y="23896"/>
                </a:lnTo>
                <a:lnTo>
                  <a:pt x="503956" y="10825"/>
                </a:lnTo>
                <a:lnTo>
                  <a:pt x="457766" y="2757"/>
                </a:lnTo>
                <a:lnTo>
                  <a:pt x="409955"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1" name="Google Shape;1491;p135"/>
          <p:cNvSpPr/>
          <p:nvPr/>
        </p:nvSpPr>
        <p:spPr>
          <a:xfrm>
            <a:off x="493776" y="3019044"/>
            <a:ext cx="820419" cy="820419"/>
          </a:xfrm>
          <a:custGeom>
            <a:rect b="b" l="l" r="r" t="t"/>
            <a:pathLst>
              <a:path extrusionOk="0" h="820420" w="820419">
                <a:moveTo>
                  <a:pt x="0" y="409955"/>
                </a:moveTo>
                <a:lnTo>
                  <a:pt x="2758" y="362141"/>
                </a:lnTo>
                <a:lnTo>
                  <a:pt x="10827" y="315947"/>
                </a:lnTo>
                <a:lnTo>
                  <a:pt x="23899" y="271683"/>
                </a:lnTo>
                <a:lnTo>
                  <a:pt x="41667" y="229655"/>
                </a:lnTo>
                <a:lnTo>
                  <a:pt x="63824" y="190170"/>
                </a:lnTo>
                <a:lnTo>
                  <a:pt x="90061" y="153537"/>
                </a:lnTo>
                <a:lnTo>
                  <a:pt x="120072" y="120062"/>
                </a:lnTo>
                <a:lnTo>
                  <a:pt x="153548" y="90053"/>
                </a:lnTo>
                <a:lnTo>
                  <a:pt x="190182" y="63818"/>
                </a:lnTo>
                <a:lnTo>
                  <a:pt x="229666" y="41663"/>
                </a:lnTo>
                <a:lnTo>
                  <a:pt x="271693" y="23896"/>
                </a:lnTo>
                <a:lnTo>
                  <a:pt x="315955" y="10825"/>
                </a:lnTo>
                <a:lnTo>
                  <a:pt x="362145" y="2757"/>
                </a:lnTo>
                <a:lnTo>
                  <a:pt x="409955" y="0"/>
                </a:lnTo>
                <a:lnTo>
                  <a:pt x="457766" y="2757"/>
                </a:lnTo>
                <a:lnTo>
                  <a:pt x="503956" y="10825"/>
                </a:lnTo>
                <a:lnTo>
                  <a:pt x="548218" y="23896"/>
                </a:lnTo>
                <a:lnTo>
                  <a:pt x="590245" y="41663"/>
                </a:lnTo>
                <a:lnTo>
                  <a:pt x="629729" y="63818"/>
                </a:lnTo>
                <a:lnTo>
                  <a:pt x="666363" y="90053"/>
                </a:lnTo>
                <a:lnTo>
                  <a:pt x="699839" y="120062"/>
                </a:lnTo>
                <a:lnTo>
                  <a:pt x="729850" y="153537"/>
                </a:lnTo>
                <a:lnTo>
                  <a:pt x="756087" y="190170"/>
                </a:lnTo>
                <a:lnTo>
                  <a:pt x="778244" y="229655"/>
                </a:lnTo>
                <a:lnTo>
                  <a:pt x="796012" y="271683"/>
                </a:lnTo>
                <a:lnTo>
                  <a:pt x="809084" y="315947"/>
                </a:lnTo>
                <a:lnTo>
                  <a:pt x="817153" y="362141"/>
                </a:lnTo>
                <a:lnTo>
                  <a:pt x="819912" y="409955"/>
                </a:lnTo>
                <a:lnTo>
                  <a:pt x="817153" y="457770"/>
                </a:lnTo>
                <a:lnTo>
                  <a:pt x="809084" y="503964"/>
                </a:lnTo>
                <a:lnTo>
                  <a:pt x="796012" y="548228"/>
                </a:lnTo>
                <a:lnTo>
                  <a:pt x="778244" y="590256"/>
                </a:lnTo>
                <a:lnTo>
                  <a:pt x="756087" y="629741"/>
                </a:lnTo>
                <a:lnTo>
                  <a:pt x="729850" y="666374"/>
                </a:lnTo>
                <a:lnTo>
                  <a:pt x="699839" y="699849"/>
                </a:lnTo>
                <a:lnTo>
                  <a:pt x="666363" y="729858"/>
                </a:lnTo>
                <a:lnTo>
                  <a:pt x="629729" y="756093"/>
                </a:lnTo>
                <a:lnTo>
                  <a:pt x="590245" y="778248"/>
                </a:lnTo>
                <a:lnTo>
                  <a:pt x="548218" y="796015"/>
                </a:lnTo>
                <a:lnTo>
                  <a:pt x="503956" y="809086"/>
                </a:lnTo>
                <a:lnTo>
                  <a:pt x="457766" y="817154"/>
                </a:lnTo>
                <a:lnTo>
                  <a:pt x="409955" y="819911"/>
                </a:lnTo>
                <a:lnTo>
                  <a:pt x="362145" y="817154"/>
                </a:lnTo>
                <a:lnTo>
                  <a:pt x="315955" y="809086"/>
                </a:lnTo>
                <a:lnTo>
                  <a:pt x="271693" y="796015"/>
                </a:lnTo>
                <a:lnTo>
                  <a:pt x="229666" y="778248"/>
                </a:lnTo>
                <a:lnTo>
                  <a:pt x="190182" y="756093"/>
                </a:lnTo>
                <a:lnTo>
                  <a:pt x="153548" y="729858"/>
                </a:lnTo>
                <a:lnTo>
                  <a:pt x="120072" y="699849"/>
                </a:lnTo>
                <a:lnTo>
                  <a:pt x="90061" y="666374"/>
                </a:lnTo>
                <a:lnTo>
                  <a:pt x="63824" y="629741"/>
                </a:lnTo>
                <a:lnTo>
                  <a:pt x="41667" y="590256"/>
                </a:lnTo>
                <a:lnTo>
                  <a:pt x="23899" y="548228"/>
                </a:lnTo>
                <a:lnTo>
                  <a:pt x="10827" y="503964"/>
                </a:lnTo>
                <a:lnTo>
                  <a:pt x="2758" y="457770"/>
                </a:lnTo>
                <a:lnTo>
                  <a:pt x="0" y="409955"/>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2" name="Google Shape;1492;p135"/>
          <p:cNvSpPr txBox="1"/>
          <p:nvPr/>
        </p:nvSpPr>
        <p:spPr>
          <a:xfrm>
            <a:off x="723087" y="3176727"/>
            <a:ext cx="275590" cy="7575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39C0B9"/>
              </a:buClr>
              <a:buSzPts val="4800"/>
              <a:buFont typeface="Tahoma"/>
              <a:buNone/>
            </a:pPr>
            <a:r>
              <a:rPr b="1" i="0" lang="en-US" sz="4800" u="none" cap="none" strike="noStrike">
                <a:solidFill>
                  <a:srgbClr val="39C0B9"/>
                </a:solidFill>
                <a:latin typeface="Tahoma"/>
                <a:ea typeface="Tahoma"/>
                <a:cs typeface="Tahoma"/>
                <a:sym typeface="Tahoma"/>
              </a:rPr>
              <a:t>“</a:t>
            </a:r>
            <a:endParaRPr b="0" i="0" sz="4800" u="none" cap="none" strike="noStrike">
              <a:solidFill>
                <a:srgbClr val="000000"/>
              </a:solidFill>
              <a:latin typeface="Tahoma"/>
              <a:ea typeface="Tahoma"/>
              <a:cs typeface="Tahoma"/>
              <a:sym typeface="Tahoma"/>
            </a:endParaRPr>
          </a:p>
        </p:txBody>
      </p:sp>
      <p:sp>
        <p:nvSpPr>
          <p:cNvPr id="1493" name="Google Shape;1493;p135"/>
          <p:cNvSpPr/>
          <p:nvPr/>
        </p:nvSpPr>
        <p:spPr>
          <a:xfrm>
            <a:off x="1996439" y="2731007"/>
            <a:ext cx="6019800" cy="16703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4" name="Google Shape;1494;p135"/>
          <p:cNvSpPr txBox="1"/>
          <p:nvPr>
            <p:ph type="title"/>
          </p:nvPr>
        </p:nvSpPr>
        <p:spPr>
          <a:xfrm>
            <a:off x="2453385" y="2945714"/>
            <a:ext cx="5063490" cy="940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0"/>
              <a:t>THANK YOU !</a:t>
            </a:r>
            <a:endParaRPr sz="6000"/>
          </a:p>
        </p:txBody>
      </p:sp>
      <p:sp>
        <p:nvSpPr>
          <p:cNvPr id="1495" name="Google Shape;1495;p135"/>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6" name="Google Shape;1496;p135"/>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0" name="Shape 1500"/>
        <p:cNvGrpSpPr/>
        <p:nvPr/>
      </p:nvGrpSpPr>
      <p:grpSpPr>
        <a:xfrm>
          <a:off x="0" y="0"/>
          <a:ext cx="0" cy="0"/>
          <a:chOff x="0" y="0"/>
          <a:chExt cx="0" cy="0"/>
        </a:xfrm>
      </p:grpSpPr>
      <p:sp>
        <p:nvSpPr>
          <p:cNvPr id="1501" name="Google Shape;1501;p13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1502" name="Google Shape;1502;p136"/>
          <p:cNvSpPr txBox="1"/>
          <p:nvPr>
            <p:ph type="title"/>
          </p:nvPr>
        </p:nvSpPr>
        <p:spPr>
          <a:xfrm>
            <a:off x="3103626" y="461594"/>
            <a:ext cx="29387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Homework 3</a:t>
            </a:r>
            <a:endParaRPr sz="4400"/>
          </a:p>
        </p:txBody>
      </p:sp>
      <p:sp>
        <p:nvSpPr>
          <p:cNvPr id="1503" name="Google Shape;1503;p136"/>
          <p:cNvSpPr txBox="1"/>
          <p:nvPr/>
        </p:nvSpPr>
        <p:spPr>
          <a:xfrm>
            <a:off x="535940" y="1522895"/>
            <a:ext cx="8072755" cy="4415790"/>
          </a:xfrm>
          <a:prstGeom prst="rect">
            <a:avLst/>
          </a:prstGeom>
          <a:noFill/>
          <a:ln>
            <a:noFill/>
          </a:ln>
        </p:spPr>
        <p:txBody>
          <a:bodyPr anchorCtr="0" anchor="t" bIns="0" lIns="0" spcFirstLastPara="1" rIns="0" wrap="square" tIns="110475">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Discuss intercrosses communication in details</a:t>
            </a:r>
            <a:endParaRPr sz="32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76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What	is	critical	section	and	critical	section  problem?</a:t>
            </a:r>
            <a:endParaRPr sz="3200">
              <a:solidFill>
                <a:schemeClr val="dk1"/>
              </a:solidFill>
              <a:latin typeface="Times New Roman"/>
              <a:ea typeface="Times New Roman"/>
              <a:cs typeface="Times New Roman"/>
              <a:sym typeface="Times New Roman"/>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What are semaphores? Explain.</a:t>
            </a:r>
            <a:endParaRPr sz="3200">
              <a:solidFill>
                <a:schemeClr val="dk1"/>
              </a:solidFill>
              <a:latin typeface="Times New Roman"/>
              <a:ea typeface="Times New Roman"/>
              <a:cs typeface="Times New Roman"/>
              <a:sym typeface="Times New Roman"/>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What are monitors? Explains</a:t>
            </a:r>
            <a:endParaRPr sz="32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Show the Peterson's algorithm preserve mutual  exclusion, indefinite postponement and  progress (deadlock)</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2" name="Shape 542"/>
        <p:cNvGrpSpPr/>
        <p:nvPr/>
      </p:nvGrpSpPr>
      <p:grpSpPr>
        <a:xfrm>
          <a:off x="0" y="0"/>
          <a:ext cx="0" cy="0"/>
          <a:chOff x="0" y="0"/>
          <a:chExt cx="0" cy="0"/>
        </a:xfrm>
      </p:grpSpPr>
      <p:sp>
        <p:nvSpPr>
          <p:cNvPr id="543" name="Google Shape;543;p1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44" name="Google Shape;544;p14"/>
          <p:cNvSpPr txBox="1"/>
          <p:nvPr>
            <p:ph type="title"/>
          </p:nvPr>
        </p:nvSpPr>
        <p:spPr>
          <a:xfrm>
            <a:off x="2400680" y="461594"/>
            <a:ext cx="43427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Scheduling</a:t>
            </a:r>
            <a:endParaRPr sz="4400"/>
          </a:p>
        </p:txBody>
      </p:sp>
      <p:sp>
        <p:nvSpPr>
          <p:cNvPr id="545" name="Google Shape;545;p14"/>
          <p:cNvSpPr txBox="1"/>
          <p:nvPr>
            <p:ph idx="1" type="body"/>
          </p:nvPr>
        </p:nvSpPr>
        <p:spPr>
          <a:xfrm>
            <a:off x="534669" y="1563446"/>
            <a:ext cx="8074660" cy="4141470"/>
          </a:xfrm>
          <a:prstGeom prst="rect">
            <a:avLst/>
          </a:prstGeom>
          <a:noFill/>
          <a:ln>
            <a:noFill/>
          </a:ln>
        </p:spPr>
        <p:txBody>
          <a:bodyPr anchorCtr="0" anchor="t" bIns="0" lIns="0" spcFirstLastPara="1" rIns="0" wrap="square" tIns="64750">
            <a:spAutoFit/>
          </a:bodyPr>
          <a:lstStyle/>
          <a:p>
            <a:pPr indent="-342900" lvl="0" marL="356870" marR="8890" rtl="0" algn="l">
              <a:lnSpc>
                <a:spcPct val="108000"/>
              </a:lnSpc>
              <a:spcBef>
                <a:spcPts val="0"/>
              </a:spcBef>
              <a:spcAft>
                <a:spcPts val="0"/>
              </a:spcAft>
              <a:buClr>
                <a:schemeClr val="dk1"/>
              </a:buClr>
              <a:buSzPts val="3000"/>
              <a:buFont typeface="Arial"/>
              <a:buChar char="•"/>
            </a:pPr>
            <a:r>
              <a:rPr lang="en-US" sz="3000">
                <a:latin typeface="Arial"/>
                <a:ea typeface="Arial"/>
                <a:cs typeface="Arial"/>
                <a:sym typeface="Arial"/>
              </a:rPr>
              <a:t>Main	objective	of	multiprogramming	is	to  maximize the CPU utilization</a:t>
            </a:r>
            <a:endParaRPr sz="3000">
              <a:latin typeface="Arial"/>
              <a:ea typeface="Arial"/>
              <a:cs typeface="Arial"/>
              <a:sym typeface="Arial"/>
            </a:endParaRPr>
          </a:p>
          <a:p>
            <a:pPr indent="-342900" lvl="0" marL="356870" marR="5715" rtl="0" algn="l">
              <a:lnSpc>
                <a:spcPct val="108000"/>
              </a:lnSpc>
              <a:spcBef>
                <a:spcPts val="720"/>
              </a:spcBef>
              <a:spcAft>
                <a:spcPts val="0"/>
              </a:spcAft>
              <a:buClr>
                <a:schemeClr val="dk1"/>
              </a:buClr>
              <a:buSzPts val="3000"/>
              <a:buFont typeface="Arial"/>
              <a:buChar char="•"/>
            </a:pPr>
            <a:r>
              <a:rPr lang="en-US" sz="3000">
                <a:latin typeface="Arial"/>
                <a:ea typeface="Arial"/>
                <a:cs typeface="Arial"/>
                <a:sym typeface="Arial"/>
              </a:rPr>
              <a:t>At any time, a process is in any one of the new,  ready, running or waiting state.</a:t>
            </a:r>
            <a:endParaRPr sz="3000">
              <a:latin typeface="Arial"/>
              <a:ea typeface="Arial"/>
              <a:cs typeface="Arial"/>
              <a:sym typeface="Arial"/>
            </a:endParaRPr>
          </a:p>
          <a:p>
            <a:pPr indent="-342900" lvl="0" marL="356870" marR="5080" rtl="0" algn="l">
              <a:lnSpc>
                <a:spcPct val="108000"/>
              </a:lnSpc>
              <a:spcBef>
                <a:spcPts val="720"/>
              </a:spcBef>
              <a:spcAft>
                <a:spcPts val="0"/>
              </a:spcAft>
              <a:buClr>
                <a:schemeClr val="dk1"/>
              </a:buClr>
              <a:buSzPts val="3000"/>
              <a:buFont typeface="Arial"/>
              <a:buChar char="•"/>
            </a:pPr>
            <a:r>
              <a:rPr lang="en-US" sz="3000">
                <a:latin typeface="Arial"/>
                <a:ea typeface="Arial"/>
                <a:cs typeface="Arial"/>
                <a:sym typeface="Arial"/>
              </a:rPr>
              <a:t>The	OS	module	known	as	scheduler	schedules  processes from ready queue for execution by CPU</a:t>
            </a:r>
            <a:endParaRPr sz="3000">
              <a:latin typeface="Arial"/>
              <a:ea typeface="Arial"/>
              <a:cs typeface="Arial"/>
              <a:sym typeface="Arial"/>
            </a:endParaRPr>
          </a:p>
          <a:p>
            <a:pPr indent="-342900" lvl="0" marL="356870" marR="6985" rtl="0" algn="l">
              <a:lnSpc>
                <a:spcPct val="108000"/>
              </a:lnSpc>
              <a:spcBef>
                <a:spcPts val="725"/>
              </a:spcBef>
              <a:spcAft>
                <a:spcPts val="0"/>
              </a:spcAft>
              <a:buClr>
                <a:schemeClr val="dk1"/>
              </a:buClr>
              <a:buSzPts val="3000"/>
              <a:buFont typeface="Arial"/>
              <a:buChar char="•"/>
            </a:pPr>
            <a:r>
              <a:rPr lang="en-US" sz="3000">
                <a:latin typeface="Arial"/>
                <a:ea typeface="Arial"/>
                <a:cs typeface="Arial"/>
                <a:sym typeface="Arial"/>
              </a:rPr>
              <a:t>Scheduler select one of the many process from  ready queue on certain criteria.</a:t>
            </a:r>
            <a:endParaRPr sz="3000">
              <a:latin typeface="Arial"/>
              <a:ea typeface="Arial"/>
              <a:cs typeface="Arial"/>
              <a:sym typeface="Arial"/>
            </a:endParaRPr>
          </a:p>
          <a:p>
            <a:pPr indent="-342900" lvl="0" marL="356870" rtl="0" algn="l">
              <a:lnSpc>
                <a:spcPct val="100000"/>
              </a:lnSpc>
              <a:spcBef>
                <a:spcPts val="315"/>
              </a:spcBef>
              <a:spcAft>
                <a:spcPts val="0"/>
              </a:spcAft>
              <a:buClr>
                <a:schemeClr val="dk1"/>
              </a:buClr>
              <a:buSzPts val="3000"/>
              <a:buFont typeface="Arial"/>
              <a:buChar char="•"/>
            </a:pPr>
            <a:r>
              <a:rPr lang="en-US" sz="3000">
                <a:latin typeface="Arial"/>
                <a:ea typeface="Arial"/>
                <a:cs typeface="Arial"/>
                <a:sym typeface="Arial"/>
              </a:rPr>
              <a:t>(Will discuss it in detail in next chapter)</a:t>
            </a:r>
            <a:endParaRPr sz="3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9" name="Shape 549"/>
        <p:cNvGrpSpPr/>
        <p:nvPr/>
      </p:nvGrpSpPr>
      <p:grpSpPr>
        <a:xfrm>
          <a:off x="0" y="0"/>
          <a:ext cx="0" cy="0"/>
          <a:chOff x="0" y="0"/>
          <a:chExt cx="0" cy="0"/>
        </a:xfrm>
      </p:grpSpPr>
      <p:sp>
        <p:nvSpPr>
          <p:cNvPr id="550" name="Google Shape;550;p1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51" name="Google Shape;551;p15"/>
          <p:cNvSpPr txBox="1"/>
          <p:nvPr>
            <p:ph type="title"/>
          </p:nvPr>
        </p:nvSpPr>
        <p:spPr>
          <a:xfrm>
            <a:off x="2868929" y="461594"/>
            <a:ext cx="3408679"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Context Switch</a:t>
            </a:r>
            <a:endParaRPr sz="4400"/>
          </a:p>
        </p:txBody>
      </p:sp>
      <p:sp>
        <p:nvSpPr>
          <p:cNvPr id="552" name="Google Shape;552;p15"/>
          <p:cNvSpPr txBox="1"/>
          <p:nvPr/>
        </p:nvSpPr>
        <p:spPr>
          <a:xfrm>
            <a:off x="535940" y="1607642"/>
            <a:ext cx="8074659" cy="4124325"/>
          </a:xfrm>
          <a:prstGeom prst="rect">
            <a:avLst/>
          </a:prstGeom>
          <a:noFill/>
          <a:ln>
            <a:noFill/>
          </a:ln>
        </p:spPr>
        <p:txBody>
          <a:bodyPr anchorCtr="0" anchor="t" bIns="0" lIns="0" spcFirstLastPara="1" rIns="0" wrap="square" tIns="13325">
            <a:spAutoFit/>
          </a:bodyPr>
          <a:lstStyle/>
          <a:p>
            <a:pPr indent="-342900" lvl="0" marL="355600" marR="5715" rtl="0" algn="just">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CPU switching form one process to another  requires saving the state  of the current  process and loading the latest state of next  process.</a:t>
            </a:r>
            <a:endParaRPr sz="3200">
              <a:solidFill>
                <a:schemeClr val="dk1"/>
              </a:solidFill>
              <a:latin typeface="Arial"/>
              <a:ea typeface="Arial"/>
              <a:cs typeface="Arial"/>
              <a:sym typeface="Arial"/>
            </a:endParaRPr>
          </a:p>
          <a:p>
            <a:pPr indent="-342900" lvl="0" marL="355600" marR="0" rtl="0" algn="just">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This is known as context switch.</a:t>
            </a:r>
            <a:endParaRPr sz="3200">
              <a:solidFill>
                <a:schemeClr val="dk1"/>
              </a:solidFill>
              <a:latin typeface="Arial"/>
              <a:ea typeface="Arial"/>
              <a:cs typeface="Arial"/>
              <a:sym typeface="Arial"/>
            </a:endParaRPr>
          </a:p>
          <a:p>
            <a:pPr indent="-342900" lvl="0" marL="355600" marR="5080" rtl="0" algn="just">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The time require to context  switch is a  overhead since it does not produce any useful  work in aspect of process execution time.</a:t>
            </a:r>
            <a:endParaRPr sz="32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6" name="Shape 556"/>
        <p:cNvGrpSpPr/>
        <p:nvPr/>
      </p:nvGrpSpPr>
      <p:grpSpPr>
        <a:xfrm>
          <a:off x="0" y="0"/>
          <a:ext cx="0" cy="0"/>
          <a:chOff x="0" y="0"/>
          <a:chExt cx="0" cy="0"/>
        </a:xfrm>
      </p:grpSpPr>
      <p:sp>
        <p:nvSpPr>
          <p:cNvPr id="557" name="Google Shape;557;p1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58" name="Google Shape;558;p16"/>
          <p:cNvSpPr txBox="1"/>
          <p:nvPr>
            <p:ph type="title"/>
          </p:nvPr>
        </p:nvSpPr>
        <p:spPr>
          <a:xfrm>
            <a:off x="3762001" y="461600"/>
            <a:ext cx="1961400" cy="6972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Thread</a:t>
            </a:r>
            <a:endParaRPr sz="4400"/>
          </a:p>
        </p:txBody>
      </p:sp>
      <p:sp>
        <p:nvSpPr>
          <p:cNvPr id="559" name="Google Shape;559;p16"/>
          <p:cNvSpPr txBox="1"/>
          <p:nvPr/>
        </p:nvSpPr>
        <p:spPr>
          <a:xfrm>
            <a:off x="535940" y="1607642"/>
            <a:ext cx="7969884" cy="3636010"/>
          </a:xfrm>
          <a:prstGeom prst="rect">
            <a:avLst/>
          </a:prstGeom>
          <a:noFill/>
          <a:ln>
            <a:noFill/>
          </a:ln>
        </p:spPr>
        <p:txBody>
          <a:bodyPr anchorCtr="0" anchor="t" bIns="0" lIns="0" spcFirstLastPara="1" rIns="0" wrap="square" tIns="13325">
            <a:spAutoFit/>
          </a:bodyPr>
          <a:lstStyle/>
          <a:p>
            <a:pPr indent="-342900" lvl="0" marL="355600" marR="285115"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It is a single sequence stream which allows a  program to split itself into two or more  simultaneously running task.</a:t>
            </a:r>
            <a:endParaRPr sz="3200">
              <a:solidFill>
                <a:schemeClr val="dk1"/>
              </a:solidFill>
              <a:latin typeface="Arial"/>
              <a:ea typeface="Arial"/>
              <a:cs typeface="Arial"/>
              <a:sym typeface="Arial"/>
            </a:endParaRPr>
          </a:p>
          <a:p>
            <a:pPr indent="-342900" lvl="0" marL="355600" marR="5080" rtl="0" algn="l">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It is the basic unit of CPU utilization and  consists of program counter, a register set and  a stack space.</a:t>
            </a:r>
            <a:endParaRPr sz="3200">
              <a:solidFill>
                <a:schemeClr val="dk1"/>
              </a:solidFill>
              <a:latin typeface="Arial"/>
              <a:ea typeface="Arial"/>
              <a:cs typeface="Arial"/>
              <a:sym typeface="Arial"/>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Sometime called light weight process.</a:t>
            </a:r>
            <a:endParaRPr sz="32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3" name="Shape 563"/>
        <p:cNvGrpSpPr/>
        <p:nvPr/>
      </p:nvGrpSpPr>
      <p:grpSpPr>
        <a:xfrm>
          <a:off x="0" y="0"/>
          <a:ext cx="0" cy="0"/>
          <a:chOff x="0" y="0"/>
          <a:chExt cx="0" cy="0"/>
        </a:xfrm>
      </p:grpSpPr>
      <p:sp>
        <p:nvSpPr>
          <p:cNvPr id="564" name="Google Shape;564;p1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65" name="Google Shape;565;p17"/>
          <p:cNvSpPr txBox="1"/>
          <p:nvPr>
            <p:ph type="title"/>
          </p:nvPr>
        </p:nvSpPr>
        <p:spPr>
          <a:xfrm>
            <a:off x="2345817" y="461594"/>
            <a:ext cx="445770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Thread and Process</a:t>
            </a:r>
            <a:endParaRPr sz="4400"/>
          </a:p>
        </p:txBody>
      </p:sp>
      <p:sp>
        <p:nvSpPr>
          <p:cNvPr id="566" name="Google Shape;566;p17"/>
          <p:cNvSpPr txBox="1"/>
          <p:nvPr/>
        </p:nvSpPr>
        <p:spPr>
          <a:xfrm>
            <a:off x="535940" y="1517714"/>
            <a:ext cx="7967980" cy="4352925"/>
          </a:xfrm>
          <a:prstGeom prst="rect">
            <a:avLst/>
          </a:prstGeom>
          <a:noFill/>
          <a:ln>
            <a:noFill/>
          </a:ln>
        </p:spPr>
        <p:txBody>
          <a:bodyPr anchorCtr="0" anchor="t" bIns="0" lIns="0" spcFirstLastPara="1" rIns="0" wrap="square" tIns="104125">
            <a:spAutoFit/>
          </a:bodyPr>
          <a:lstStyle/>
          <a:p>
            <a:pPr indent="-342900" lvl="0" marL="355600" marR="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Threads are not independent as process.</a:t>
            </a:r>
            <a:endParaRPr sz="3000">
              <a:solidFill>
                <a:schemeClr val="dk1"/>
              </a:solidFill>
              <a:latin typeface="Arial"/>
              <a:ea typeface="Arial"/>
              <a:cs typeface="Arial"/>
              <a:sym typeface="Arial"/>
            </a:endParaRPr>
          </a:p>
          <a:p>
            <a:pPr indent="-342900" lvl="0" marL="355600" marR="161290" rtl="0" algn="l">
              <a:lnSpc>
                <a:spcPct val="100000"/>
              </a:lnSpc>
              <a:spcBef>
                <a:spcPts val="720"/>
              </a:spcBef>
              <a:spcAft>
                <a:spcPts val="0"/>
              </a:spcAft>
              <a:buClr>
                <a:schemeClr val="dk1"/>
              </a:buClr>
              <a:buSzPts val="3000"/>
              <a:buFont typeface="Arial"/>
              <a:buChar char="•"/>
            </a:pPr>
            <a:r>
              <a:rPr lang="en-US" sz="3000">
                <a:solidFill>
                  <a:schemeClr val="dk1"/>
                </a:solidFill>
                <a:latin typeface="Arial"/>
                <a:ea typeface="Arial"/>
                <a:cs typeface="Arial"/>
                <a:sym typeface="Arial"/>
              </a:rPr>
              <a:t>Thread shares with other thread: code section,  data section, Other resource such as opens files.</a:t>
            </a:r>
            <a:endParaRPr sz="3000">
              <a:solidFill>
                <a:schemeClr val="dk1"/>
              </a:solidFill>
              <a:latin typeface="Arial"/>
              <a:ea typeface="Arial"/>
              <a:cs typeface="Arial"/>
              <a:sym typeface="Arial"/>
            </a:endParaRPr>
          </a:p>
          <a:p>
            <a:pPr indent="-342900" lvl="0" marL="355600" marR="0" rtl="0" algn="l">
              <a:lnSpc>
                <a:spcPct val="100000"/>
              </a:lnSpc>
              <a:spcBef>
                <a:spcPts val="725"/>
              </a:spcBef>
              <a:spcAft>
                <a:spcPts val="0"/>
              </a:spcAft>
              <a:buClr>
                <a:schemeClr val="dk1"/>
              </a:buClr>
              <a:buSzPts val="3000"/>
              <a:buFont typeface="Arial"/>
              <a:buChar char="•"/>
            </a:pPr>
            <a:r>
              <a:rPr lang="en-US" sz="3000">
                <a:solidFill>
                  <a:schemeClr val="dk1"/>
                </a:solidFill>
                <a:latin typeface="Arial"/>
                <a:ea typeface="Arial"/>
                <a:cs typeface="Arial"/>
                <a:sym typeface="Arial"/>
              </a:rPr>
              <a:t>Similarities:</a:t>
            </a:r>
            <a:endParaRPr sz="3000">
              <a:solidFill>
                <a:schemeClr val="dk1"/>
              </a:solidFill>
              <a:latin typeface="Arial"/>
              <a:ea typeface="Arial"/>
              <a:cs typeface="Arial"/>
              <a:sym typeface="Arial"/>
            </a:endParaRPr>
          </a:p>
          <a:p>
            <a:pPr indent="-287019" lvl="1" marL="756285" marR="46990" rtl="0" algn="l">
              <a:lnSpc>
                <a:spcPct val="100000"/>
              </a:lnSpc>
              <a:spcBef>
                <a:spcPts val="65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Like process, thread share CPU and only one thread is  running at a time.</a:t>
            </a:r>
            <a:endParaRPr b="0" i="0" sz="2600" u="none" cap="none" strike="noStrike">
              <a:solidFill>
                <a:schemeClr val="dk1"/>
              </a:solidFill>
              <a:latin typeface="Arial"/>
              <a:ea typeface="Arial"/>
              <a:cs typeface="Arial"/>
              <a:sym typeface="Arial"/>
            </a:endParaRPr>
          </a:p>
          <a:p>
            <a:pPr indent="-287019" lvl="1" marL="756285" marR="1121410" rtl="0" algn="l">
              <a:lnSpc>
                <a:spcPct val="100000"/>
              </a:lnSpc>
              <a:spcBef>
                <a:spcPts val="625"/>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Like process, thread within processes execute  sequentially</a:t>
            </a:r>
            <a:endParaRPr b="0" i="0" sz="2600" u="none" cap="none" strike="noStrike">
              <a:solidFill>
                <a:schemeClr val="dk1"/>
              </a:solidFill>
              <a:latin typeface="Arial"/>
              <a:ea typeface="Arial"/>
              <a:cs typeface="Arial"/>
              <a:sym typeface="Arial"/>
            </a:endParaRPr>
          </a:p>
          <a:p>
            <a:pPr indent="-287019" lvl="1" marL="756285" marR="0" rtl="0" algn="l">
              <a:lnSpc>
                <a:spcPct val="100000"/>
              </a:lnSpc>
              <a:spcBef>
                <a:spcPts val="630"/>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Like process if one thread is blocked, another can run.</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0" name="Shape 570"/>
        <p:cNvGrpSpPr/>
        <p:nvPr/>
      </p:nvGrpSpPr>
      <p:grpSpPr>
        <a:xfrm>
          <a:off x="0" y="0"/>
          <a:ext cx="0" cy="0"/>
          <a:chOff x="0" y="0"/>
          <a:chExt cx="0" cy="0"/>
        </a:xfrm>
      </p:grpSpPr>
      <p:sp>
        <p:nvSpPr>
          <p:cNvPr id="571" name="Google Shape;571;p1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72" name="Google Shape;572;p18"/>
          <p:cNvSpPr txBox="1"/>
          <p:nvPr>
            <p:ph type="title"/>
          </p:nvPr>
        </p:nvSpPr>
        <p:spPr>
          <a:xfrm>
            <a:off x="2342769" y="461594"/>
            <a:ext cx="44596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Thread and process</a:t>
            </a:r>
            <a:endParaRPr sz="4400"/>
          </a:p>
        </p:txBody>
      </p:sp>
      <p:sp>
        <p:nvSpPr>
          <p:cNvPr id="573" name="Google Shape;573;p18"/>
          <p:cNvSpPr txBox="1"/>
          <p:nvPr/>
        </p:nvSpPr>
        <p:spPr>
          <a:xfrm>
            <a:off x="535940" y="1507044"/>
            <a:ext cx="7929245" cy="3433445"/>
          </a:xfrm>
          <a:prstGeom prst="rect">
            <a:avLst/>
          </a:prstGeom>
          <a:noFill/>
          <a:ln>
            <a:noFill/>
          </a:ln>
        </p:spPr>
        <p:txBody>
          <a:bodyPr anchorCtr="0" anchor="t" bIns="0" lIns="0" spcFirstLastPara="1" rIns="0" wrap="square" tIns="113650">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Dissimilarities</a:t>
            </a:r>
            <a:endParaRPr sz="3200">
              <a:solidFill>
                <a:schemeClr val="dk1"/>
              </a:solidFill>
              <a:latin typeface="Arial"/>
              <a:ea typeface="Arial"/>
              <a:cs typeface="Arial"/>
              <a:sym typeface="Arial"/>
            </a:endParaRPr>
          </a:p>
          <a:p>
            <a:pPr indent="-287019" lvl="1" marL="756285" marR="389255" rtl="0" algn="l">
              <a:lnSpc>
                <a:spcPct val="100000"/>
              </a:lnSpc>
              <a:spcBef>
                <a:spcPts val="69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Unlike process, threads are not independent of  each other.</a:t>
            </a:r>
            <a:endParaRPr b="0" i="0" sz="2800" u="none" cap="none" strike="noStrike">
              <a:solidFill>
                <a:schemeClr val="dk1"/>
              </a:solidFill>
              <a:latin typeface="Arial"/>
              <a:ea typeface="Arial"/>
              <a:cs typeface="Arial"/>
              <a:sym typeface="Arial"/>
            </a:endParaRPr>
          </a:p>
          <a:p>
            <a:pPr indent="-287019" lvl="1" marL="756285" marR="93218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Unlike process, all threads can access every  address space.</a:t>
            </a:r>
            <a:endParaRPr b="0" i="0" sz="2800" u="none" cap="none" strike="noStrike">
              <a:solidFill>
                <a:schemeClr val="dk1"/>
              </a:solidFill>
              <a:latin typeface="Arial"/>
              <a:ea typeface="Arial"/>
              <a:cs typeface="Arial"/>
              <a:sym typeface="Arial"/>
            </a:endParaRPr>
          </a:p>
          <a:p>
            <a:pPr indent="-287019" lvl="1" marL="756285" marR="508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Unlike process, threads are designed to assist one  other.</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7" name="Shape 577"/>
        <p:cNvGrpSpPr/>
        <p:nvPr/>
      </p:nvGrpSpPr>
      <p:grpSpPr>
        <a:xfrm>
          <a:off x="0" y="0"/>
          <a:ext cx="0" cy="0"/>
          <a:chOff x="0" y="0"/>
          <a:chExt cx="0" cy="0"/>
        </a:xfrm>
      </p:grpSpPr>
      <p:sp>
        <p:nvSpPr>
          <p:cNvPr id="578" name="Google Shape;578;p1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79" name="Google Shape;579;p19"/>
          <p:cNvSpPr txBox="1"/>
          <p:nvPr>
            <p:ph type="title"/>
          </p:nvPr>
        </p:nvSpPr>
        <p:spPr>
          <a:xfrm>
            <a:off x="614273" y="478358"/>
            <a:ext cx="79171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latin typeface="Times New Roman"/>
                <a:ea typeface="Times New Roman"/>
                <a:cs typeface="Times New Roman"/>
                <a:sym typeface="Times New Roman"/>
              </a:rPr>
              <a:t>IPC(Inter Process Communication)</a:t>
            </a:r>
            <a:endParaRPr sz="4400">
              <a:latin typeface="Times New Roman"/>
              <a:ea typeface="Times New Roman"/>
              <a:cs typeface="Times New Roman"/>
              <a:sym typeface="Times New Roman"/>
            </a:endParaRPr>
          </a:p>
        </p:txBody>
      </p:sp>
      <p:sp>
        <p:nvSpPr>
          <p:cNvPr id="580" name="Google Shape;580;p19"/>
          <p:cNvSpPr txBox="1"/>
          <p:nvPr/>
        </p:nvSpPr>
        <p:spPr>
          <a:xfrm>
            <a:off x="535940" y="1539062"/>
            <a:ext cx="8074659" cy="4390390"/>
          </a:xfrm>
          <a:prstGeom prst="rect">
            <a:avLst/>
          </a:prstGeom>
          <a:noFill/>
          <a:ln>
            <a:noFill/>
          </a:ln>
        </p:spPr>
        <p:txBody>
          <a:bodyPr anchorCtr="0" anchor="t" bIns="0" lIns="0" spcFirstLastPara="1" rIns="0" wrap="square" tIns="92700">
            <a:spAutoFit/>
          </a:bodyPr>
          <a:lstStyle/>
          <a:p>
            <a:pPr indent="-342900" lvl="0" marL="355600" marR="5080" rtl="0" algn="just">
              <a:lnSpc>
                <a:spcPct val="95925"/>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How one process can pass the information to the  another?</a:t>
            </a:r>
            <a:endParaRPr sz="2700">
              <a:solidFill>
                <a:schemeClr val="dk1"/>
              </a:solidFill>
              <a:latin typeface="Times New Roman"/>
              <a:ea typeface="Times New Roman"/>
              <a:cs typeface="Times New Roman"/>
              <a:sym typeface="Times New Roman"/>
            </a:endParaRPr>
          </a:p>
          <a:p>
            <a:pPr indent="-342900" lvl="0" marL="355600" marR="5715" rtl="0" algn="just">
              <a:lnSpc>
                <a:spcPct val="95925"/>
              </a:lnSpc>
              <a:spcBef>
                <a:spcPts val="6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How to make sure two or more processes do not get  into each other’s way when engaging in critical  activities?</a:t>
            </a:r>
            <a:endParaRPr sz="2700">
              <a:solidFill>
                <a:schemeClr val="dk1"/>
              </a:solidFill>
              <a:latin typeface="Times New Roman"/>
              <a:ea typeface="Times New Roman"/>
              <a:cs typeface="Times New Roman"/>
              <a:sym typeface="Times New Roman"/>
            </a:endParaRPr>
          </a:p>
          <a:p>
            <a:pPr indent="-342900" lvl="0" marL="355600" marR="6350" rtl="0" algn="just">
              <a:lnSpc>
                <a:spcPct val="95925"/>
              </a:lnSpc>
              <a:spcBef>
                <a:spcPts val="65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How to maintain the proper sequence when  dependencies are presents?</a:t>
            </a:r>
            <a:endParaRPr sz="2700">
              <a:solidFill>
                <a:schemeClr val="dk1"/>
              </a:solidFill>
              <a:latin typeface="Times New Roman"/>
              <a:ea typeface="Times New Roman"/>
              <a:cs typeface="Times New Roman"/>
              <a:sym typeface="Times New Roman"/>
            </a:endParaRPr>
          </a:p>
          <a:p>
            <a:pPr indent="0" lvl="0" marL="0" marR="0" rtl="0" algn="l">
              <a:lnSpc>
                <a:spcPct val="100000"/>
              </a:lnSpc>
              <a:spcBef>
                <a:spcPts val="45"/>
              </a:spcBef>
              <a:spcAft>
                <a:spcPts val="0"/>
              </a:spcAft>
              <a:buClr>
                <a:schemeClr val="dk1"/>
              </a:buClr>
              <a:buSzPts val="3350"/>
              <a:buFont typeface="Arial"/>
              <a:buNone/>
            </a:pPr>
            <a:r>
              <a:t/>
            </a:r>
            <a:endParaRPr sz="3350">
              <a:solidFill>
                <a:schemeClr val="dk1"/>
              </a:solidFill>
              <a:latin typeface="Times New Roman"/>
              <a:ea typeface="Times New Roman"/>
              <a:cs typeface="Times New Roman"/>
              <a:sym typeface="Times New Roman"/>
            </a:endParaRPr>
          </a:p>
          <a:p>
            <a:pPr indent="-342900" lvl="0" marL="355600" marR="8255" rtl="0" algn="just">
              <a:lnSpc>
                <a:spcPct val="95925"/>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Thus, Inter Process Communication (IPC) and  synchronization</a:t>
            </a:r>
            <a:endParaRPr sz="2700">
              <a:solidFill>
                <a:schemeClr val="dk1"/>
              </a:solidFill>
              <a:latin typeface="Times New Roman"/>
              <a:ea typeface="Times New Roman"/>
              <a:cs typeface="Times New Roman"/>
              <a:sym typeface="Times New Roman"/>
            </a:endParaRPr>
          </a:p>
          <a:p>
            <a:pPr indent="-287019" lvl="0" marL="756285" marR="5080" rtl="0" algn="l">
              <a:lnSpc>
                <a:spcPct val="96250"/>
              </a:lnSpc>
              <a:spcBef>
                <a:spcPts val="590"/>
              </a:spcBef>
              <a:spcAft>
                <a:spcPts val="0"/>
              </a:spcAft>
              <a:buNone/>
            </a:pPr>
            <a:r>
              <a:rPr lang="en-US" sz="2400">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IPC	provide	the	mechanism	to	allow	the	processes	to  communicate and to synchronize their actions.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7" name="Shape 447"/>
        <p:cNvGrpSpPr/>
        <p:nvPr/>
      </p:nvGrpSpPr>
      <p:grpSpPr>
        <a:xfrm>
          <a:off x="0" y="0"/>
          <a:ext cx="0" cy="0"/>
          <a:chOff x="0" y="0"/>
          <a:chExt cx="0" cy="0"/>
        </a:xfrm>
      </p:grpSpPr>
      <p:sp>
        <p:nvSpPr>
          <p:cNvPr id="448" name="Google Shape;448;p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449" name="Google Shape;449;p2"/>
          <p:cNvSpPr txBox="1"/>
          <p:nvPr>
            <p:ph type="title"/>
          </p:nvPr>
        </p:nvSpPr>
        <p:spPr>
          <a:xfrm>
            <a:off x="2693289" y="461594"/>
            <a:ext cx="375602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Concept</a:t>
            </a:r>
            <a:endParaRPr sz="4400"/>
          </a:p>
        </p:txBody>
      </p:sp>
      <p:sp>
        <p:nvSpPr>
          <p:cNvPr id="450" name="Google Shape;450;p2"/>
          <p:cNvSpPr txBox="1"/>
          <p:nvPr/>
        </p:nvSpPr>
        <p:spPr>
          <a:xfrm>
            <a:off x="535940" y="1607642"/>
            <a:ext cx="7423784" cy="4416425"/>
          </a:xfrm>
          <a:prstGeom prst="rect">
            <a:avLst/>
          </a:prstGeom>
          <a:noFill/>
          <a:ln>
            <a:noFill/>
          </a:ln>
        </p:spPr>
        <p:txBody>
          <a:bodyPr anchorCtr="0" anchor="t" bIns="0" lIns="0" spcFirstLastPara="1" rIns="0" wrap="square" tIns="13325">
            <a:spAutoFit/>
          </a:bodyPr>
          <a:lstStyle/>
          <a:p>
            <a:pPr indent="-342900" lvl="0" marL="355600" marR="220979"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An operating system executes a variety of  programs</a:t>
            </a:r>
            <a:endParaRPr sz="3200">
              <a:solidFill>
                <a:schemeClr val="dk1"/>
              </a:solidFill>
              <a:latin typeface="Arial"/>
              <a:ea typeface="Arial"/>
              <a:cs typeface="Arial"/>
              <a:sym typeface="Arial"/>
            </a:endParaRPr>
          </a:p>
          <a:p>
            <a:pPr indent="-229235" lvl="1" marL="1155700" marR="0" rtl="0" algn="l">
              <a:lnSpc>
                <a:spcPct val="100000"/>
              </a:lnSpc>
              <a:spcBef>
                <a:spcPts val="62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batch systems - jobs</a:t>
            </a:r>
            <a:endParaRPr b="0" i="0" sz="2400" u="none" cap="none" strike="noStrike">
              <a:solidFill>
                <a:schemeClr val="dk1"/>
              </a:solidFill>
              <a:latin typeface="Arial"/>
              <a:ea typeface="Arial"/>
              <a:cs typeface="Arial"/>
              <a:sym typeface="Arial"/>
            </a:endParaRPr>
          </a:p>
          <a:p>
            <a:pPr indent="-229235" lvl="1" marL="1155700" marR="0" rtl="0" algn="l">
              <a:lnSpc>
                <a:spcPct val="100000"/>
              </a:lnSpc>
              <a:spcBef>
                <a:spcPts val="5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time-shared systems - user programs or tasks</a:t>
            </a:r>
            <a:endParaRPr b="0" i="0" sz="2400" u="none" cap="none" strike="noStrike">
              <a:solidFill>
                <a:schemeClr val="dk1"/>
              </a:solidFill>
              <a:latin typeface="Arial"/>
              <a:ea typeface="Arial"/>
              <a:cs typeface="Arial"/>
              <a:sym typeface="Arial"/>
            </a:endParaRPr>
          </a:p>
          <a:p>
            <a:pPr indent="-229235" lvl="1" marL="1155700" marR="0" rtl="0" algn="l">
              <a:lnSpc>
                <a:spcPct val="100000"/>
              </a:lnSpc>
              <a:spcBef>
                <a:spcPts val="57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job and program used interchangeably</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725"/>
              </a:spcBef>
              <a:spcAft>
                <a:spcPts val="0"/>
              </a:spcAft>
              <a:buClr>
                <a:schemeClr val="dk1"/>
              </a:buClr>
              <a:buSzPts val="3200"/>
              <a:buFont typeface="Arial"/>
              <a:buChar char="•"/>
            </a:pPr>
            <a:r>
              <a:rPr lang="en-US" sz="3200">
                <a:solidFill>
                  <a:schemeClr val="dk1"/>
                </a:solidFill>
                <a:latin typeface="Arial"/>
                <a:ea typeface="Arial"/>
                <a:cs typeface="Arial"/>
                <a:sym typeface="Arial"/>
              </a:rPr>
              <a:t>Process - a program in execution</a:t>
            </a:r>
            <a:endParaRPr sz="3200">
              <a:solidFill>
                <a:schemeClr val="dk1"/>
              </a:solidFill>
              <a:latin typeface="Arial"/>
              <a:ea typeface="Arial"/>
              <a:cs typeface="Arial"/>
              <a:sym typeface="Arial"/>
            </a:endParaRPr>
          </a:p>
          <a:p>
            <a:pPr indent="-229235" lvl="1" marL="1155700" marR="0" rtl="0" algn="l">
              <a:lnSpc>
                <a:spcPct val="100000"/>
              </a:lnSpc>
              <a:spcBef>
                <a:spcPts val="62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process execution proceeds in a sequential fashion</a:t>
            </a:r>
            <a:endParaRPr b="0" i="0" sz="2400" u="none" cap="none" strike="noStrike">
              <a:solidFill>
                <a:schemeClr val="dk1"/>
              </a:solidFill>
              <a:latin typeface="Arial"/>
              <a:ea typeface="Arial"/>
              <a:cs typeface="Arial"/>
              <a:sym typeface="Arial"/>
            </a:endParaRPr>
          </a:p>
          <a:p>
            <a:pPr indent="-342900" lvl="0" marL="355600" marR="46990" rtl="0" algn="l">
              <a:lnSpc>
                <a:spcPct val="100000"/>
              </a:lnSpc>
              <a:spcBef>
                <a:spcPts val="725"/>
              </a:spcBef>
              <a:spcAft>
                <a:spcPts val="0"/>
              </a:spcAft>
              <a:buClr>
                <a:schemeClr val="dk1"/>
              </a:buClr>
              <a:buSzPts val="3200"/>
              <a:buFont typeface="Arial"/>
              <a:buChar char="•"/>
            </a:pPr>
            <a:r>
              <a:rPr lang="en-US" sz="3200">
                <a:solidFill>
                  <a:schemeClr val="dk1"/>
                </a:solidFill>
                <a:latin typeface="Arial"/>
                <a:ea typeface="Arial"/>
                <a:cs typeface="Arial"/>
                <a:sym typeface="Arial"/>
              </a:rPr>
              <a:t>A process is an activity of some kind, it has  program, input, output and state.</a:t>
            </a:r>
            <a:endParaRPr sz="32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4" name="Shape 584"/>
        <p:cNvGrpSpPr/>
        <p:nvPr/>
      </p:nvGrpSpPr>
      <p:grpSpPr>
        <a:xfrm>
          <a:off x="0" y="0"/>
          <a:ext cx="0" cy="0"/>
          <a:chOff x="0" y="0"/>
          <a:chExt cx="0" cy="0"/>
        </a:xfrm>
      </p:grpSpPr>
      <p:sp>
        <p:nvSpPr>
          <p:cNvPr id="585" name="Google Shape;585;p20"/>
          <p:cNvSpPr txBox="1"/>
          <p:nvPr>
            <p:ph type="title"/>
          </p:nvPr>
        </p:nvSpPr>
        <p:spPr>
          <a:xfrm>
            <a:off x="3301746" y="461594"/>
            <a:ext cx="25431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IPC models</a:t>
            </a:r>
            <a:endParaRPr sz="4400"/>
          </a:p>
        </p:txBody>
      </p:sp>
      <p:sp>
        <p:nvSpPr>
          <p:cNvPr id="586" name="Google Shape;586;p20"/>
          <p:cNvSpPr txBox="1"/>
          <p:nvPr>
            <p:ph idx="1" type="body"/>
          </p:nvPr>
        </p:nvSpPr>
        <p:spPr>
          <a:xfrm>
            <a:off x="534669" y="1563446"/>
            <a:ext cx="8074660" cy="4141470"/>
          </a:xfrm>
          <a:prstGeom prst="rect">
            <a:avLst/>
          </a:prstGeom>
          <a:noFill/>
          <a:ln>
            <a:noFill/>
          </a:ln>
        </p:spPr>
        <p:txBody>
          <a:bodyPr anchorCtr="0" anchor="t" bIns="0" lIns="0" spcFirstLastPara="1" rIns="0" wrap="square" tIns="69700">
            <a:spAutoFit/>
          </a:bodyPr>
          <a:lstStyle/>
          <a:p>
            <a:pPr indent="-342900" lvl="0" marL="356870" marR="5080" rtl="0" algn="l">
              <a:lnSpc>
                <a:spcPct val="100000"/>
              </a:lnSpc>
              <a:spcBef>
                <a:spcPts val="0"/>
              </a:spcBef>
              <a:spcAft>
                <a:spcPts val="0"/>
              </a:spcAft>
              <a:buClr>
                <a:schemeClr val="dk1"/>
              </a:buClr>
              <a:buSzPts val="3200"/>
              <a:buFont typeface="Arial"/>
              <a:buChar char="•"/>
            </a:pPr>
            <a:r>
              <a:rPr lang="en-US"/>
              <a:t>There	are	two	fundamental	models	of	inter-  process communication:</a:t>
            </a:r>
            <a:endParaRPr/>
          </a:p>
          <a:p>
            <a:pPr indent="-287020" lvl="1" marL="757555" rtl="0" algn="l">
              <a:lnSpc>
                <a:spcPct val="100000"/>
              </a:lnSpc>
              <a:spcBef>
                <a:spcPts val="675"/>
              </a:spcBef>
              <a:spcAft>
                <a:spcPts val="0"/>
              </a:spcAft>
              <a:buSzPts val="2800"/>
              <a:buFont typeface="Arial"/>
              <a:buChar char="–"/>
            </a:pPr>
            <a:r>
              <a:rPr b="1" lang="en-US" sz="2800">
                <a:latin typeface="Times New Roman"/>
                <a:ea typeface="Times New Roman"/>
                <a:cs typeface="Times New Roman"/>
                <a:sym typeface="Times New Roman"/>
              </a:rPr>
              <a:t>Shared Memory:</a:t>
            </a:r>
            <a:endParaRPr sz="2800">
              <a:latin typeface="Times New Roman"/>
              <a:ea typeface="Times New Roman"/>
              <a:cs typeface="Times New Roman"/>
              <a:sym typeface="Times New Roman"/>
            </a:endParaRPr>
          </a:p>
          <a:p>
            <a:pPr indent="-287020" lvl="1" marL="757555" rtl="0" algn="l">
              <a:lnSpc>
                <a:spcPct val="100000"/>
              </a:lnSpc>
              <a:spcBef>
                <a:spcPts val="675"/>
              </a:spcBef>
              <a:spcAft>
                <a:spcPts val="0"/>
              </a:spcAft>
              <a:buSzPts val="2800"/>
              <a:buFont typeface="Arial"/>
              <a:buChar char="–"/>
            </a:pPr>
            <a:r>
              <a:rPr b="1" lang="en-US" sz="2800">
                <a:latin typeface="Times New Roman"/>
                <a:ea typeface="Times New Roman"/>
                <a:cs typeface="Times New Roman"/>
                <a:sym typeface="Times New Roman"/>
              </a:rPr>
              <a:t>Message Passing</a:t>
            </a:r>
            <a:r>
              <a:rPr lang="en-US" sz="2800">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p:txBody>
      </p:sp>
      <p:sp>
        <p:nvSpPr>
          <p:cNvPr id="587" name="Google Shape;587;p20"/>
          <p:cNvSpPr/>
          <p:nvPr/>
        </p:nvSpPr>
        <p:spPr>
          <a:xfrm>
            <a:off x="2819400" y="4038565"/>
            <a:ext cx="4416721" cy="242624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2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2" name="Shape 592"/>
        <p:cNvGrpSpPr/>
        <p:nvPr/>
      </p:nvGrpSpPr>
      <p:grpSpPr>
        <a:xfrm>
          <a:off x="0" y="0"/>
          <a:ext cx="0" cy="0"/>
          <a:chOff x="0" y="0"/>
          <a:chExt cx="0" cy="0"/>
        </a:xfrm>
      </p:grpSpPr>
      <p:sp>
        <p:nvSpPr>
          <p:cNvPr id="593" name="Google Shape;593;p2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94" name="Google Shape;594;p21"/>
          <p:cNvSpPr txBox="1"/>
          <p:nvPr>
            <p:ph type="title"/>
          </p:nvPr>
        </p:nvSpPr>
        <p:spPr>
          <a:xfrm>
            <a:off x="2666238" y="461594"/>
            <a:ext cx="381444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Massage Passing</a:t>
            </a:r>
            <a:endParaRPr sz="4400"/>
          </a:p>
        </p:txBody>
      </p:sp>
      <p:sp>
        <p:nvSpPr>
          <p:cNvPr id="595" name="Google Shape;595;p21"/>
          <p:cNvSpPr txBox="1"/>
          <p:nvPr/>
        </p:nvSpPr>
        <p:spPr>
          <a:xfrm>
            <a:off x="535940" y="1619833"/>
            <a:ext cx="8074659" cy="4026535"/>
          </a:xfrm>
          <a:prstGeom prst="rect">
            <a:avLst/>
          </a:prstGeom>
          <a:noFill/>
          <a:ln>
            <a:noFill/>
          </a:ln>
        </p:spPr>
        <p:txBody>
          <a:bodyPr anchorCtr="0" anchor="t" bIns="0" lIns="0" spcFirstLastPara="1" rIns="0" wrap="square" tIns="13325">
            <a:spAutoFit/>
          </a:bodyPr>
          <a:lstStyle/>
          <a:p>
            <a:pPr indent="-342900" lvl="0" marL="355600" marR="5080" rtl="0" algn="just">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Communication takes place by means of  messages exchanged between the cooperating  processes.</a:t>
            </a:r>
            <a:endParaRPr sz="32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Message passing is useful for exchanging  smaller amounts of data, because no conflicts  need be avoided. Message passing is also  easier to implement than shared memory for  inter-computer communication.</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9" name="Shape 599"/>
        <p:cNvGrpSpPr/>
        <p:nvPr/>
      </p:nvGrpSpPr>
      <p:grpSpPr>
        <a:xfrm>
          <a:off x="0" y="0"/>
          <a:ext cx="0" cy="0"/>
          <a:chOff x="0" y="0"/>
          <a:chExt cx="0" cy="0"/>
        </a:xfrm>
      </p:grpSpPr>
      <p:sp>
        <p:nvSpPr>
          <p:cNvPr id="600" name="Google Shape;600;p2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01" name="Google Shape;601;p22"/>
          <p:cNvSpPr txBox="1"/>
          <p:nvPr>
            <p:ph type="title"/>
          </p:nvPr>
        </p:nvSpPr>
        <p:spPr>
          <a:xfrm>
            <a:off x="2731770" y="461594"/>
            <a:ext cx="368427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Shared Memory</a:t>
            </a:r>
            <a:endParaRPr sz="4400"/>
          </a:p>
        </p:txBody>
      </p:sp>
      <p:sp>
        <p:nvSpPr>
          <p:cNvPr id="602" name="Google Shape;602;p22"/>
          <p:cNvSpPr txBox="1"/>
          <p:nvPr/>
        </p:nvSpPr>
        <p:spPr>
          <a:xfrm>
            <a:off x="535940" y="1580210"/>
            <a:ext cx="8072120" cy="4306570"/>
          </a:xfrm>
          <a:prstGeom prst="rect">
            <a:avLst/>
          </a:prstGeom>
          <a:noFill/>
          <a:ln>
            <a:noFill/>
          </a:ln>
        </p:spPr>
        <p:txBody>
          <a:bodyPr anchorCtr="0" anchor="t" bIns="0" lIns="0" spcFirstLastPara="1" rIns="0" wrap="square" tIns="59050">
            <a:spAutoFit/>
          </a:bodyPr>
          <a:lstStyle/>
          <a:p>
            <a:pPr indent="-342900" lvl="0" marL="355600" marR="5080" rtl="0" algn="just">
              <a:lnSpc>
                <a:spcPct val="108148"/>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A region of memory that is shared by cooperating  processes is established. Processes can then exchange  information by reading and writing data to the shared  region.</a:t>
            </a:r>
            <a:endParaRPr sz="2700">
              <a:solidFill>
                <a:schemeClr val="dk1"/>
              </a:solidFill>
              <a:latin typeface="Times New Roman"/>
              <a:ea typeface="Times New Roman"/>
              <a:cs typeface="Times New Roman"/>
              <a:sym typeface="Times New Roman"/>
            </a:endParaRPr>
          </a:p>
          <a:p>
            <a:pPr indent="-342900" lvl="0" marL="355600" marR="5715" rtl="0" algn="just">
              <a:lnSpc>
                <a:spcPct val="108148"/>
              </a:lnSpc>
              <a:spcBef>
                <a:spcPts val="63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Shared memory allows maximum speed and  convenience of communication, as it can be done at  memory speeds when within a computer.</a:t>
            </a:r>
            <a:endParaRPr sz="2700">
              <a:solidFill>
                <a:schemeClr val="dk1"/>
              </a:solidFill>
              <a:latin typeface="Times New Roman"/>
              <a:ea typeface="Times New Roman"/>
              <a:cs typeface="Times New Roman"/>
              <a:sym typeface="Times New Roman"/>
            </a:endParaRPr>
          </a:p>
          <a:p>
            <a:pPr indent="-342900" lvl="0" marL="355600" marR="5080" rtl="0" algn="just">
              <a:lnSpc>
                <a:spcPct val="90000"/>
              </a:lnSpc>
              <a:spcBef>
                <a:spcPts val="60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Shared memory is faster than message passing, as  message-passing systems are typically implemented  using system calls and thus require the more time-  consuming task of kernel intervention.</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6" name="Shape 606"/>
        <p:cNvGrpSpPr/>
        <p:nvPr/>
      </p:nvGrpSpPr>
      <p:grpSpPr>
        <a:xfrm>
          <a:off x="0" y="0"/>
          <a:ext cx="0" cy="0"/>
          <a:chOff x="0" y="0"/>
          <a:chExt cx="0" cy="0"/>
        </a:xfrm>
      </p:grpSpPr>
      <p:sp>
        <p:nvSpPr>
          <p:cNvPr id="607" name="Google Shape;607;p2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08" name="Google Shape;608;p23"/>
          <p:cNvSpPr txBox="1"/>
          <p:nvPr>
            <p:ph type="title"/>
          </p:nvPr>
        </p:nvSpPr>
        <p:spPr>
          <a:xfrm>
            <a:off x="774293" y="496950"/>
            <a:ext cx="759396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Massage passing Vs Sharing Memory</a:t>
            </a:r>
            <a:endParaRPr/>
          </a:p>
        </p:txBody>
      </p:sp>
      <p:sp>
        <p:nvSpPr>
          <p:cNvPr id="609" name="Google Shape;609;p23"/>
          <p:cNvSpPr txBox="1"/>
          <p:nvPr/>
        </p:nvSpPr>
        <p:spPr>
          <a:xfrm>
            <a:off x="535940" y="1619833"/>
            <a:ext cx="8074025" cy="2953385"/>
          </a:xfrm>
          <a:prstGeom prst="rect">
            <a:avLst/>
          </a:prstGeom>
          <a:noFill/>
          <a:ln>
            <a:noFill/>
          </a:ln>
        </p:spPr>
        <p:txBody>
          <a:bodyPr anchorCtr="0" anchor="t" bIns="0" lIns="0" spcFirstLastPara="1" rIns="0" wrap="square" tIns="13325">
            <a:spAutoFit/>
          </a:bodyPr>
          <a:lstStyle/>
          <a:p>
            <a:pPr indent="-342900" lvl="0" marL="355600" marR="5080" rtl="0" algn="just">
              <a:lnSpc>
                <a:spcPct val="100000"/>
              </a:lnSpc>
              <a:spcBef>
                <a:spcPts val="0"/>
              </a:spcBef>
              <a:spcAft>
                <a:spcPts val="0"/>
              </a:spcAft>
              <a:buClr>
                <a:schemeClr val="dk1"/>
              </a:buClr>
              <a:buSzPts val="3200"/>
              <a:buFont typeface="Arial"/>
              <a:buChar char="•"/>
            </a:pPr>
            <a:r>
              <a:rPr b="1" lang="en-US" sz="3200">
                <a:solidFill>
                  <a:schemeClr val="dk1"/>
                </a:solidFill>
                <a:latin typeface="Times New Roman"/>
                <a:ea typeface="Times New Roman"/>
                <a:cs typeface="Times New Roman"/>
                <a:sym typeface="Times New Roman"/>
              </a:rPr>
              <a:t>In contrast</a:t>
            </a:r>
            <a:r>
              <a:rPr lang="en-US" sz="3200">
                <a:solidFill>
                  <a:schemeClr val="dk1"/>
                </a:solidFill>
                <a:latin typeface="Times New Roman"/>
                <a:ea typeface="Times New Roman"/>
                <a:cs typeface="Times New Roman"/>
                <a:sym typeface="Times New Roman"/>
              </a:rPr>
              <a:t>, in shared-memory systems,  system calls are required only to establish  shared-memory regions. Once shared memory  is established, all accesses are treated as  routine memory accesses, and no assistance  from the kernel is required.</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 name="Shape 613"/>
        <p:cNvGrpSpPr/>
        <p:nvPr/>
      </p:nvGrpSpPr>
      <p:grpSpPr>
        <a:xfrm>
          <a:off x="0" y="0"/>
          <a:ext cx="0" cy="0"/>
          <a:chOff x="0" y="0"/>
          <a:chExt cx="0" cy="0"/>
        </a:xfrm>
      </p:grpSpPr>
      <p:sp>
        <p:nvSpPr>
          <p:cNvPr id="614" name="Google Shape;614;p2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15" name="Google Shape;615;p24"/>
          <p:cNvSpPr txBox="1"/>
          <p:nvPr>
            <p:ph type="title"/>
          </p:nvPr>
        </p:nvSpPr>
        <p:spPr>
          <a:xfrm>
            <a:off x="2051685" y="512191"/>
            <a:ext cx="503999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latin typeface="Times New Roman"/>
                <a:ea typeface="Times New Roman"/>
                <a:cs typeface="Times New Roman"/>
                <a:sym typeface="Times New Roman"/>
              </a:rPr>
              <a:t>Process Synchronization</a:t>
            </a:r>
            <a:endParaRPr/>
          </a:p>
        </p:txBody>
      </p:sp>
      <p:sp>
        <p:nvSpPr>
          <p:cNvPr id="616" name="Google Shape;616;p24"/>
          <p:cNvSpPr txBox="1"/>
          <p:nvPr/>
        </p:nvSpPr>
        <p:spPr>
          <a:xfrm>
            <a:off x="535940" y="1556969"/>
            <a:ext cx="8073390" cy="3982720"/>
          </a:xfrm>
          <a:prstGeom prst="rect">
            <a:avLst/>
          </a:prstGeom>
          <a:noFill/>
          <a:ln>
            <a:noFill/>
          </a:ln>
        </p:spPr>
        <p:txBody>
          <a:bodyPr anchorCtr="0" anchor="t" bIns="0" lIns="0" spcFirstLastPara="1" rIns="0" wrap="square" tIns="12050">
            <a:spAutoFit/>
          </a:bodyPr>
          <a:lstStyle/>
          <a:p>
            <a:pPr indent="-342900" lvl="0" marL="355600" marR="0" rtl="0" algn="l">
              <a:lnSpc>
                <a:spcPct val="10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Synchronization is often necessary when processes communicate.</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Clr>
                <a:schemeClr val="dk1"/>
              </a:buClr>
              <a:buSzPts val="2750"/>
              <a:buFont typeface="Arial"/>
              <a:buNone/>
            </a:pPr>
            <a:r>
              <a:t/>
            </a:r>
            <a:endParaRPr sz="2750">
              <a:solidFill>
                <a:schemeClr val="dk1"/>
              </a:solidFill>
              <a:latin typeface="Times New Roman"/>
              <a:ea typeface="Times New Roman"/>
              <a:cs typeface="Times New Roman"/>
              <a:sym typeface="Times New Roman"/>
            </a:endParaRPr>
          </a:p>
          <a:p>
            <a:pPr indent="-342900" lvl="0" marL="355600" marR="6985" rtl="0" algn="just">
              <a:lnSpc>
                <a:spcPct val="8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Processes are executed with unpredictable speeds. One can view  synchronization as a set of constraints on the ordering of events.</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2750"/>
              <a:buFont typeface="Arial"/>
              <a:buNone/>
            </a:pPr>
            <a:r>
              <a:t/>
            </a:r>
            <a:endParaRPr sz="2750">
              <a:solidFill>
                <a:schemeClr val="dk1"/>
              </a:solidFill>
              <a:latin typeface="Times New Roman"/>
              <a:ea typeface="Times New Roman"/>
              <a:cs typeface="Times New Roman"/>
              <a:sym typeface="Times New Roman"/>
            </a:endParaRPr>
          </a:p>
          <a:p>
            <a:pPr indent="-342900" lvl="0" marL="355600" marR="6985" rtl="0" algn="just">
              <a:lnSpc>
                <a:spcPct val="80000"/>
              </a:lnSpc>
              <a:spcBef>
                <a:spcPts val="5"/>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The programmer employs a synchronization mechanism to delay  execution of a process in order to satisfy such constraints.</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2750"/>
              <a:buFont typeface="Arial"/>
              <a:buNone/>
            </a:pPr>
            <a:r>
              <a:t/>
            </a:r>
            <a:endParaRPr sz="2750">
              <a:solidFill>
                <a:schemeClr val="dk1"/>
              </a:solidFill>
              <a:latin typeface="Times New Roman"/>
              <a:ea typeface="Times New Roman"/>
              <a:cs typeface="Times New Roman"/>
              <a:sym typeface="Times New Roman"/>
            </a:endParaRPr>
          </a:p>
          <a:p>
            <a:pPr indent="-342900" lvl="0" marL="355600" marR="5080" rtl="0" algn="just">
              <a:lnSpc>
                <a:spcPct val="8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As an illustrative example, consider the batch operating system  again. A shared buffer is used for communication between the reader  process and the writer process. These processes must be  synchronized so that, for example, the reader process never attempts  to read data from the input if the buffer is empty.</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sp>
        <p:nvSpPr>
          <p:cNvPr id="621" name="Google Shape;621;p2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22" name="Google Shape;622;p25"/>
          <p:cNvSpPr txBox="1"/>
          <p:nvPr>
            <p:ph type="title"/>
          </p:nvPr>
        </p:nvSpPr>
        <p:spPr>
          <a:xfrm>
            <a:off x="2846070" y="461594"/>
            <a:ext cx="34537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Race Condition</a:t>
            </a:r>
            <a:endParaRPr sz="4400"/>
          </a:p>
        </p:txBody>
      </p:sp>
      <p:sp>
        <p:nvSpPr>
          <p:cNvPr id="623" name="Google Shape;623;p25"/>
          <p:cNvSpPr txBox="1"/>
          <p:nvPr/>
        </p:nvSpPr>
        <p:spPr>
          <a:xfrm>
            <a:off x="838606" y="2263266"/>
            <a:ext cx="7724775" cy="2221230"/>
          </a:xfrm>
          <a:prstGeom prst="rect">
            <a:avLst/>
          </a:prstGeom>
          <a:noFill/>
          <a:ln>
            <a:noFill/>
          </a:ln>
        </p:spPr>
        <p:txBody>
          <a:bodyPr anchorCtr="0" anchor="t" bIns="0" lIns="0" spcFirstLastPara="1" rIns="0" wrap="square" tIns="12700">
            <a:spAutoFit/>
          </a:bodyPr>
          <a:lstStyle/>
          <a:p>
            <a:pPr indent="-88900" lvl="0" marL="100965" marR="5080" rtl="0" algn="l">
              <a:lnSpc>
                <a:spcPct val="100000"/>
              </a:lnSpc>
              <a:spcBef>
                <a:spcPts val="0"/>
              </a:spcBef>
              <a:spcAft>
                <a:spcPts val="0"/>
              </a:spcAft>
              <a:buNone/>
            </a:pPr>
            <a:r>
              <a:rPr b="1" lang="en-US" sz="3600">
                <a:solidFill>
                  <a:srgbClr val="FF0000"/>
                </a:solidFill>
                <a:latin typeface="Trebuchet MS"/>
                <a:ea typeface="Trebuchet MS"/>
                <a:cs typeface="Trebuchet MS"/>
                <a:sym typeface="Trebuchet MS"/>
              </a:rPr>
              <a:t>Situation where two or more processes  are reading or writing some shared data  and the final result depends on who run</a:t>
            </a:r>
            <a:endParaRPr sz="3600">
              <a:solidFill>
                <a:schemeClr val="dk1"/>
              </a:solidFill>
              <a:latin typeface="Trebuchet MS"/>
              <a:ea typeface="Trebuchet MS"/>
              <a:cs typeface="Trebuchet MS"/>
              <a:sym typeface="Trebuchet MS"/>
            </a:endParaRPr>
          </a:p>
          <a:p>
            <a:pPr indent="0" lvl="0" marL="558165" marR="0" rtl="0" algn="l">
              <a:lnSpc>
                <a:spcPct val="100000"/>
              </a:lnSpc>
              <a:spcBef>
                <a:spcPts val="5"/>
              </a:spcBef>
              <a:spcAft>
                <a:spcPts val="0"/>
              </a:spcAft>
              <a:buNone/>
            </a:pPr>
            <a:r>
              <a:rPr b="1" lang="en-US" sz="3600">
                <a:solidFill>
                  <a:srgbClr val="FF0000"/>
                </a:solidFill>
                <a:latin typeface="Trebuchet MS"/>
                <a:ea typeface="Trebuchet MS"/>
                <a:cs typeface="Trebuchet MS"/>
                <a:sym typeface="Trebuchet MS"/>
              </a:rPr>
              <a:t>precisely, are called race conditions</a:t>
            </a:r>
            <a:endParaRPr sz="3600">
              <a:solidFill>
                <a:schemeClr val="dk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7" name="Shape 627"/>
        <p:cNvGrpSpPr/>
        <p:nvPr/>
      </p:nvGrpSpPr>
      <p:grpSpPr>
        <a:xfrm>
          <a:off x="0" y="0"/>
          <a:ext cx="0" cy="0"/>
          <a:chOff x="0" y="0"/>
          <a:chExt cx="0" cy="0"/>
        </a:xfrm>
      </p:grpSpPr>
      <p:sp>
        <p:nvSpPr>
          <p:cNvPr id="628" name="Google Shape;628;p2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29" name="Google Shape;629;p26"/>
          <p:cNvSpPr txBox="1"/>
          <p:nvPr>
            <p:ph type="title"/>
          </p:nvPr>
        </p:nvSpPr>
        <p:spPr>
          <a:xfrm>
            <a:off x="2716148" y="461594"/>
            <a:ext cx="3716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Race Condition?</a:t>
            </a:r>
            <a:endParaRPr sz="4400"/>
          </a:p>
        </p:txBody>
      </p:sp>
      <p:sp>
        <p:nvSpPr>
          <p:cNvPr id="630" name="Google Shape;630;p26"/>
          <p:cNvSpPr txBox="1"/>
          <p:nvPr/>
        </p:nvSpPr>
        <p:spPr>
          <a:xfrm>
            <a:off x="535940" y="1507044"/>
            <a:ext cx="7796530" cy="3627120"/>
          </a:xfrm>
          <a:prstGeom prst="rect">
            <a:avLst/>
          </a:prstGeom>
          <a:noFill/>
          <a:ln>
            <a:noFill/>
          </a:ln>
        </p:spPr>
        <p:txBody>
          <a:bodyPr anchorCtr="0" anchor="t" bIns="0" lIns="0" spcFirstLastPara="1" rIns="0" wrap="square" tIns="113650">
            <a:spAutoFit/>
          </a:bodyPr>
          <a:lstStyle/>
          <a:p>
            <a:pPr indent="-342900" lvl="0" marL="355600" marR="0" rtl="0" algn="l">
              <a:lnSpc>
                <a:spcPct val="100000"/>
              </a:lnSpc>
              <a:spcBef>
                <a:spcPts val="0"/>
              </a:spcBef>
              <a:spcAft>
                <a:spcPts val="0"/>
              </a:spcAft>
              <a:buClr>
                <a:srgbClr val="FF0000"/>
              </a:buClr>
              <a:buSzPts val="3200"/>
              <a:buFont typeface="Arial"/>
              <a:buChar char="•"/>
            </a:pPr>
            <a:r>
              <a:rPr b="1" lang="en-US" sz="3200">
                <a:solidFill>
                  <a:srgbClr val="FF0000"/>
                </a:solidFill>
                <a:latin typeface="Trebuchet MS"/>
                <a:ea typeface="Trebuchet MS"/>
                <a:cs typeface="Trebuchet MS"/>
                <a:sym typeface="Trebuchet MS"/>
              </a:rPr>
              <a:t>Possibilities of race:</a:t>
            </a:r>
            <a:endParaRPr sz="3200">
              <a:solidFill>
                <a:schemeClr val="dk1"/>
              </a:solidFill>
              <a:latin typeface="Trebuchet MS"/>
              <a:ea typeface="Trebuchet MS"/>
              <a:cs typeface="Trebuchet MS"/>
              <a:sym typeface="Trebuchet MS"/>
            </a:endParaRPr>
          </a:p>
          <a:p>
            <a:pPr indent="-287019" lvl="1" marL="756285" marR="5080" rtl="0" algn="l">
              <a:lnSpc>
                <a:spcPct val="100000"/>
              </a:lnSpc>
              <a:spcBef>
                <a:spcPts val="69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one process reading and another process writing  same data.</a:t>
            </a:r>
            <a:endParaRPr b="0" i="0" sz="2800" u="none" cap="none" strike="noStrike">
              <a:solidFill>
                <a:schemeClr val="dk1"/>
              </a:solidFill>
              <a:latin typeface="Arial"/>
              <a:ea typeface="Arial"/>
              <a:cs typeface="Arial"/>
              <a:sym typeface="Arial"/>
            </a:endParaRPr>
          </a:p>
          <a:p>
            <a:pPr indent="-366395" lvl="1" marL="83566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two or more process writing same data.</a:t>
            </a:r>
            <a:endParaRPr b="0" i="0" sz="2800" u="none" cap="none" strike="noStrike">
              <a:solidFill>
                <a:schemeClr val="dk1"/>
              </a:solidFill>
              <a:latin typeface="Arial"/>
              <a:ea typeface="Arial"/>
              <a:cs typeface="Arial"/>
              <a:sym typeface="Arial"/>
            </a:endParaRPr>
          </a:p>
          <a:p>
            <a:pPr indent="-342900" lvl="0" marL="355600" marR="73025" rtl="0" algn="l">
              <a:lnSpc>
                <a:spcPct val="100000"/>
              </a:lnSpc>
              <a:spcBef>
                <a:spcPts val="750"/>
              </a:spcBef>
              <a:spcAft>
                <a:spcPts val="0"/>
              </a:spcAft>
              <a:buClr>
                <a:srgbClr val="FF0000"/>
              </a:buClr>
              <a:buSzPts val="3200"/>
              <a:buFont typeface="Arial"/>
              <a:buChar char="•"/>
            </a:pPr>
            <a:r>
              <a:rPr lang="en-US" sz="3200">
                <a:solidFill>
                  <a:srgbClr val="FF0000"/>
                </a:solidFill>
                <a:latin typeface="Arial"/>
                <a:ea typeface="Arial"/>
                <a:cs typeface="Arial"/>
                <a:sym typeface="Arial"/>
              </a:rPr>
              <a:t>Solution</a:t>
            </a:r>
            <a:r>
              <a:rPr lang="en-US" sz="3200">
                <a:solidFill>
                  <a:schemeClr val="dk1"/>
                </a:solidFill>
                <a:latin typeface="Arial"/>
                <a:ea typeface="Arial"/>
                <a:cs typeface="Arial"/>
                <a:sym typeface="Arial"/>
              </a:rPr>
              <a:t>: prohibiting more than one process  from reading /writing the same data at the  same time- </a:t>
            </a:r>
            <a:r>
              <a:rPr b="1" lang="en-US" sz="3200">
                <a:solidFill>
                  <a:srgbClr val="00AFEF"/>
                </a:solidFill>
                <a:latin typeface="Trebuchet MS"/>
                <a:ea typeface="Trebuchet MS"/>
                <a:cs typeface="Trebuchet MS"/>
                <a:sym typeface="Trebuchet MS"/>
              </a:rPr>
              <a:t>Mutual Exclusion or (next slide)</a:t>
            </a: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4" name="Shape 634"/>
        <p:cNvGrpSpPr/>
        <p:nvPr/>
      </p:nvGrpSpPr>
      <p:grpSpPr>
        <a:xfrm>
          <a:off x="0" y="0"/>
          <a:ext cx="0" cy="0"/>
          <a:chOff x="0" y="0"/>
          <a:chExt cx="0" cy="0"/>
        </a:xfrm>
      </p:grpSpPr>
      <p:sp>
        <p:nvSpPr>
          <p:cNvPr id="635" name="Google Shape;635;p2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36" name="Google Shape;636;p27"/>
          <p:cNvSpPr txBox="1"/>
          <p:nvPr>
            <p:ph type="title"/>
          </p:nvPr>
        </p:nvSpPr>
        <p:spPr>
          <a:xfrm>
            <a:off x="1573149" y="461594"/>
            <a:ext cx="60001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Solution to Race condition</a:t>
            </a:r>
            <a:endParaRPr sz="4400"/>
          </a:p>
        </p:txBody>
      </p:sp>
      <p:sp>
        <p:nvSpPr>
          <p:cNvPr id="637" name="Google Shape;637;p27"/>
          <p:cNvSpPr txBox="1"/>
          <p:nvPr/>
        </p:nvSpPr>
        <p:spPr>
          <a:xfrm>
            <a:off x="535940" y="1556969"/>
            <a:ext cx="8074025" cy="4458335"/>
          </a:xfrm>
          <a:prstGeom prst="rect">
            <a:avLst/>
          </a:prstGeom>
          <a:noFill/>
          <a:ln>
            <a:noFill/>
          </a:ln>
        </p:spPr>
        <p:txBody>
          <a:bodyPr anchorCtr="0" anchor="t" bIns="0" lIns="0" spcFirstLastPara="1" rIns="0" wrap="square" tIns="78725">
            <a:spAutoFit/>
          </a:bodyPr>
          <a:lstStyle/>
          <a:p>
            <a:pPr indent="-342900" lvl="0" marL="355600" marR="5080" rtl="0" algn="just">
              <a:lnSpc>
                <a:spcPct val="801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Make an operating system not to perform several tasks in parallel.  This is called serialization. Two strategies to serializing processes in  a multitasking environment:</a:t>
            </a:r>
            <a:endParaRPr sz="2200">
              <a:solidFill>
                <a:schemeClr val="dk1"/>
              </a:solidFill>
              <a:latin typeface="Times New Roman"/>
              <a:ea typeface="Times New Roman"/>
              <a:cs typeface="Times New Roman"/>
              <a:sym typeface="Times New Roman"/>
            </a:endParaRPr>
          </a:p>
          <a:p>
            <a:pPr indent="-344805" lvl="1" marL="814069" marR="0" rtl="0" algn="just">
              <a:lnSpc>
                <a:spcPct val="100000"/>
              </a:lnSpc>
              <a:spcBef>
                <a:spcPts val="10"/>
              </a:spcBef>
              <a:spcAft>
                <a:spcPts val="0"/>
              </a:spcAft>
              <a:buClr>
                <a:schemeClr val="dk1"/>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The Scheduler can be disabled</a:t>
            </a:r>
            <a:endParaRPr b="0" i="0" sz="2000" u="none" cap="none" strike="noStrike">
              <a:solidFill>
                <a:schemeClr val="dk1"/>
              </a:solidFill>
              <a:latin typeface="Times New Roman"/>
              <a:ea typeface="Times New Roman"/>
              <a:cs typeface="Times New Roman"/>
              <a:sym typeface="Times New Roman"/>
            </a:endParaRPr>
          </a:p>
          <a:p>
            <a:pPr indent="-287019" lvl="1" marL="756285" marR="0" rtl="0" algn="just">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A Protocol can be introduced</a:t>
            </a:r>
            <a:endParaRPr b="0" i="0" sz="20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0"/>
              </a:spcBef>
              <a:spcAft>
                <a:spcPts val="0"/>
              </a:spcAft>
              <a:buClr>
                <a:schemeClr val="dk1"/>
              </a:buClr>
              <a:buSzPts val="2750"/>
              <a:buFont typeface="Arial"/>
              <a:buNone/>
            </a:pPr>
            <a:r>
              <a:t/>
            </a:r>
            <a:endParaRPr b="0" i="0" sz="2750" u="none" cap="none" strike="noStrike">
              <a:solidFill>
                <a:schemeClr val="dk1"/>
              </a:solidFill>
              <a:latin typeface="Times New Roman"/>
              <a:ea typeface="Times New Roman"/>
              <a:cs typeface="Times New Roman"/>
              <a:sym typeface="Times New Roman"/>
            </a:endParaRPr>
          </a:p>
          <a:p>
            <a:pPr indent="-342900" lvl="0" marL="355600" marR="6985" rtl="0" algn="just">
              <a:lnSpc>
                <a:spcPct val="80000"/>
              </a:lnSpc>
              <a:spcBef>
                <a:spcPts val="0"/>
              </a:spcBef>
              <a:spcAft>
                <a:spcPts val="0"/>
              </a:spcAft>
              <a:buClr>
                <a:schemeClr val="dk1"/>
              </a:buClr>
              <a:buSzPts val="2200"/>
              <a:buFont typeface="Arial"/>
              <a:buChar char="•"/>
            </a:pPr>
            <a:r>
              <a:rPr b="1" lang="en-US" sz="2200">
                <a:solidFill>
                  <a:schemeClr val="dk1"/>
                </a:solidFill>
                <a:latin typeface="Times New Roman"/>
                <a:ea typeface="Times New Roman"/>
                <a:cs typeface="Times New Roman"/>
                <a:sym typeface="Times New Roman"/>
              </a:rPr>
              <a:t>Scheduler </a:t>
            </a:r>
            <a:r>
              <a:rPr lang="en-US" sz="2200">
                <a:solidFill>
                  <a:schemeClr val="dk1"/>
                </a:solidFill>
                <a:latin typeface="Times New Roman"/>
                <a:ea typeface="Times New Roman"/>
                <a:cs typeface="Times New Roman"/>
                <a:sym typeface="Times New Roman"/>
              </a:rPr>
              <a:t>can be disabled for a short period of time, to prevent  control being given to another process during a critical action like  modifying shared data. This will be inefficient on multiprocessor  machines, since all other processors have to be halted every time  one wishes to execute a critical section.</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2750"/>
              <a:buFont typeface="Arial"/>
              <a:buNone/>
            </a:pPr>
            <a:r>
              <a:t/>
            </a:r>
            <a:endParaRPr sz="2750">
              <a:solidFill>
                <a:schemeClr val="dk1"/>
              </a:solidFill>
              <a:latin typeface="Times New Roman"/>
              <a:ea typeface="Times New Roman"/>
              <a:cs typeface="Times New Roman"/>
              <a:sym typeface="Times New Roman"/>
            </a:endParaRPr>
          </a:p>
          <a:p>
            <a:pPr indent="-342900" lvl="0" marL="355600" marR="5080" rtl="0" algn="just">
              <a:lnSpc>
                <a:spcPct val="8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A </a:t>
            </a:r>
            <a:r>
              <a:rPr b="1" lang="en-US" sz="2200">
                <a:solidFill>
                  <a:schemeClr val="dk1"/>
                </a:solidFill>
                <a:latin typeface="Times New Roman"/>
                <a:ea typeface="Times New Roman"/>
                <a:cs typeface="Times New Roman"/>
                <a:sym typeface="Times New Roman"/>
              </a:rPr>
              <a:t>protocol </a:t>
            </a:r>
            <a:r>
              <a:rPr lang="en-US" sz="2200">
                <a:solidFill>
                  <a:schemeClr val="dk1"/>
                </a:solidFill>
                <a:latin typeface="Times New Roman"/>
                <a:ea typeface="Times New Roman"/>
                <a:cs typeface="Times New Roman"/>
                <a:sym typeface="Times New Roman"/>
              </a:rPr>
              <a:t>can be introduced which all programs sharing data must  obey. The protocol ensures that processes have to queue up to gain  access to shared data.</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1" name="Shape 641"/>
        <p:cNvGrpSpPr/>
        <p:nvPr/>
      </p:nvGrpSpPr>
      <p:grpSpPr>
        <a:xfrm>
          <a:off x="0" y="0"/>
          <a:ext cx="0" cy="0"/>
          <a:chOff x="0" y="0"/>
          <a:chExt cx="0" cy="0"/>
        </a:xfrm>
      </p:grpSpPr>
      <p:sp>
        <p:nvSpPr>
          <p:cNvPr id="642" name="Google Shape;642;p2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43" name="Google Shape;643;p28"/>
          <p:cNvSpPr txBox="1"/>
          <p:nvPr/>
        </p:nvSpPr>
        <p:spPr>
          <a:xfrm>
            <a:off x="535940" y="496950"/>
            <a:ext cx="7914005" cy="3583940"/>
          </a:xfrm>
          <a:prstGeom prst="rect">
            <a:avLst/>
          </a:prstGeom>
          <a:noFill/>
          <a:ln>
            <a:noFill/>
          </a:ln>
        </p:spPr>
        <p:txBody>
          <a:bodyPr anchorCtr="0" anchor="t" bIns="0" lIns="0" spcFirstLastPara="1" rIns="0" wrap="square" tIns="12050">
            <a:spAutoFit/>
          </a:bodyPr>
          <a:lstStyle/>
          <a:p>
            <a:pPr indent="0" lvl="0" marL="174625" marR="0" rtl="0" algn="l">
              <a:lnSpc>
                <a:spcPct val="100000"/>
              </a:lnSpc>
              <a:spcBef>
                <a:spcPts val="0"/>
              </a:spcBef>
              <a:spcAft>
                <a:spcPts val="0"/>
              </a:spcAft>
              <a:buNone/>
            </a:pPr>
            <a:r>
              <a:rPr lang="en-US" sz="4000">
                <a:solidFill>
                  <a:schemeClr val="dk1"/>
                </a:solidFill>
                <a:latin typeface="Arial"/>
                <a:ea typeface="Arial"/>
                <a:cs typeface="Arial"/>
                <a:sym typeface="Arial"/>
              </a:rPr>
              <a:t>Then what is Mutual Exclusion really?</a:t>
            </a:r>
            <a:endParaRPr sz="40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3450">
              <a:solidFill>
                <a:schemeClr val="dk1"/>
              </a:solidFill>
              <a:latin typeface="Arial"/>
              <a:ea typeface="Arial"/>
              <a:cs typeface="Arial"/>
              <a:sym typeface="Arial"/>
            </a:endParaRPr>
          </a:p>
          <a:p>
            <a:pPr indent="-342900" lvl="0" marL="355600" marR="10795" rtl="0" algn="l">
              <a:lnSpc>
                <a:spcPct val="100000"/>
              </a:lnSpc>
              <a:spcBef>
                <a:spcPts val="0"/>
              </a:spcBef>
              <a:spcAft>
                <a:spcPts val="0"/>
              </a:spcAft>
              <a:buClr>
                <a:srgbClr val="00AFEF"/>
              </a:buClr>
              <a:buSzPts val="4000"/>
              <a:buFont typeface="Arial"/>
              <a:buChar char="•"/>
            </a:pPr>
            <a:r>
              <a:rPr lang="en-US" sz="4000">
                <a:solidFill>
                  <a:srgbClr val="00AFEF"/>
                </a:solidFill>
                <a:latin typeface="Times New Roman"/>
                <a:ea typeface="Times New Roman"/>
                <a:cs typeface="Times New Roman"/>
                <a:sym typeface="Times New Roman"/>
              </a:rPr>
              <a:t>Some way of making sure that if one  process is using a shared variables or  files, the other process will be  excluded from doing the same thing.</a:t>
            </a:r>
            <a:endParaRPr sz="40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7" name="Shape 647"/>
        <p:cNvGrpSpPr/>
        <p:nvPr/>
      </p:nvGrpSpPr>
      <p:grpSpPr>
        <a:xfrm>
          <a:off x="0" y="0"/>
          <a:ext cx="0" cy="0"/>
          <a:chOff x="0" y="0"/>
          <a:chExt cx="0" cy="0"/>
        </a:xfrm>
      </p:grpSpPr>
      <p:sp>
        <p:nvSpPr>
          <p:cNvPr id="648" name="Google Shape;648;p2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49" name="Google Shape;649;p29"/>
          <p:cNvSpPr txBox="1"/>
          <p:nvPr>
            <p:ph type="title"/>
          </p:nvPr>
        </p:nvSpPr>
        <p:spPr>
          <a:xfrm>
            <a:off x="2530220" y="564007"/>
            <a:ext cx="4086860"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3200">
                <a:latin typeface="Trebuchet MS"/>
                <a:ea typeface="Trebuchet MS"/>
                <a:cs typeface="Trebuchet MS"/>
                <a:sym typeface="Trebuchet MS"/>
              </a:rPr>
              <a:t>Critical-Section </a:t>
            </a:r>
            <a:endParaRPr sz="3200">
              <a:latin typeface="Trebuchet MS"/>
              <a:ea typeface="Trebuchet MS"/>
              <a:cs typeface="Trebuchet MS"/>
              <a:sym typeface="Trebuchet MS"/>
            </a:endParaRPr>
          </a:p>
        </p:txBody>
      </p:sp>
      <p:sp>
        <p:nvSpPr>
          <p:cNvPr id="650" name="Google Shape;650;p29"/>
          <p:cNvSpPr txBox="1"/>
          <p:nvPr/>
        </p:nvSpPr>
        <p:spPr>
          <a:xfrm>
            <a:off x="535940" y="1619833"/>
            <a:ext cx="8074025" cy="4175125"/>
          </a:xfrm>
          <a:prstGeom prst="rect">
            <a:avLst/>
          </a:prstGeom>
          <a:noFill/>
          <a:ln>
            <a:noFill/>
          </a:ln>
        </p:spPr>
        <p:txBody>
          <a:bodyPr anchorCtr="0" anchor="t" bIns="0" lIns="0" spcFirstLastPara="1" rIns="0" wrap="square" tIns="13325">
            <a:spAutoFit/>
          </a:bodyPr>
          <a:lstStyle/>
          <a:p>
            <a:pPr indent="-342900" lvl="0" marL="355600" marR="5080" rtl="0" algn="just">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Code executed by the process can be grouped  into sections, some of which require access to </a:t>
            </a:r>
            <a:r>
              <a:rPr lang="en-US" sz="3200">
                <a:solidFill>
                  <a:srgbClr val="00AFEF"/>
                </a:solidFill>
                <a:latin typeface="Times New Roman"/>
                <a:ea typeface="Times New Roman"/>
                <a:cs typeface="Times New Roman"/>
                <a:sym typeface="Times New Roman"/>
              </a:rPr>
              <a:t> shared resources</a:t>
            </a:r>
            <a:r>
              <a:rPr lang="en-US" sz="3200">
                <a:solidFill>
                  <a:schemeClr val="dk1"/>
                </a:solidFill>
                <a:latin typeface="Times New Roman"/>
                <a:ea typeface="Times New Roman"/>
                <a:cs typeface="Times New Roman"/>
                <a:sym typeface="Times New Roman"/>
              </a:rPr>
              <a:t>, and other that </a:t>
            </a:r>
            <a:r>
              <a:rPr lang="en-US" sz="3200">
                <a:solidFill>
                  <a:srgbClr val="00AFEF"/>
                </a:solidFill>
                <a:latin typeface="Times New Roman"/>
                <a:ea typeface="Times New Roman"/>
                <a:cs typeface="Times New Roman"/>
                <a:sym typeface="Times New Roman"/>
              </a:rPr>
              <a:t>do not</a:t>
            </a:r>
            <a:r>
              <a:rPr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a:p>
            <a:pPr indent="-342900" lvl="0" marL="355600" marR="7620" rtl="0" algn="just">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 section of the code that require</a:t>
            </a:r>
            <a:r>
              <a:rPr lang="en-US" sz="3200">
                <a:solidFill>
                  <a:srgbClr val="00AFEF"/>
                </a:solidFill>
                <a:latin typeface="Times New Roman"/>
                <a:ea typeface="Times New Roman"/>
                <a:cs typeface="Times New Roman"/>
                <a:sym typeface="Times New Roman"/>
              </a:rPr>
              <a:t> </a:t>
            </a:r>
            <a:r>
              <a:rPr lang="en-US" sz="3200" u="sng">
                <a:solidFill>
                  <a:srgbClr val="00AFEF"/>
                </a:solidFill>
                <a:latin typeface="Times New Roman"/>
                <a:ea typeface="Times New Roman"/>
                <a:cs typeface="Times New Roman"/>
                <a:sym typeface="Times New Roman"/>
              </a:rPr>
              <a:t>access</a:t>
            </a:r>
            <a:r>
              <a:rPr lang="en-US" sz="3200">
                <a:solidFill>
                  <a:srgbClr val="00AFEF"/>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to  shared resources are called critical section.</a:t>
            </a:r>
            <a:endParaRPr sz="3200">
              <a:solidFill>
                <a:schemeClr val="dk1"/>
              </a:solidFill>
              <a:latin typeface="Times New Roman"/>
              <a:ea typeface="Times New Roman"/>
              <a:cs typeface="Times New Roman"/>
              <a:sym typeface="Times New Roman"/>
            </a:endParaRPr>
          </a:p>
          <a:p>
            <a:pPr indent="-342900" lvl="0" marL="355600" marR="5715" rtl="0" algn="just">
              <a:lnSpc>
                <a:spcPct val="100000"/>
              </a:lnSpc>
              <a:spcBef>
                <a:spcPts val="600"/>
              </a:spcBef>
              <a:spcAft>
                <a:spcPts val="0"/>
              </a:spcAft>
              <a:buClr>
                <a:schemeClr val="dk1"/>
              </a:buClr>
              <a:buSzPts val="2400"/>
              <a:buFont typeface="Arial"/>
              <a:buChar char="•"/>
            </a:pPr>
            <a:r>
              <a:rPr b="1" i="1" lang="en-US" sz="2400">
                <a:solidFill>
                  <a:schemeClr val="dk1"/>
                </a:solidFill>
                <a:latin typeface="Times New Roman"/>
                <a:ea typeface="Times New Roman"/>
                <a:cs typeface="Times New Roman"/>
                <a:sym typeface="Times New Roman"/>
              </a:rPr>
              <a:t>Facts: </a:t>
            </a:r>
            <a:r>
              <a:rPr i="1" lang="en-US" sz="2400">
                <a:solidFill>
                  <a:schemeClr val="dk1"/>
                </a:solidFill>
                <a:latin typeface="Times New Roman"/>
                <a:ea typeface="Times New Roman"/>
                <a:cs typeface="Times New Roman"/>
                <a:sym typeface="Times New Roman"/>
              </a:rPr>
              <a:t>The part of the time, process is busy doing internal  computations and other things that do not lead to the race  condition. </a:t>
            </a:r>
            <a:r>
              <a:rPr i="1" lang="en-US" sz="2400">
                <a:solidFill>
                  <a:srgbClr val="00AFEF"/>
                </a:solidFill>
                <a:latin typeface="Times New Roman"/>
                <a:ea typeface="Times New Roman"/>
                <a:cs typeface="Times New Roman"/>
                <a:sym typeface="Times New Roman"/>
              </a:rPr>
              <a:t>Non critical section</a:t>
            </a:r>
            <a:endParaRPr sz="24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575"/>
              </a:spcBef>
              <a:spcAft>
                <a:spcPts val="0"/>
              </a:spcAft>
              <a:buClr>
                <a:schemeClr val="dk1"/>
              </a:buClr>
              <a:buSzPts val="2400"/>
              <a:buFont typeface="Arial"/>
              <a:buChar char="•"/>
            </a:pPr>
            <a:r>
              <a:rPr b="1" i="1" lang="en-US" sz="2400">
                <a:solidFill>
                  <a:schemeClr val="dk1"/>
                </a:solidFill>
                <a:latin typeface="Times New Roman"/>
                <a:ea typeface="Times New Roman"/>
                <a:cs typeface="Times New Roman"/>
                <a:sym typeface="Times New Roman"/>
              </a:rPr>
              <a:t>Helpful to avoid race condition.</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 name="Shape 454"/>
        <p:cNvGrpSpPr/>
        <p:nvPr/>
      </p:nvGrpSpPr>
      <p:grpSpPr>
        <a:xfrm>
          <a:off x="0" y="0"/>
          <a:ext cx="0" cy="0"/>
          <a:chOff x="0" y="0"/>
          <a:chExt cx="0" cy="0"/>
        </a:xfrm>
      </p:grpSpPr>
      <p:sp>
        <p:nvSpPr>
          <p:cNvPr id="455" name="Google Shape;455;p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456" name="Google Shape;456;p3"/>
          <p:cNvSpPr txBox="1"/>
          <p:nvPr>
            <p:ph type="title"/>
          </p:nvPr>
        </p:nvSpPr>
        <p:spPr>
          <a:xfrm>
            <a:off x="2897885" y="461594"/>
            <a:ext cx="33521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Model</a:t>
            </a:r>
            <a:endParaRPr sz="4400"/>
          </a:p>
        </p:txBody>
      </p:sp>
      <p:sp>
        <p:nvSpPr>
          <p:cNvPr id="457" name="Google Shape;457;p3"/>
          <p:cNvSpPr txBox="1"/>
          <p:nvPr/>
        </p:nvSpPr>
        <p:spPr>
          <a:xfrm>
            <a:off x="1450594" y="2210965"/>
            <a:ext cx="4143375" cy="2220595"/>
          </a:xfrm>
          <a:prstGeom prst="rect">
            <a:avLst/>
          </a:prstGeom>
          <a:noFill/>
          <a:ln>
            <a:noFill/>
          </a:ln>
        </p:spPr>
        <p:txBody>
          <a:bodyPr anchorCtr="0" anchor="t" bIns="0" lIns="0" spcFirstLastPara="1" rIns="0" wrap="square" tIns="134600">
            <a:spAutoFit/>
          </a:bodyPr>
          <a:lstStyle/>
          <a:p>
            <a:pPr indent="-254000" lvl="0" marL="241300" marR="0" rtl="0" algn="l">
              <a:lnSpc>
                <a:spcPct val="100000"/>
              </a:lnSpc>
              <a:spcBef>
                <a:spcPts val="0"/>
              </a:spcBef>
              <a:spcAft>
                <a:spcPts val="0"/>
              </a:spcAft>
              <a:buClr>
                <a:schemeClr val="dk1"/>
              </a:buClr>
              <a:buSzPts val="4000"/>
              <a:buFont typeface="Arial"/>
              <a:buChar char="•"/>
            </a:pPr>
            <a:r>
              <a:rPr lang="en-US" sz="4000">
                <a:solidFill>
                  <a:schemeClr val="dk1"/>
                </a:solidFill>
                <a:latin typeface="Arial"/>
                <a:ea typeface="Arial"/>
                <a:cs typeface="Arial"/>
                <a:sym typeface="Arial"/>
              </a:rPr>
              <a:t>Uni-programming</a:t>
            </a:r>
            <a:endParaRPr sz="4000">
              <a:solidFill>
                <a:schemeClr val="dk1"/>
              </a:solidFill>
              <a:latin typeface="Arial"/>
              <a:ea typeface="Arial"/>
              <a:cs typeface="Arial"/>
              <a:sym typeface="Arial"/>
            </a:endParaRPr>
          </a:p>
          <a:p>
            <a:pPr indent="-254000" lvl="0" marL="241300" marR="0" rtl="0" algn="l">
              <a:lnSpc>
                <a:spcPct val="100000"/>
              </a:lnSpc>
              <a:spcBef>
                <a:spcPts val="960"/>
              </a:spcBef>
              <a:spcAft>
                <a:spcPts val="0"/>
              </a:spcAft>
              <a:buClr>
                <a:schemeClr val="dk1"/>
              </a:buClr>
              <a:buSzPts val="4000"/>
              <a:buFont typeface="Arial"/>
              <a:buChar char="•"/>
            </a:pPr>
            <a:r>
              <a:rPr lang="en-US" sz="4000">
                <a:solidFill>
                  <a:schemeClr val="dk1"/>
                </a:solidFill>
                <a:latin typeface="Arial"/>
                <a:ea typeface="Arial"/>
                <a:cs typeface="Arial"/>
                <a:sym typeface="Arial"/>
              </a:rPr>
              <a:t>Multiprogramming</a:t>
            </a:r>
            <a:endParaRPr sz="4000">
              <a:solidFill>
                <a:schemeClr val="dk1"/>
              </a:solidFill>
              <a:latin typeface="Arial"/>
              <a:ea typeface="Arial"/>
              <a:cs typeface="Arial"/>
              <a:sym typeface="Arial"/>
            </a:endParaRPr>
          </a:p>
          <a:p>
            <a:pPr indent="-254000" lvl="0" marL="241300" marR="0" rtl="0" algn="l">
              <a:lnSpc>
                <a:spcPct val="100000"/>
              </a:lnSpc>
              <a:spcBef>
                <a:spcPts val="960"/>
              </a:spcBef>
              <a:spcAft>
                <a:spcPts val="0"/>
              </a:spcAft>
              <a:buClr>
                <a:schemeClr val="dk1"/>
              </a:buClr>
              <a:buSzPts val="4000"/>
              <a:buFont typeface="Arial"/>
              <a:buChar char="•"/>
            </a:pPr>
            <a:r>
              <a:rPr lang="en-US" sz="4000">
                <a:solidFill>
                  <a:schemeClr val="dk1"/>
                </a:solidFill>
                <a:latin typeface="Arial"/>
                <a:ea typeface="Arial"/>
                <a:cs typeface="Arial"/>
                <a:sym typeface="Arial"/>
              </a:rPr>
              <a:t>Multiprocessing</a:t>
            </a:r>
            <a:endParaRPr sz="40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4" name="Shape 654"/>
        <p:cNvGrpSpPr/>
        <p:nvPr/>
      </p:nvGrpSpPr>
      <p:grpSpPr>
        <a:xfrm>
          <a:off x="0" y="0"/>
          <a:ext cx="0" cy="0"/>
          <a:chOff x="0" y="0"/>
          <a:chExt cx="0" cy="0"/>
        </a:xfrm>
      </p:grpSpPr>
      <p:sp>
        <p:nvSpPr>
          <p:cNvPr id="655" name="Google Shape;655;p3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56" name="Google Shape;656;p30"/>
          <p:cNvSpPr txBox="1"/>
          <p:nvPr>
            <p:ph type="title"/>
          </p:nvPr>
        </p:nvSpPr>
        <p:spPr>
          <a:xfrm>
            <a:off x="1772792" y="461594"/>
            <a:ext cx="5603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4400">
                <a:latin typeface="Trebuchet MS"/>
                <a:ea typeface="Trebuchet MS"/>
                <a:cs typeface="Trebuchet MS"/>
                <a:sym typeface="Trebuchet MS"/>
              </a:rPr>
              <a:t>Critical-Section Problem</a:t>
            </a:r>
            <a:endParaRPr sz="4400">
              <a:latin typeface="Trebuchet MS"/>
              <a:ea typeface="Trebuchet MS"/>
              <a:cs typeface="Trebuchet MS"/>
              <a:sym typeface="Trebuchet MS"/>
            </a:endParaRPr>
          </a:p>
        </p:txBody>
      </p:sp>
      <p:sp>
        <p:nvSpPr>
          <p:cNvPr id="657" name="Google Shape;657;p30"/>
          <p:cNvSpPr txBox="1"/>
          <p:nvPr/>
        </p:nvSpPr>
        <p:spPr>
          <a:xfrm>
            <a:off x="535940" y="1556969"/>
            <a:ext cx="7976234" cy="2184572"/>
          </a:xfrm>
          <a:prstGeom prst="rect">
            <a:avLst/>
          </a:prstGeom>
          <a:noFill/>
          <a:ln>
            <a:noFill/>
          </a:ln>
        </p:spPr>
        <p:txBody>
          <a:bodyPr anchorCtr="0" anchor="t" bIns="0" lIns="0" spcFirstLastPara="1" rIns="0" wrap="square" tIns="12050">
            <a:spAutoFit/>
          </a:bodyPr>
          <a:lstStyle/>
          <a:p>
            <a:pPr indent="-342900" lvl="0" marL="355600" marR="0" rtl="0" algn="l">
              <a:lnSpc>
                <a:spcPct val="107954"/>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When a process is accessing a shared modifiable data, the process is</a:t>
            </a:r>
            <a:endParaRPr sz="2200">
              <a:solidFill>
                <a:schemeClr val="dk1"/>
              </a:solidFill>
              <a:latin typeface="Times New Roman"/>
              <a:ea typeface="Times New Roman"/>
              <a:cs typeface="Times New Roman"/>
              <a:sym typeface="Times New Roman"/>
            </a:endParaRPr>
          </a:p>
          <a:p>
            <a:pPr indent="0" lvl="0" marL="355600" marR="0" rtl="0" algn="l">
              <a:lnSpc>
                <a:spcPct val="108181"/>
              </a:lnSpc>
              <a:spcBef>
                <a:spcPts val="0"/>
              </a:spcBef>
              <a:spcAft>
                <a:spcPts val="0"/>
              </a:spcAft>
              <a:buNone/>
            </a:pPr>
            <a:r>
              <a:rPr lang="en-US" sz="2200">
                <a:solidFill>
                  <a:schemeClr val="dk1"/>
                </a:solidFill>
                <a:latin typeface="Times New Roman"/>
                <a:ea typeface="Times New Roman"/>
                <a:cs typeface="Times New Roman"/>
                <a:sym typeface="Times New Roman"/>
              </a:rPr>
              <a:t>said to be in critical section.</a:t>
            </a:r>
            <a:endParaRPr sz="2200">
              <a:solidFill>
                <a:schemeClr val="dk1"/>
              </a:solidFill>
              <a:latin typeface="Times New Roman"/>
              <a:ea typeface="Times New Roman"/>
              <a:cs typeface="Times New Roman"/>
              <a:sym typeface="Times New Roman"/>
            </a:endParaRPr>
          </a:p>
          <a:p>
            <a:pPr indent="-342900" lvl="0" marL="355600" marR="105410" rtl="0" algn="l">
              <a:lnSpc>
                <a:spcPct val="95909"/>
              </a:lnSpc>
              <a:spcBef>
                <a:spcPts val="515"/>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200">
                <a:solidFill>
                  <a:schemeClr val="dk1"/>
                </a:solidFill>
                <a:latin typeface="Times New Roman"/>
                <a:ea typeface="Times New Roman"/>
                <a:cs typeface="Times New Roman"/>
                <a:sym typeface="Times New Roman"/>
              </a:rPr>
              <a:t>All other processes (those access the same data) are excluded from  their own critical region.</a:t>
            </a:r>
            <a:endParaRPr sz="2200">
              <a:solidFill>
                <a:schemeClr val="dk1"/>
              </a:solidFill>
              <a:latin typeface="Times New Roman"/>
              <a:ea typeface="Times New Roman"/>
              <a:cs typeface="Times New Roman"/>
              <a:sym typeface="Times New Roman"/>
            </a:endParaRPr>
          </a:p>
          <a:p>
            <a:pPr indent="-342900" lvl="0" marL="355600" marR="0" rtl="0" algn="l">
              <a:lnSpc>
                <a:spcPct val="100000"/>
              </a:lnSpc>
              <a:spcBef>
                <a:spcPts val="2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All other processes may continue executing outside their CR.</a:t>
            </a:r>
            <a:endParaRPr sz="2200">
              <a:solidFill>
                <a:schemeClr val="dk1"/>
              </a:solidFill>
              <a:latin typeface="Times New Roman"/>
              <a:ea typeface="Times New Roman"/>
              <a:cs typeface="Times New Roman"/>
              <a:sym typeface="Times New Roman"/>
            </a:endParaRPr>
          </a:p>
          <a:p>
            <a:pPr indent="-342900" lvl="0" marL="355600" marR="0" rtl="0" algn="l">
              <a:lnSpc>
                <a:spcPct val="107954"/>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When a process leaves its critical section, then another processes</a:t>
            </a:r>
            <a:endParaRPr sz="2200">
              <a:solidFill>
                <a:schemeClr val="dk1"/>
              </a:solidFill>
              <a:latin typeface="Times New Roman"/>
              <a:ea typeface="Times New Roman"/>
              <a:cs typeface="Times New Roman"/>
              <a:sym typeface="Times New Roman"/>
            </a:endParaRPr>
          </a:p>
          <a:p>
            <a:pPr indent="0" lvl="0" marL="355600" marR="0" rtl="0" algn="l">
              <a:lnSpc>
                <a:spcPct val="107954"/>
              </a:lnSpc>
              <a:spcBef>
                <a:spcPts val="0"/>
              </a:spcBef>
              <a:spcAft>
                <a:spcPts val="0"/>
              </a:spcAft>
              <a:buNone/>
            </a:pPr>
            <a:r>
              <a:rPr lang="en-US" sz="2200">
                <a:solidFill>
                  <a:schemeClr val="dk1"/>
                </a:solidFill>
                <a:latin typeface="Times New Roman"/>
                <a:ea typeface="Times New Roman"/>
                <a:cs typeface="Times New Roman"/>
                <a:sym typeface="Times New Roman"/>
              </a:rPr>
              <a:t>waiting to	enter its own CR should be allowed to proceed.</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1" name="Shape 661"/>
        <p:cNvGrpSpPr/>
        <p:nvPr/>
      </p:nvGrpSpPr>
      <p:grpSpPr>
        <a:xfrm>
          <a:off x="0" y="0"/>
          <a:ext cx="0" cy="0"/>
          <a:chOff x="0" y="0"/>
          <a:chExt cx="0" cy="0"/>
        </a:xfrm>
      </p:grpSpPr>
      <p:sp>
        <p:nvSpPr>
          <p:cNvPr id="662" name="Google Shape;662;p3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63" name="Google Shape;663;p31"/>
          <p:cNvSpPr txBox="1"/>
          <p:nvPr>
            <p:ph type="title"/>
          </p:nvPr>
        </p:nvSpPr>
        <p:spPr>
          <a:xfrm>
            <a:off x="1772792" y="461594"/>
            <a:ext cx="5603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sz="4400">
                <a:latin typeface="Trebuchet MS"/>
                <a:ea typeface="Trebuchet MS"/>
                <a:cs typeface="Trebuchet MS"/>
                <a:sym typeface="Trebuchet MS"/>
              </a:rPr>
              <a:t>Critical-Section Problem</a:t>
            </a:r>
            <a:endParaRPr sz="4400">
              <a:latin typeface="Trebuchet MS"/>
              <a:ea typeface="Trebuchet MS"/>
              <a:cs typeface="Trebuchet MS"/>
              <a:sym typeface="Trebuchet MS"/>
            </a:endParaRPr>
          </a:p>
        </p:txBody>
      </p:sp>
      <p:sp>
        <p:nvSpPr>
          <p:cNvPr id="664" name="Google Shape;664;p31"/>
          <p:cNvSpPr txBox="1"/>
          <p:nvPr/>
        </p:nvSpPr>
        <p:spPr>
          <a:xfrm>
            <a:off x="535940" y="1619834"/>
            <a:ext cx="8075295" cy="456438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The	critical	section	problem	is	to	design	a</a:t>
            </a:r>
            <a:endParaRPr/>
          </a:p>
          <a:p>
            <a:pPr indent="0" lvl="0" marL="355600" marR="0" rtl="0" algn="l">
              <a:lnSpc>
                <a:spcPct val="100000"/>
              </a:lnSpc>
              <a:spcBef>
                <a:spcPts val="0"/>
              </a:spcBef>
              <a:spcAft>
                <a:spcPts val="0"/>
              </a:spcAft>
              <a:buNone/>
            </a:pPr>
            <a:r>
              <a:rPr b="1" lang="en-US" sz="3000">
                <a:solidFill>
                  <a:schemeClr val="dk1"/>
                </a:solidFill>
                <a:latin typeface="Times New Roman"/>
                <a:ea typeface="Times New Roman"/>
                <a:cs typeface="Times New Roman"/>
                <a:sym typeface="Times New Roman"/>
              </a:rPr>
              <a:t>protocol </a:t>
            </a:r>
            <a:r>
              <a:rPr lang="en-US" sz="3000">
                <a:solidFill>
                  <a:schemeClr val="dk1"/>
                </a:solidFill>
                <a:latin typeface="Times New Roman"/>
                <a:ea typeface="Times New Roman"/>
                <a:cs typeface="Times New Roman"/>
                <a:sym typeface="Times New Roman"/>
              </a:rPr>
              <a:t>that the processes can use to co-operate.</a:t>
            </a:r>
            <a:endParaRPr sz="3000">
              <a:solidFill>
                <a:schemeClr val="dk1"/>
              </a:solidFill>
              <a:latin typeface="Times New Roman"/>
              <a:ea typeface="Times New Roman"/>
              <a:cs typeface="Times New Roman"/>
              <a:sym typeface="Times New Roman"/>
            </a:endParaRPr>
          </a:p>
          <a:p>
            <a:pPr indent="-342900" lvl="0" marL="355600" marR="8255" rtl="0" algn="l">
              <a:lnSpc>
                <a:spcPct val="100000"/>
              </a:lnSpc>
              <a:spcBef>
                <a:spcPts val="72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A good	solution	to	critical	section	problem	must  satisfy the following three requirements.</a:t>
            </a:r>
            <a:endParaRPr sz="3000">
              <a:solidFill>
                <a:schemeClr val="dk1"/>
              </a:solidFill>
              <a:latin typeface="Times New Roman"/>
              <a:ea typeface="Times New Roman"/>
              <a:cs typeface="Times New Roman"/>
              <a:sym typeface="Times New Roman"/>
            </a:endParaRPr>
          </a:p>
          <a:p>
            <a:pPr indent="-287019" lvl="1" marL="756285" marR="5080" rtl="0" algn="l">
              <a:lnSpc>
                <a:spcPct val="100000"/>
              </a:lnSpc>
              <a:spcBef>
                <a:spcPts val="645"/>
              </a:spcBef>
              <a:spcAft>
                <a:spcPts val="0"/>
              </a:spcAft>
              <a:buClr>
                <a:schemeClr val="dk1"/>
              </a:buClr>
              <a:buSzPts val="2600"/>
              <a:buFont typeface="Arial"/>
              <a:buChar char="–"/>
            </a:pPr>
            <a:r>
              <a:rPr b="0" i="0" lang="en-US" sz="2600" u="none" cap="none" strike="noStrike">
                <a:solidFill>
                  <a:schemeClr val="dk1"/>
                </a:solidFill>
                <a:latin typeface="Times New Roman"/>
                <a:ea typeface="Times New Roman"/>
                <a:cs typeface="Times New Roman"/>
                <a:sym typeface="Times New Roman"/>
              </a:rPr>
              <a:t>No two processes may be simultaneously inside their  CRs </a:t>
            </a:r>
            <a:r>
              <a:rPr b="0" i="0" lang="en-US" sz="2600" u="none" cap="none" strike="noStrike">
                <a:solidFill>
                  <a:srgbClr val="00AFEF"/>
                </a:solidFill>
                <a:latin typeface="Times New Roman"/>
                <a:ea typeface="Times New Roman"/>
                <a:cs typeface="Times New Roman"/>
                <a:sym typeface="Times New Roman"/>
              </a:rPr>
              <a:t>(mutual exclusion).</a:t>
            </a:r>
            <a:endParaRPr b="0" i="0" sz="2600" u="none" cap="none" strike="noStrike">
              <a:solidFill>
                <a:schemeClr val="dk1"/>
              </a:solidFill>
              <a:latin typeface="Times New Roman"/>
              <a:ea typeface="Times New Roman"/>
              <a:cs typeface="Times New Roman"/>
              <a:sym typeface="Times New Roman"/>
            </a:endParaRPr>
          </a:p>
          <a:p>
            <a:pPr indent="-287019" lvl="1" marL="756285" marR="5715" rtl="0" algn="l">
              <a:lnSpc>
                <a:spcPct val="100000"/>
              </a:lnSpc>
              <a:spcBef>
                <a:spcPts val="625"/>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Times New Roman"/>
                <a:ea typeface="Times New Roman"/>
                <a:cs typeface="Times New Roman"/>
                <a:sym typeface="Times New Roman"/>
              </a:rPr>
              <a:t>No	process	running	outside	its	CR	may	block	other  process</a:t>
            </a:r>
            <a:r>
              <a:rPr b="0" i="0" lang="en-US" sz="2600" u="none" cap="none" strike="noStrike">
                <a:solidFill>
                  <a:srgbClr val="00AFEF"/>
                </a:solidFill>
                <a:latin typeface="Times New Roman"/>
                <a:ea typeface="Times New Roman"/>
                <a:cs typeface="Times New Roman"/>
                <a:sym typeface="Times New Roman"/>
              </a:rPr>
              <a:t>.(Progress)</a:t>
            </a:r>
            <a:endParaRPr b="0" i="0" sz="2600" u="none" cap="none" strike="noStrike">
              <a:solidFill>
                <a:schemeClr val="dk1"/>
              </a:solidFill>
              <a:latin typeface="Times New Roman"/>
              <a:ea typeface="Times New Roman"/>
              <a:cs typeface="Times New Roman"/>
              <a:sym typeface="Times New Roman"/>
            </a:endParaRPr>
          </a:p>
          <a:p>
            <a:pPr indent="-287019" lvl="1" marL="756285" marR="6985" rtl="0" algn="l">
              <a:lnSpc>
                <a:spcPct val="100000"/>
              </a:lnSpc>
              <a:spcBef>
                <a:spcPts val="625"/>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Times New Roman"/>
                <a:ea typeface="Times New Roman"/>
                <a:cs typeface="Times New Roman"/>
                <a:sym typeface="Times New Roman"/>
              </a:rPr>
              <a:t>No	process	should	have	to	wait	forever	to	enter	its  CR</a:t>
            </a:r>
            <a:r>
              <a:rPr b="0" i="0" lang="en-US" sz="2600" u="none" cap="none" strike="noStrike">
                <a:solidFill>
                  <a:srgbClr val="00AFEF"/>
                </a:solidFill>
                <a:latin typeface="Times New Roman"/>
                <a:ea typeface="Times New Roman"/>
                <a:cs typeface="Times New Roman"/>
                <a:sym typeface="Times New Roman"/>
              </a:rPr>
              <a:t>.(Bounded Waiting)</a:t>
            </a:r>
            <a:endParaRPr b="0" i="0" sz="2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8" name="Shape 668"/>
        <p:cNvGrpSpPr/>
        <p:nvPr/>
      </p:nvGrpSpPr>
      <p:grpSpPr>
        <a:xfrm>
          <a:off x="0" y="0"/>
          <a:ext cx="0" cy="0"/>
          <a:chOff x="0" y="0"/>
          <a:chExt cx="0" cy="0"/>
        </a:xfrm>
      </p:grpSpPr>
      <p:sp>
        <p:nvSpPr>
          <p:cNvPr id="669" name="Google Shape;669;p32"/>
          <p:cNvSpPr txBox="1"/>
          <p:nvPr>
            <p:ph type="title"/>
          </p:nvPr>
        </p:nvSpPr>
        <p:spPr>
          <a:xfrm>
            <a:off x="2133980" y="191846"/>
            <a:ext cx="4876165" cy="1244600"/>
          </a:xfrm>
          <a:prstGeom prst="rect">
            <a:avLst/>
          </a:prstGeom>
          <a:noFill/>
          <a:ln>
            <a:noFill/>
          </a:ln>
        </p:spPr>
        <p:txBody>
          <a:bodyPr anchorCtr="0" anchor="t" bIns="0" lIns="0" spcFirstLastPara="1" rIns="0" wrap="square" tIns="12050">
            <a:spAutoFit/>
          </a:bodyPr>
          <a:lstStyle/>
          <a:p>
            <a:pPr indent="-248919" lvl="0" marL="260984" marR="5080" rtl="0" algn="l">
              <a:lnSpc>
                <a:spcPct val="100000"/>
              </a:lnSpc>
              <a:spcBef>
                <a:spcPts val="0"/>
              </a:spcBef>
              <a:spcAft>
                <a:spcPts val="0"/>
              </a:spcAft>
              <a:buNone/>
            </a:pPr>
            <a:r>
              <a:rPr lang="en-US"/>
              <a:t>Critical Section diagram  (</a:t>
            </a:r>
            <a:r>
              <a:rPr lang="en-US" sz="3600"/>
              <a:t>with mutual exclusion)</a:t>
            </a:r>
            <a:endParaRPr sz="3600"/>
          </a:p>
        </p:txBody>
      </p:sp>
      <p:sp>
        <p:nvSpPr>
          <p:cNvPr id="670" name="Google Shape;670;p32"/>
          <p:cNvSpPr/>
          <p:nvPr/>
        </p:nvSpPr>
        <p:spPr>
          <a:xfrm>
            <a:off x="457200" y="1722972"/>
            <a:ext cx="8164112" cy="41915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3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5" name="Shape 675"/>
        <p:cNvGrpSpPr/>
        <p:nvPr/>
      </p:nvGrpSpPr>
      <p:grpSpPr>
        <a:xfrm>
          <a:off x="0" y="0"/>
          <a:ext cx="0" cy="0"/>
          <a:chOff x="0" y="0"/>
          <a:chExt cx="0" cy="0"/>
        </a:xfrm>
      </p:grpSpPr>
      <p:sp>
        <p:nvSpPr>
          <p:cNvPr id="676" name="Google Shape;676;p3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77" name="Google Shape;677;p33"/>
          <p:cNvSpPr txBox="1"/>
          <p:nvPr>
            <p:ph type="title"/>
          </p:nvPr>
        </p:nvSpPr>
        <p:spPr>
          <a:xfrm>
            <a:off x="1009294" y="191846"/>
            <a:ext cx="7125970" cy="1244600"/>
          </a:xfrm>
          <a:prstGeom prst="rect">
            <a:avLst/>
          </a:prstGeom>
          <a:noFill/>
          <a:ln>
            <a:noFill/>
          </a:ln>
        </p:spPr>
        <p:txBody>
          <a:bodyPr anchorCtr="0" anchor="t" bIns="0" lIns="0" spcFirstLastPara="1" rIns="0" wrap="square" tIns="12050">
            <a:spAutoFit/>
          </a:bodyPr>
          <a:lstStyle/>
          <a:p>
            <a:pPr indent="-560069" lvl="0" marL="1637029" marR="5080" rtl="0" algn="l">
              <a:lnSpc>
                <a:spcPct val="100000"/>
              </a:lnSpc>
              <a:spcBef>
                <a:spcPts val="0"/>
              </a:spcBef>
              <a:spcAft>
                <a:spcPts val="0"/>
              </a:spcAft>
              <a:buNone/>
            </a:pPr>
            <a:r>
              <a:rPr lang="en-US"/>
              <a:t>Solution 1(Busy waiting)  Interrupt Disabling</a:t>
            </a:r>
            <a:endParaRPr/>
          </a:p>
        </p:txBody>
      </p:sp>
      <p:sp>
        <p:nvSpPr>
          <p:cNvPr id="678" name="Google Shape;678;p33"/>
          <p:cNvSpPr txBox="1"/>
          <p:nvPr/>
        </p:nvSpPr>
        <p:spPr>
          <a:xfrm>
            <a:off x="535940" y="1549349"/>
            <a:ext cx="8073390" cy="4819015"/>
          </a:xfrm>
          <a:prstGeom prst="rect">
            <a:avLst/>
          </a:prstGeom>
          <a:noFill/>
          <a:ln>
            <a:noFill/>
          </a:ln>
        </p:spPr>
        <p:txBody>
          <a:bodyPr anchorCtr="0" anchor="t" bIns="0" lIns="0" spcFirstLastPara="1" rIns="0" wrap="square" tIns="12700">
            <a:spAutoFit/>
          </a:bodyPr>
          <a:lstStyle/>
          <a:p>
            <a:pPr indent="-342900" lvl="0" marL="355600" marR="0" rtl="0" algn="just">
              <a:lnSpc>
                <a:spcPct val="108124"/>
              </a:lnSpc>
              <a:spcBef>
                <a:spcPts val="0"/>
              </a:spcBef>
              <a:spcAft>
                <a:spcPts val="0"/>
              </a:spcAft>
              <a:buClr>
                <a:srgbClr val="00AFEF"/>
              </a:buClr>
              <a:buSzPts val="2400"/>
              <a:buFont typeface="Arial"/>
              <a:buChar char="•"/>
            </a:pPr>
            <a:r>
              <a:rPr i="1" lang="en-US" sz="2400">
                <a:solidFill>
                  <a:srgbClr val="00AFEF"/>
                </a:solidFill>
                <a:latin typeface="Times New Roman"/>
                <a:ea typeface="Times New Roman"/>
                <a:cs typeface="Times New Roman"/>
                <a:sym typeface="Times New Roman"/>
              </a:rPr>
              <a:t>Each process disable all interrupts just after entering its CR</a:t>
            </a:r>
            <a:endParaRPr sz="2400">
              <a:solidFill>
                <a:schemeClr val="dk1"/>
              </a:solidFill>
              <a:latin typeface="Times New Roman"/>
              <a:ea typeface="Times New Roman"/>
              <a:cs typeface="Times New Roman"/>
              <a:sym typeface="Times New Roman"/>
            </a:endParaRPr>
          </a:p>
          <a:p>
            <a:pPr indent="0" lvl="0" marL="355600" marR="0" rtl="0" algn="just">
              <a:lnSpc>
                <a:spcPct val="107916"/>
              </a:lnSpc>
              <a:spcBef>
                <a:spcPts val="0"/>
              </a:spcBef>
              <a:spcAft>
                <a:spcPts val="0"/>
              </a:spcAft>
              <a:buNone/>
            </a:pPr>
            <a:r>
              <a:rPr i="1" lang="en-US" sz="2400">
                <a:solidFill>
                  <a:srgbClr val="00AFEF"/>
                </a:solidFill>
                <a:latin typeface="Times New Roman"/>
                <a:ea typeface="Times New Roman"/>
                <a:cs typeface="Times New Roman"/>
                <a:sym typeface="Times New Roman"/>
              </a:rPr>
              <a:t>and re-enable them just before leaving it.</a:t>
            </a:r>
            <a:endParaRPr sz="2400">
              <a:solidFill>
                <a:schemeClr val="dk1"/>
              </a:solidFill>
              <a:latin typeface="Times New Roman"/>
              <a:ea typeface="Times New Roman"/>
              <a:cs typeface="Times New Roman"/>
              <a:sym typeface="Times New Roman"/>
            </a:endParaRPr>
          </a:p>
          <a:p>
            <a:pPr indent="-342900" lvl="0" marL="355600" marR="5715" rtl="0" algn="just">
              <a:lnSpc>
                <a:spcPct val="95925"/>
              </a:lnSpc>
              <a:spcBef>
                <a:spcPts val="62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No clock interrupt, no other interrupt, no CPU  switching to other process until the process </a:t>
            </a:r>
            <a:r>
              <a:rPr lang="en-US" sz="2700">
                <a:solidFill>
                  <a:srgbClr val="00AFEF"/>
                </a:solidFill>
                <a:latin typeface="Times New Roman"/>
                <a:ea typeface="Times New Roman"/>
                <a:cs typeface="Times New Roman"/>
                <a:sym typeface="Times New Roman"/>
              </a:rPr>
              <a:t>turn on  (enable) </a:t>
            </a:r>
            <a:r>
              <a:rPr lang="en-US" sz="2700">
                <a:solidFill>
                  <a:schemeClr val="dk1"/>
                </a:solidFill>
                <a:latin typeface="Times New Roman"/>
                <a:ea typeface="Times New Roman"/>
                <a:cs typeface="Times New Roman"/>
                <a:sym typeface="Times New Roman"/>
              </a:rPr>
              <a:t>the interrupt.</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2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general structure of process may be as</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Do</a:t>
            </a:r>
            <a:endParaRPr sz="2700">
              <a:solidFill>
                <a:schemeClr val="dk1"/>
              </a:solidFill>
              <a:latin typeface="Times New Roman"/>
              <a:ea typeface="Times New Roman"/>
              <a:cs typeface="Times New Roman"/>
              <a:sym typeface="Times New Roman"/>
            </a:endParaRPr>
          </a:p>
          <a:p>
            <a:pPr indent="0" lvl="0" marL="355600" marR="0" rtl="0" algn="l">
              <a:lnSpc>
                <a:spcPct val="100000"/>
              </a:lnSpc>
              <a:spcBef>
                <a:spcPts val="5"/>
              </a:spcBef>
              <a:spcAft>
                <a:spcPts val="0"/>
              </a:spcAft>
              <a:buNone/>
            </a:pPr>
            <a:r>
              <a:rPr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a:p>
            <a:pPr indent="0" lvl="0" marL="756285" marR="0" rtl="0" algn="l">
              <a:lnSpc>
                <a:spcPct val="100000"/>
              </a:lnSpc>
              <a:spcBef>
                <a:spcPts val="10"/>
              </a:spcBef>
              <a:spcAft>
                <a:spcPts val="0"/>
              </a:spcAft>
              <a:buNone/>
            </a:pPr>
            <a:r>
              <a:rPr lang="en-US" sz="2400">
                <a:solidFill>
                  <a:schemeClr val="dk1"/>
                </a:solidFill>
                <a:latin typeface="Times New Roman"/>
                <a:ea typeface="Times New Roman"/>
                <a:cs typeface="Times New Roman"/>
                <a:sym typeface="Times New Roman"/>
              </a:rPr>
              <a:t>DisableInterrupt()</a:t>
            </a:r>
            <a:endParaRPr sz="2400">
              <a:solidFill>
                <a:schemeClr val="dk1"/>
              </a:solidFill>
              <a:latin typeface="Times New Roman"/>
              <a:ea typeface="Times New Roman"/>
              <a:cs typeface="Times New Roman"/>
              <a:sym typeface="Times New Roman"/>
            </a:endParaRPr>
          </a:p>
          <a:p>
            <a:pPr indent="1084579" lvl="0" marL="756285" marR="3948429" rtl="0" algn="l">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 perform CR task  EnableInterrupt()</a:t>
            </a:r>
            <a:endParaRPr sz="2400">
              <a:solidFill>
                <a:schemeClr val="dk1"/>
              </a:solidFill>
              <a:latin typeface="Times New Roman"/>
              <a:ea typeface="Times New Roman"/>
              <a:cs typeface="Times New Roman"/>
              <a:sym typeface="Times New Roman"/>
            </a:endParaRPr>
          </a:p>
          <a:p>
            <a:pPr indent="0" lvl="0" marL="1841500" marR="0" rtl="0" algn="l">
              <a:lnSpc>
                <a:spcPct val="100000"/>
              </a:lnSpc>
              <a:spcBef>
                <a:spcPts val="5"/>
              </a:spcBef>
              <a:spcAft>
                <a:spcPts val="0"/>
              </a:spcAft>
              <a:buNone/>
            </a:pPr>
            <a:r>
              <a:rPr lang="en-US" sz="2400">
                <a:solidFill>
                  <a:schemeClr val="dk1"/>
                </a:solidFill>
                <a:latin typeface="Times New Roman"/>
                <a:ea typeface="Times New Roman"/>
                <a:cs typeface="Times New Roman"/>
                <a:sym typeface="Times New Roman"/>
              </a:rPr>
              <a:t>//perform Remiander section task</a:t>
            </a:r>
            <a:endParaRPr sz="2400">
              <a:solidFill>
                <a:schemeClr val="dk1"/>
              </a:solidFill>
              <a:latin typeface="Times New Roman"/>
              <a:ea typeface="Times New Roman"/>
              <a:cs typeface="Times New Roman"/>
              <a:sym typeface="Times New Roman"/>
            </a:endParaRPr>
          </a:p>
          <a:p>
            <a:pPr indent="0" lvl="0" marL="469900" marR="0" rtl="0" algn="l">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}while(1);</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2" name="Shape 682"/>
        <p:cNvGrpSpPr/>
        <p:nvPr/>
      </p:nvGrpSpPr>
      <p:grpSpPr>
        <a:xfrm>
          <a:off x="0" y="0"/>
          <a:ext cx="0" cy="0"/>
          <a:chOff x="0" y="0"/>
          <a:chExt cx="0" cy="0"/>
        </a:xfrm>
      </p:grpSpPr>
      <p:sp>
        <p:nvSpPr>
          <p:cNvPr id="683" name="Google Shape;683;p3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84" name="Google Shape;684;p34"/>
          <p:cNvSpPr txBox="1"/>
          <p:nvPr>
            <p:ph type="title"/>
          </p:nvPr>
        </p:nvSpPr>
        <p:spPr>
          <a:xfrm>
            <a:off x="1289685" y="496950"/>
            <a:ext cx="656526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Facts about Disabling Interrupts</a:t>
            </a:r>
            <a:endParaRPr/>
          </a:p>
        </p:txBody>
      </p:sp>
      <p:sp>
        <p:nvSpPr>
          <p:cNvPr id="685" name="Google Shape;685;p34"/>
          <p:cNvSpPr txBox="1"/>
          <p:nvPr/>
        </p:nvSpPr>
        <p:spPr>
          <a:xfrm>
            <a:off x="535940" y="1520984"/>
            <a:ext cx="8074025" cy="4100829"/>
          </a:xfrm>
          <a:prstGeom prst="rect">
            <a:avLst/>
          </a:prstGeom>
          <a:noFill/>
          <a:ln>
            <a:noFill/>
          </a:ln>
        </p:spPr>
        <p:txBody>
          <a:bodyPr anchorCtr="0" anchor="t" bIns="0" lIns="0" spcFirstLastPara="1" rIns="0" wrap="square" tIns="112375">
            <a:spAutoFit/>
          </a:bodyPr>
          <a:lstStyle/>
          <a:p>
            <a:pPr indent="-342900" lvl="0" marL="355600" marR="0" rtl="0" algn="just">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Advantages:</a:t>
            </a:r>
            <a:endParaRPr sz="3200">
              <a:solidFill>
                <a:schemeClr val="dk1"/>
              </a:solidFill>
              <a:latin typeface="Times New Roman"/>
              <a:ea typeface="Times New Roman"/>
              <a:cs typeface="Times New Roman"/>
              <a:sym typeface="Times New Roman"/>
            </a:endParaRPr>
          </a:p>
          <a:p>
            <a:pPr indent="-287019" lvl="1" marL="756285" marR="5080" rtl="0" algn="just">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Mutual exclusion can be achieved by  implementing OS primitives to disable and enable  interrupt.</a:t>
            </a:r>
            <a:endParaRPr b="0" i="0" sz="2800" u="none" cap="none" strike="noStrike">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76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Problems:</a:t>
            </a:r>
            <a:endParaRPr sz="3200">
              <a:solidFill>
                <a:schemeClr val="dk1"/>
              </a:solidFill>
              <a:latin typeface="Times New Roman"/>
              <a:ea typeface="Times New Roman"/>
              <a:cs typeface="Times New Roman"/>
              <a:sym typeface="Times New Roman"/>
            </a:endParaRPr>
          </a:p>
          <a:p>
            <a:pPr indent="-374015" lvl="1" marL="843280" marR="0" rtl="0" algn="l">
              <a:lnSpc>
                <a:spcPct val="100000"/>
              </a:lnSpc>
              <a:spcBef>
                <a:spcPts val="68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allow the power of interrupt handling to the user.</a:t>
            </a:r>
            <a:endParaRPr b="0" i="0" sz="2800" u="none" cap="none" strike="noStrike">
              <a:solidFill>
                <a:schemeClr val="dk1"/>
              </a:solidFill>
              <a:latin typeface="Times New Roman"/>
              <a:ea typeface="Times New Roman"/>
              <a:cs typeface="Times New Roman"/>
              <a:sym typeface="Times New Roman"/>
            </a:endParaRPr>
          </a:p>
          <a:p>
            <a:pPr indent="-367665" lvl="1" marL="836930"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chances of never turned on	is a disaster.</a:t>
            </a:r>
            <a:endParaRPr b="0" i="0" sz="2800" u="none" cap="none" strike="noStrike">
              <a:solidFill>
                <a:schemeClr val="dk1"/>
              </a:solidFill>
              <a:latin typeface="Times New Roman"/>
              <a:ea typeface="Times New Roman"/>
              <a:cs typeface="Times New Roman"/>
              <a:sym typeface="Times New Roman"/>
            </a:endParaRPr>
          </a:p>
          <a:p>
            <a:pPr indent="-374015" lvl="1" marL="84328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 only works in single processor environment.</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9" name="Shape 689"/>
        <p:cNvGrpSpPr/>
        <p:nvPr/>
      </p:nvGrpSpPr>
      <p:grpSpPr>
        <a:xfrm>
          <a:off x="0" y="0"/>
          <a:ext cx="0" cy="0"/>
          <a:chOff x="0" y="0"/>
          <a:chExt cx="0" cy="0"/>
        </a:xfrm>
      </p:grpSpPr>
      <p:sp>
        <p:nvSpPr>
          <p:cNvPr id="690" name="Google Shape;690;p3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91" name="Google Shape;691;p35"/>
          <p:cNvSpPr txBox="1"/>
          <p:nvPr>
            <p:ph type="title"/>
          </p:nvPr>
        </p:nvSpPr>
        <p:spPr>
          <a:xfrm>
            <a:off x="1009294" y="191846"/>
            <a:ext cx="7125970" cy="1244600"/>
          </a:xfrm>
          <a:prstGeom prst="rect">
            <a:avLst/>
          </a:prstGeom>
          <a:noFill/>
          <a:ln>
            <a:noFill/>
          </a:ln>
        </p:spPr>
        <p:txBody>
          <a:bodyPr anchorCtr="0" anchor="t" bIns="0" lIns="0" spcFirstLastPara="1" rIns="0" wrap="square" tIns="12050">
            <a:spAutoFit/>
          </a:bodyPr>
          <a:lstStyle/>
          <a:p>
            <a:pPr indent="-1043305" lvl="0" marL="2036445" marR="5080" rtl="0" algn="l">
              <a:lnSpc>
                <a:spcPct val="100000"/>
              </a:lnSpc>
              <a:spcBef>
                <a:spcPts val="0"/>
              </a:spcBef>
              <a:spcAft>
                <a:spcPts val="0"/>
              </a:spcAft>
              <a:buNone/>
            </a:pPr>
            <a:r>
              <a:rPr lang="en-US">
                <a:latin typeface="Times New Roman"/>
                <a:ea typeface="Times New Roman"/>
                <a:cs typeface="Times New Roman"/>
                <a:sym typeface="Times New Roman"/>
              </a:rPr>
              <a:t>Solution 2(Busy waiting)  Lock Variables</a:t>
            </a:r>
            <a:endParaRPr/>
          </a:p>
        </p:txBody>
      </p:sp>
      <p:sp>
        <p:nvSpPr>
          <p:cNvPr id="692" name="Google Shape;692;p35"/>
          <p:cNvSpPr txBox="1"/>
          <p:nvPr/>
        </p:nvSpPr>
        <p:spPr>
          <a:xfrm>
            <a:off x="535940" y="1539062"/>
            <a:ext cx="8071484" cy="4553585"/>
          </a:xfrm>
          <a:prstGeom prst="rect">
            <a:avLst/>
          </a:prstGeom>
          <a:noFill/>
          <a:ln>
            <a:noFill/>
          </a:ln>
        </p:spPr>
        <p:txBody>
          <a:bodyPr anchorCtr="0" anchor="t" bIns="0" lIns="0" spcFirstLastPara="1" rIns="0" wrap="square" tIns="12700">
            <a:spAutoFit/>
          </a:bodyPr>
          <a:lstStyle/>
          <a:p>
            <a:pPr indent="-342900" lvl="0" marL="355600" marR="0" rtl="0" algn="just">
              <a:lnSpc>
                <a:spcPct val="10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A single, shared (lock) variable, initially 0.</a:t>
            </a:r>
            <a:endParaRPr sz="2700">
              <a:solidFill>
                <a:schemeClr val="dk1"/>
              </a:solidFill>
              <a:latin typeface="Times New Roman"/>
              <a:ea typeface="Times New Roman"/>
              <a:cs typeface="Times New Roman"/>
              <a:sym typeface="Times New Roman"/>
            </a:endParaRPr>
          </a:p>
          <a:p>
            <a:pPr indent="-342900" lvl="0" marL="355600" marR="5080" rtl="0" algn="just">
              <a:lnSpc>
                <a:spcPct val="80000"/>
              </a:lnSpc>
              <a:spcBef>
                <a:spcPts val="6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When a process wants to enter its CR, it first </a:t>
            </a:r>
            <a:r>
              <a:rPr lang="en-US" sz="2700">
                <a:solidFill>
                  <a:srgbClr val="00AFEF"/>
                </a:solidFill>
                <a:latin typeface="Times New Roman"/>
                <a:ea typeface="Times New Roman"/>
                <a:cs typeface="Times New Roman"/>
                <a:sym typeface="Times New Roman"/>
              </a:rPr>
              <a:t>test the  lock</a:t>
            </a:r>
            <a:r>
              <a:rPr lang="en-US" sz="2700">
                <a:solidFill>
                  <a:schemeClr val="dk1"/>
                </a:solidFill>
                <a:latin typeface="Times New Roman"/>
                <a:ea typeface="Times New Roman"/>
                <a:cs typeface="Times New Roman"/>
                <a:sym typeface="Times New Roman"/>
              </a:rPr>
              <a:t>. If the </a:t>
            </a:r>
            <a:r>
              <a:rPr lang="en-US" sz="2700">
                <a:solidFill>
                  <a:srgbClr val="00AFEF"/>
                </a:solidFill>
                <a:latin typeface="Times New Roman"/>
                <a:ea typeface="Times New Roman"/>
                <a:cs typeface="Times New Roman"/>
                <a:sym typeface="Times New Roman"/>
              </a:rPr>
              <a:t>lock </a:t>
            </a:r>
            <a:r>
              <a:rPr lang="en-US" sz="2700">
                <a:solidFill>
                  <a:schemeClr val="dk1"/>
                </a:solidFill>
                <a:latin typeface="Times New Roman"/>
                <a:ea typeface="Times New Roman"/>
                <a:cs typeface="Times New Roman"/>
                <a:sym typeface="Times New Roman"/>
              </a:rPr>
              <a:t>is 0, the process set it to 1 and enters  the CR. If the </a:t>
            </a:r>
            <a:r>
              <a:rPr lang="en-US" sz="2700">
                <a:solidFill>
                  <a:srgbClr val="00AFEF"/>
                </a:solidFill>
                <a:latin typeface="Times New Roman"/>
                <a:ea typeface="Times New Roman"/>
                <a:cs typeface="Times New Roman"/>
                <a:sym typeface="Times New Roman"/>
              </a:rPr>
              <a:t>lock </a:t>
            </a:r>
            <a:r>
              <a:rPr lang="en-US" sz="2700">
                <a:solidFill>
                  <a:schemeClr val="dk1"/>
                </a:solidFill>
                <a:latin typeface="Times New Roman"/>
                <a:ea typeface="Times New Roman"/>
                <a:cs typeface="Times New Roman"/>
                <a:sym typeface="Times New Roman"/>
              </a:rPr>
              <a:t>is already 1, the process just waits  until it becomes 0.</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general structure of process is</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Do{</a:t>
            </a:r>
            <a:endParaRPr sz="2700">
              <a:solidFill>
                <a:schemeClr val="dk1"/>
              </a:solidFill>
              <a:latin typeface="Times New Roman"/>
              <a:ea typeface="Times New Roman"/>
              <a:cs typeface="Times New Roman"/>
              <a:sym typeface="Times New Roman"/>
            </a:endParaRPr>
          </a:p>
          <a:p>
            <a:pPr indent="0" lvl="0" marL="927100" marR="0" rtl="0" algn="just">
              <a:lnSpc>
                <a:spcPct val="100000"/>
              </a:lnSpc>
              <a:spcBef>
                <a:spcPts val="15"/>
              </a:spcBef>
              <a:spcAft>
                <a:spcPts val="0"/>
              </a:spcAft>
              <a:buNone/>
            </a:pPr>
            <a:r>
              <a:rPr lang="en-US" sz="2400">
                <a:solidFill>
                  <a:schemeClr val="dk1"/>
                </a:solidFill>
                <a:latin typeface="Times New Roman"/>
                <a:ea typeface="Times New Roman"/>
                <a:cs typeface="Times New Roman"/>
                <a:sym typeface="Times New Roman"/>
              </a:rPr>
              <a:t>While(lock!=0); //busy waiting</a:t>
            </a:r>
            <a:endParaRPr sz="2400">
              <a:solidFill>
                <a:schemeClr val="dk1"/>
              </a:solidFill>
              <a:latin typeface="Times New Roman"/>
              <a:ea typeface="Times New Roman"/>
              <a:cs typeface="Times New Roman"/>
              <a:sym typeface="Times New Roman"/>
            </a:endParaRPr>
          </a:p>
          <a:p>
            <a:pPr indent="0" lvl="0" marL="1155700" marR="0" rtl="0" algn="l">
              <a:lnSpc>
                <a:spcPct val="100000"/>
              </a:lnSpc>
              <a:spcBef>
                <a:spcPts val="15"/>
              </a:spcBef>
              <a:spcAft>
                <a:spcPts val="0"/>
              </a:spcAft>
              <a:buNone/>
            </a:pPr>
            <a:r>
              <a:rPr lang="en-US" sz="2000">
                <a:solidFill>
                  <a:schemeClr val="dk1"/>
                </a:solidFill>
                <a:latin typeface="Times New Roman"/>
                <a:ea typeface="Times New Roman"/>
                <a:cs typeface="Times New Roman"/>
                <a:sym typeface="Times New Roman"/>
              </a:rPr>
              <a:t>Lock=1;</a:t>
            </a:r>
            <a:endParaRPr sz="2000">
              <a:solidFill>
                <a:schemeClr val="dk1"/>
              </a:solidFill>
              <a:latin typeface="Times New Roman"/>
              <a:ea typeface="Times New Roman"/>
              <a:cs typeface="Times New Roman"/>
              <a:sym typeface="Times New Roman"/>
            </a:endParaRPr>
          </a:p>
          <a:p>
            <a:pPr indent="685800" lvl="0" marL="1155700" marR="4018279"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//perform the CR task  Lock=0</a:t>
            </a:r>
            <a:endParaRPr sz="2000">
              <a:solidFill>
                <a:schemeClr val="dk1"/>
              </a:solidFill>
              <a:latin typeface="Times New Roman"/>
              <a:ea typeface="Times New Roman"/>
              <a:cs typeface="Times New Roman"/>
              <a:sym typeface="Times New Roman"/>
            </a:endParaRPr>
          </a:p>
          <a:p>
            <a:pPr indent="0" lvl="0" marL="18415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//perform Non CR task</a:t>
            </a:r>
            <a:endParaRPr sz="2000">
              <a:solidFill>
                <a:schemeClr val="dk1"/>
              </a:solidFill>
              <a:latin typeface="Times New Roman"/>
              <a:ea typeface="Times New Roman"/>
              <a:cs typeface="Times New Roman"/>
              <a:sym typeface="Times New Roman"/>
            </a:endParaRPr>
          </a:p>
          <a:p>
            <a:pPr indent="0" lvl="0" marL="9271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}while(true)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6" name="Shape 696"/>
        <p:cNvGrpSpPr/>
        <p:nvPr/>
      </p:nvGrpSpPr>
      <p:grpSpPr>
        <a:xfrm>
          <a:off x="0" y="0"/>
          <a:ext cx="0" cy="0"/>
          <a:chOff x="0" y="0"/>
          <a:chExt cx="0" cy="0"/>
        </a:xfrm>
      </p:grpSpPr>
      <p:sp>
        <p:nvSpPr>
          <p:cNvPr id="697" name="Google Shape;697;p3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698" name="Google Shape;698;p36"/>
          <p:cNvSpPr txBox="1"/>
          <p:nvPr>
            <p:ph type="title"/>
          </p:nvPr>
        </p:nvSpPr>
        <p:spPr>
          <a:xfrm>
            <a:off x="3796951" y="479500"/>
            <a:ext cx="1550100" cy="6972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Facts</a:t>
            </a:r>
            <a:endParaRPr sz="4400"/>
          </a:p>
        </p:txBody>
      </p:sp>
      <p:sp>
        <p:nvSpPr>
          <p:cNvPr id="699" name="Google Shape;699;p36"/>
          <p:cNvSpPr txBox="1"/>
          <p:nvPr/>
        </p:nvSpPr>
        <p:spPr>
          <a:xfrm>
            <a:off x="535940" y="1522895"/>
            <a:ext cx="8074025" cy="3928110"/>
          </a:xfrm>
          <a:prstGeom prst="rect">
            <a:avLst/>
          </a:prstGeom>
          <a:noFill/>
          <a:ln>
            <a:noFill/>
          </a:ln>
        </p:spPr>
        <p:txBody>
          <a:bodyPr anchorCtr="0" anchor="t" bIns="0" lIns="0" spcFirstLastPara="1" rIns="0" wrap="square" tIns="110475">
            <a:spAutoFit/>
          </a:bodyPr>
          <a:lstStyle/>
          <a:p>
            <a:pPr indent="-342900" lvl="0" marL="355600" marR="0" rtl="0" algn="just">
              <a:lnSpc>
                <a:spcPct val="100000"/>
              </a:lnSpc>
              <a:spcBef>
                <a:spcPts val="0"/>
              </a:spcBef>
              <a:spcAft>
                <a:spcPts val="0"/>
              </a:spcAft>
              <a:buClr>
                <a:schemeClr val="dk1"/>
              </a:buClr>
              <a:buSzPts val="3200"/>
              <a:buFont typeface="Arial"/>
              <a:buChar char="•"/>
            </a:pPr>
            <a:r>
              <a:rPr b="1" lang="en-US" sz="3200">
                <a:solidFill>
                  <a:schemeClr val="dk1"/>
                </a:solidFill>
                <a:latin typeface="Times New Roman"/>
                <a:ea typeface="Times New Roman"/>
                <a:cs typeface="Times New Roman"/>
                <a:sym typeface="Times New Roman"/>
              </a:rPr>
              <a:t>Advantages: </a:t>
            </a:r>
            <a:r>
              <a:rPr lang="en-US" sz="3200">
                <a:solidFill>
                  <a:schemeClr val="dk1"/>
                </a:solidFill>
                <a:latin typeface="Times New Roman"/>
                <a:ea typeface="Times New Roman"/>
                <a:cs typeface="Times New Roman"/>
                <a:sym typeface="Times New Roman"/>
              </a:rPr>
              <a:t>seems no problems.</a:t>
            </a:r>
            <a:endParaRPr sz="32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765"/>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Problems:</a:t>
            </a:r>
            <a:endParaRPr sz="3200">
              <a:solidFill>
                <a:schemeClr val="dk1"/>
              </a:solidFill>
              <a:latin typeface="Times New Roman"/>
              <a:ea typeface="Times New Roman"/>
              <a:cs typeface="Times New Roman"/>
              <a:sym typeface="Times New Roman"/>
            </a:endParaRPr>
          </a:p>
          <a:p>
            <a:pPr indent="-287019" lvl="1" marL="756285" marR="0" rtl="0" algn="just">
              <a:lnSpc>
                <a:spcPct val="100000"/>
              </a:lnSpc>
              <a:spcBef>
                <a:spcPts val="68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problem like spooler directory;</a:t>
            </a:r>
            <a:endParaRPr b="0" i="0" sz="2800" u="none" cap="none" strike="noStrike">
              <a:solidFill>
                <a:schemeClr val="dk1"/>
              </a:solidFill>
              <a:latin typeface="Times New Roman"/>
              <a:ea typeface="Times New Roman"/>
              <a:cs typeface="Times New Roman"/>
              <a:sym typeface="Times New Roman"/>
            </a:endParaRPr>
          </a:p>
          <a:p>
            <a:pPr indent="-287019" lvl="1" marL="756285" marR="5080" rtl="0" algn="just">
              <a:lnSpc>
                <a:spcPct val="100000"/>
              </a:lnSpc>
              <a:spcBef>
                <a:spcPts val="67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800" u="none" cap="none" strike="noStrike">
                <a:solidFill>
                  <a:schemeClr val="dk1"/>
                </a:solidFill>
                <a:latin typeface="Times New Roman"/>
                <a:ea typeface="Times New Roman"/>
                <a:cs typeface="Times New Roman"/>
                <a:sym typeface="Times New Roman"/>
              </a:rPr>
              <a:t>suppose that one process reads the lock and sees  that it is 0, before it can set lock to 1, another  process scheduled, enter the CR, set lock to 1 and  can have two process at CR (violates mutual  exclusion)</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3" name="Shape 703"/>
        <p:cNvGrpSpPr/>
        <p:nvPr/>
      </p:nvGrpSpPr>
      <p:grpSpPr>
        <a:xfrm>
          <a:off x="0" y="0"/>
          <a:ext cx="0" cy="0"/>
          <a:chOff x="0" y="0"/>
          <a:chExt cx="0" cy="0"/>
        </a:xfrm>
      </p:grpSpPr>
      <p:sp>
        <p:nvSpPr>
          <p:cNvPr id="704" name="Google Shape;704;p3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05" name="Google Shape;705;p37"/>
          <p:cNvSpPr txBox="1"/>
          <p:nvPr>
            <p:ph type="title"/>
          </p:nvPr>
        </p:nvSpPr>
        <p:spPr>
          <a:xfrm>
            <a:off x="2615564" y="461594"/>
            <a:ext cx="39147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Strict Alternation</a:t>
            </a:r>
            <a:endParaRPr sz="4400"/>
          </a:p>
        </p:txBody>
      </p:sp>
      <p:sp>
        <p:nvSpPr>
          <p:cNvPr id="706" name="Google Shape;706;p37"/>
          <p:cNvSpPr txBox="1"/>
          <p:nvPr/>
        </p:nvSpPr>
        <p:spPr>
          <a:xfrm>
            <a:off x="535940" y="1619833"/>
            <a:ext cx="8072755" cy="3782695"/>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Processes	share 	a	common	integer	variable</a:t>
            </a:r>
            <a:endParaRPr sz="32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turn</a:t>
            </a:r>
            <a:r>
              <a:rPr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465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If turn == i</a:t>
            </a:r>
            <a:endParaRPr sz="3200">
              <a:solidFill>
                <a:schemeClr val="dk1"/>
              </a:solidFill>
              <a:latin typeface="Times New Roman"/>
              <a:ea typeface="Times New Roman"/>
              <a:cs typeface="Times New Roman"/>
              <a:sym typeface="Times New Roman"/>
            </a:endParaRPr>
          </a:p>
          <a:p>
            <a:pPr indent="0" lvl="0" marL="927100" marR="0" rtl="0" algn="l">
              <a:lnSpc>
                <a:spcPct val="100000"/>
              </a:lnSpc>
              <a:spcBef>
                <a:spcPts val="675"/>
              </a:spcBef>
              <a:spcAft>
                <a:spcPts val="0"/>
              </a:spcAft>
              <a:buNone/>
            </a:pPr>
            <a:r>
              <a:rPr i="1" lang="en-US" sz="2800">
                <a:solidFill>
                  <a:schemeClr val="dk1"/>
                </a:solidFill>
                <a:latin typeface="Times New Roman"/>
                <a:ea typeface="Times New Roman"/>
                <a:cs typeface="Times New Roman"/>
                <a:sym typeface="Times New Roman"/>
              </a:rPr>
              <a:t>Then process Pi is allowed to execute in its CR,</a:t>
            </a:r>
            <a:endParaRPr sz="2800">
              <a:solidFill>
                <a:schemeClr val="dk1"/>
              </a:solidFill>
              <a:latin typeface="Times New Roman"/>
              <a:ea typeface="Times New Roman"/>
              <a:cs typeface="Times New Roman"/>
              <a:sym typeface="Times New Roman"/>
            </a:endParaRPr>
          </a:p>
          <a:p>
            <a:pPr indent="0" lvl="0" marL="469900" marR="0" rtl="0" algn="l">
              <a:lnSpc>
                <a:spcPct val="100000"/>
              </a:lnSpc>
              <a:spcBef>
                <a:spcPts val="770"/>
              </a:spcBef>
              <a:spcAft>
                <a:spcPts val="0"/>
              </a:spcAft>
              <a:buNone/>
            </a:pPr>
            <a:r>
              <a:rPr i="1" lang="en-US" sz="3200">
                <a:solidFill>
                  <a:schemeClr val="dk1"/>
                </a:solidFill>
                <a:latin typeface="Times New Roman"/>
                <a:ea typeface="Times New Roman"/>
                <a:cs typeface="Times New Roman"/>
                <a:sym typeface="Times New Roman"/>
              </a:rPr>
              <a:t>if turn == </a:t>
            </a:r>
            <a:r>
              <a:rPr i="1" lang="en-US" sz="2800">
                <a:solidFill>
                  <a:schemeClr val="dk1"/>
                </a:solidFill>
                <a:latin typeface="Times New Roman"/>
                <a:ea typeface="Times New Roman"/>
                <a:cs typeface="Times New Roman"/>
                <a:sym typeface="Times New Roman"/>
              </a:rPr>
              <a:t>j</a:t>
            </a:r>
            <a:endParaRPr sz="2800">
              <a:solidFill>
                <a:schemeClr val="dk1"/>
              </a:solidFill>
              <a:latin typeface="Times New Roman"/>
              <a:ea typeface="Times New Roman"/>
              <a:cs typeface="Times New Roman"/>
              <a:sym typeface="Times New Roman"/>
            </a:endParaRPr>
          </a:p>
          <a:p>
            <a:pPr indent="0" lvl="0" marL="927100" marR="0" rtl="0" algn="l">
              <a:lnSpc>
                <a:spcPct val="100000"/>
              </a:lnSpc>
              <a:spcBef>
                <a:spcPts val="675"/>
              </a:spcBef>
              <a:spcAft>
                <a:spcPts val="0"/>
              </a:spcAft>
              <a:buNone/>
            </a:pPr>
            <a:r>
              <a:rPr i="1" lang="en-US" sz="2800">
                <a:solidFill>
                  <a:schemeClr val="dk1"/>
                </a:solidFill>
                <a:latin typeface="Times New Roman"/>
                <a:ea typeface="Times New Roman"/>
                <a:cs typeface="Times New Roman"/>
                <a:sym typeface="Times New Roman"/>
              </a:rPr>
              <a:t>then process Pj is allowed to execute.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0" name="Shape 710"/>
        <p:cNvGrpSpPr/>
        <p:nvPr/>
      </p:nvGrpSpPr>
      <p:grpSpPr>
        <a:xfrm>
          <a:off x="0" y="0"/>
          <a:ext cx="0" cy="0"/>
          <a:chOff x="0" y="0"/>
          <a:chExt cx="0" cy="0"/>
        </a:xfrm>
      </p:grpSpPr>
      <p:sp>
        <p:nvSpPr>
          <p:cNvPr id="711" name="Google Shape;711;p3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12" name="Google Shape;712;p38"/>
          <p:cNvSpPr txBox="1"/>
          <p:nvPr/>
        </p:nvSpPr>
        <p:spPr>
          <a:xfrm>
            <a:off x="535951" y="2376050"/>
            <a:ext cx="3295800" cy="2221200"/>
          </a:xfrm>
          <a:prstGeom prst="rect">
            <a:avLst/>
          </a:prstGeom>
          <a:noFill/>
          <a:ln>
            <a:noFill/>
          </a:ln>
        </p:spPr>
        <p:txBody>
          <a:bodyPr anchorCtr="0" anchor="t" bIns="0" lIns="0" spcFirstLastPara="1" rIns="0" wrap="square" tIns="12700">
            <a:spAutoFit/>
          </a:bodyPr>
          <a:lstStyle/>
          <a:p>
            <a:pPr indent="-271780" lvl="0" marL="283845" marR="5080" rtl="0" algn="l">
              <a:lnSpc>
                <a:spcPct val="100000"/>
              </a:lnSpc>
              <a:spcBef>
                <a:spcPts val="0"/>
              </a:spcBef>
              <a:spcAft>
                <a:spcPts val="0"/>
              </a:spcAft>
              <a:buNone/>
            </a:pPr>
            <a:r>
              <a:rPr lang="en-US" sz="2400">
                <a:solidFill>
                  <a:schemeClr val="dk1"/>
                </a:solidFill>
                <a:latin typeface="Arial"/>
                <a:ea typeface="Arial"/>
                <a:cs typeface="Arial"/>
                <a:sym typeface="Arial"/>
              </a:rPr>
              <a:t>While (true){  while(turn!=i); </a:t>
            </a:r>
            <a:r>
              <a:rPr lang="en-US" sz="2000">
                <a:solidFill>
                  <a:schemeClr val="dk1"/>
                </a:solidFill>
                <a:latin typeface="Arial"/>
                <a:ea typeface="Arial"/>
                <a:cs typeface="Arial"/>
                <a:sym typeface="Arial"/>
              </a:rPr>
              <a:t>/*loop*/</a:t>
            </a:r>
            <a:endParaRPr sz="2000">
              <a:solidFill>
                <a:schemeClr val="dk1"/>
              </a:solidFill>
              <a:latin typeface="Arial"/>
              <a:ea typeface="Arial"/>
              <a:cs typeface="Arial"/>
              <a:sym typeface="Arial"/>
            </a:endParaRPr>
          </a:p>
          <a:p>
            <a:pPr indent="457200" lvl="0" marL="0" marR="294640" rtl="0" algn="l">
              <a:lnSpc>
                <a:spcPct val="100000"/>
              </a:lnSpc>
              <a:spcBef>
                <a:spcPts val="0"/>
              </a:spcBef>
              <a:spcAft>
                <a:spcPts val="0"/>
              </a:spcAft>
              <a:buNone/>
            </a:pPr>
            <a:r>
              <a:rPr lang="en-US" sz="2400">
                <a:solidFill>
                  <a:schemeClr val="dk1"/>
                </a:solidFill>
              </a:rPr>
              <a:t> </a:t>
            </a:r>
            <a:r>
              <a:rPr lang="en-US" sz="2400">
                <a:solidFill>
                  <a:schemeClr val="dk1"/>
                </a:solidFill>
                <a:latin typeface="Arial"/>
                <a:ea typeface="Arial"/>
                <a:cs typeface="Arial"/>
                <a:sym typeface="Arial"/>
              </a:rPr>
              <a:t>critical_section</a:t>
            </a:r>
            <a:r>
              <a:rPr lang="en-US" sz="2400">
                <a:solidFill>
                  <a:schemeClr val="dk1"/>
                </a:solidFill>
              </a:rPr>
              <a:t>()</a:t>
            </a:r>
            <a:r>
              <a:rPr lang="en-US" sz="2400">
                <a:solidFill>
                  <a:schemeClr val="dk1"/>
                </a:solidFill>
                <a:latin typeface="Arial"/>
                <a:ea typeface="Arial"/>
                <a:cs typeface="Arial"/>
                <a:sym typeface="Arial"/>
              </a:rPr>
              <a:t>;             </a:t>
            </a:r>
            <a:endParaRPr sz="2400">
              <a:solidFill>
                <a:schemeClr val="dk1"/>
              </a:solidFill>
            </a:endParaRPr>
          </a:p>
          <a:p>
            <a:pPr indent="457200" lvl="0" marL="0" marR="294640" rtl="0" algn="l">
              <a:lnSpc>
                <a:spcPct val="100000"/>
              </a:lnSpc>
              <a:spcBef>
                <a:spcPts val="0"/>
              </a:spcBef>
              <a:spcAft>
                <a:spcPts val="0"/>
              </a:spcAft>
              <a:buNone/>
            </a:pPr>
            <a:r>
              <a:rPr lang="en-US" sz="2400">
                <a:solidFill>
                  <a:schemeClr val="dk1"/>
                </a:solidFill>
                <a:latin typeface="Arial"/>
                <a:ea typeface="Arial"/>
                <a:cs typeface="Arial"/>
                <a:sym typeface="Arial"/>
              </a:rPr>
              <a:t>  turn = j;</a:t>
            </a:r>
            <a:endParaRPr sz="2400">
              <a:solidFill>
                <a:schemeClr val="dk1"/>
              </a:solidFill>
              <a:latin typeface="Arial"/>
              <a:ea typeface="Arial"/>
              <a:cs typeface="Arial"/>
              <a:sym typeface="Arial"/>
            </a:endParaRPr>
          </a:p>
          <a:p>
            <a:pPr indent="0" lvl="0" marL="489584" marR="0" rtl="0" algn="l">
              <a:lnSpc>
                <a:spcPct val="100000"/>
              </a:lnSpc>
              <a:spcBef>
                <a:spcPts val="0"/>
              </a:spcBef>
              <a:spcAft>
                <a:spcPts val="0"/>
              </a:spcAft>
              <a:buNone/>
            </a:pPr>
            <a:r>
              <a:rPr lang="en-US" sz="2400">
                <a:solidFill>
                  <a:schemeClr val="dk1"/>
                </a:solidFill>
                <a:latin typeface="Arial"/>
                <a:ea typeface="Arial"/>
                <a:cs typeface="Arial"/>
                <a:sym typeface="Arial"/>
              </a:rPr>
              <a:t>noncritical_section</a:t>
            </a:r>
            <a:endParaRPr sz="24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713" name="Google Shape;713;p38"/>
          <p:cNvSpPr txBox="1"/>
          <p:nvPr/>
        </p:nvSpPr>
        <p:spPr>
          <a:xfrm>
            <a:off x="535940" y="4936997"/>
            <a:ext cx="2799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Structure of Process Pi</a:t>
            </a:r>
            <a:endParaRPr sz="2400">
              <a:solidFill>
                <a:schemeClr val="dk1"/>
              </a:solidFill>
              <a:latin typeface="Arial"/>
              <a:ea typeface="Arial"/>
              <a:cs typeface="Arial"/>
              <a:sym typeface="Arial"/>
            </a:endParaRPr>
          </a:p>
        </p:txBody>
      </p:sp>
      <p:sp>
        <p:nvSpPr>
          <p:cNvPr id="714" name="Google Shape;714;p38"/>
          <p:cNvSpPr txBox="1"/>
          <p:nvPr/>
        </p:nvSpPr>
        <p:spPr>
          <a:xfrm>
            <a:off x="4727575" y="2376925"/>
            <a:ext cx="3401700" cy="2220600"/>
          </a:xfrm>
          <a:prstGeom prst="rect">
            <a:avLst/>
          </a:prstGeom>
          <a:noFill/>
          <a:ln>
            <a:noFill/>
          </a:ln>
        </p:spPr>
        <p:txBody>
          <a:bodyPr anchorCtr="0" anchor="t" bIns="0" lIns="0" spcFirstLastPara="1" rIns="0" wrap="square" tIns="12700">
            <a:spAutoFit/>
          </a:bodyPr>
          <a:lstStyle/>
          <a:p>
            <a:pPr indent="-271780" lvl="0" marL="283845" marR="129539" rtl="0" algn="l">
              <a:lnSpc>
                <a:spcPct val="100000"/>
              </a:lnSpc>
              <a:spcBef>
                <a:spcPts val="0"/>
              </a:spcBef>
              <a:spcAft>
                <a:spcPts val="0"/>
              </a:spcAft>
              <a:buNone/>
            </a:pPr>
            <a:r>
              <a:rPr lang="en-US" sz="2400">
                <a:solidFill>
                  <a:schemeClr val="dk1"/>
                </a:solidFill>
                <a:latin typeface="Arial"/>
                <a:ea typeface="Arial"/>
                <a:cs typeface="Arial"/>
                <a:sym typeface="Arial"/>
              </a:rPr>
              <a:t>While (true){  while(turn!=j); </a:t>
            </a:r>
            <a:r>
              <a:rPr lang="en-US" sz="2000">
                <a:solidFill>
                  <a:schemeClr val="dk1"/>
                </a:solidFill>
                <a:latin typeface="Arial"/>
                <a:ea typeface="Arial"/>
                <a:cs typeface="Arial"/>
                <a:sym typeface="Arial"/>
              </a:rPr>
              <a:t>/*loop*/</a:t>
            </a:r>
            <a:endParaRPr sz="2000">
              <a:solidFill>
                <a:schemeClr val="dk1"/>
              </a:solidFill>
              <a:latin typeface="Arial"/>
              <a:ea typeface="Arial"/>
              <a:cs typeface="Arial"/>
              <a:sym typeface="Arial"/>
            </a:endParaRPr>
          </a:p>
          <a:p>
            <a:pPr indent="614045" lvl="0" marL="352425" marR="81280" rtl="0" algn="l">
              <a:lnSpc>
                <a:spcPct val="100000"/>
              </a:lnSpc>
              <a:spcBef>
                <a:spcPts val="0"/>
              </a:spcBef>
              <a:spcAft>
                <a:spcPts val="0"/>
              </a:spcAft>
              <a:buNone/>
            </a:pPr>
            <a:r>
              <a:rPr lang="en-US" sz="2400">
                <a:solidFill>
                  <a:schemeClr val="dk1"/>
                </a:solidFill>
                <a:latin typeface="Arial"/>
                <a:ea typeface="Arial"/>
                <a:cs typeface="Arial"/>
                <a:sym typeface="Arial"/>
              </a:rPr>
              <a:t>critical_section();    </a:t>
            </a:r>
            <a:endParaRPr sz="2400">
              <a:solidFill>
                <a:schemeClr val="dk1"/>
              </a:solidFill>
            </a:endParaRPr>
          </a:p>
          <a:p>
            <a:pPr indent="614045" lvl="0" marL="352425" marR="81280" rtl="0" algn="l">
              <a:lnSpc>
                <a:spcPct val="100000"/>
              </a:lnSpc>
              <a:spcBef>
                <a:spcPts val="0"/>
              </a:spcBef>
              <a:spcAft>
                <a:spcPts val="0"/>
              </a:spcAft>
              <a:buNone/>
            </a:pPr>
            <a:r>
              <a:rPr lang="en-US" sz="2400">
                <a:solidFill>
                  <a:schemeClr val="dk1"/>
                </a:solidFill>
                <a:latin typeface="Arial"/>
                <a:ea typeface="Arial"/>
                <a:cs typeface="Arial"/>
                <a:sym typeface="Arial"/>
              </a:rPr>
              <a:t>turn = i;</a:t>
            </a:r>
            <a:endParaRPr sz="2400">
              <a:solidFill>
                <a:schemeClr val="dk1"/>
              </a:solidFill>
              <a:latin typeface="Arial"/>
              <a:ea typeface="Arial"/>
              <a:cs typeface="Arial"/>
              <a:sym typeface="Arial"/>
            </a:endParaRPr>
          </a:p>
          <a:p>
            <a:pPr indent="0" lvl="0" marL="829310" marR="0" rtl="0" algn="l">
              <a:lnSpc>
                <a:spcPct val="100000"/>
              </a:lnSpc>
              <a:spcBef>
                <a:spcPts val="5"/>
              </a:spcBef>
              <a:spcAft>
                <a:spcPts val="0"/>
              </a:spcAft>
              <a:buNone/>
            </a:pPr>
            <a:r>
              <a:rPr lang="en-US" sz="2400">
                <a:solidFill>
                  <a:schemeClr val="dk1"/>
                </a:solidFill>
                <a:latin typeface="Arial"/>
                <a:ea typeface="Arial"/>
                <a:cs typeface="Arial"/>
                <a:sym typeface="Arial"/>
              </a:rPr>
              <a:t>noncritical_section</a:t>
            </a:r>
            <a:endParaRPr sz="24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715" name="Google Shape;715;p38"/>
          <p:cNvSpPr txBox="1"/>
          <p:nvPr/>
        </p:nvSpPr>
        <p:spPr>
          <a:xfrm>
            <a:off x="4727575" y="4937836"/>
            <a:ext cx="2804160"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Structure of Process Pj</a:t>
            </a:r>
            <a:endParaRPr sz="2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9" name="Shape 719"/>
        <p:cNvGrpSpPr/>
        <p:nvPr/>
      </p:nvGrpSpPr>
      <p:grpSpPr>
        <a:xfrm>
          <a:off x="0" y="0"/>
          <a:ext cx="0" cy="0"/>
          <a:chOff x="0" y="0"/>
          <a:chExt cx="0" cy="0"/>
        </a:xfrm>
      </p:grpSpPr>
      <p:sp>
        <p:nvSpPr>
          <p:cNvPr id="720" name="Google Shape;720;p3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21" name="Google Shape;721;p39"/>
          <p:cNvSpPr txBox="1"/>
          <p:nvPr>
            <p:ph type="title"/>
          </p:nvPr>
        </p:nvSpPr>
        <p:spPr>
          <a:xfrm>
            <a:off x="3982973" y="461594"/>
            <a:ext cx="117919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Facts</a:t>
            </a:r>
            <a:endParaRPr sz="4400"/>
          </a:p>
        </p:txBody>
      </p:sp>
      <p:sp>
        <p:nvSpPr>
          <p:cNvPr id="722" name="Google Shape;722;p39"/>
          <p:cNvSpPr txBox="1"/>
          <p:nvPr/>
        </p:nvSpPr>
        <p:spPr>
          <a:xfrm>
            <a:off x="535940" y="1619833"/>
            <a:ext cx="7991475" cy="3441065"/>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Ensures that only one process at a time can be in  its CR.</a:t>
            </a:r>
            <a:endParaRPr sz="3200">
              <a:solidFill>
                <a:schemeClr val="dk1"/>
              </a:solidFill>
              <a:latin typeface="Times New Roman"/>
              <a:ea typeface="Times New Roman"/>
              <a:cs typeface="Times New Roman"/>
              <a:sym typeface="Times New Roman"/>
            </a:endParaRPr>
          </a:p>
          <a:p>
            <a:pPr indent="-342900" lvl="0" marL="355600" marR="111760" rtl="0" algn="just">
              <a:lnSpc>
                <a:spcPct val="100000"/>
              </a:lnSpc>
              <a:spcBef>
                <a:spcPts val="77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Problems: strict alternation of processes in the  execution of the CR.</a:t>
            </a:r>
            <a:endParaRPr sz="3200">
              <a:solidFill>
                <a:schemeClr val="dk1"/>
              </a:solidFill>
              <a:latin typeface="Times New Roman"/>
              <a:ea typeface="Times New Roman"/>
              <a:cs typeface="Times New Roman"/>
              <a:sym typeface="Times New Roman"/>
            </a:endParaRPr>
          </a:p>
          <a:p>
            <a:pPr indent="-287019" lvl="0" marL="756285" marR="560705" rtl="0" algn="just">
              <a:lnSpc>
                <a:spcPct val="100000"/>
              </a:lnSpc>
              <a:spcBef>
                <a:spcPts val="675"/>
              </a:spcBef>
              <a:spcAft>
                <a:spcPts val="0"/>
              </a:spcAft>
              <a:buNone/>
            </a:pPr>
            <a:r>
              <a:rPr lang="en-US" sz="2800">
                <a:solidFill>
                  <a:schemeClr val="dk1"/>
                </a:solidFill>
                <a:latin typeface="Arial"/>
                <a:ea typeface="Arial"/>
                <a:cs typeface="Arial"/>
                <a:sym typeface="Arial"/>
              </a:rPr>
              <a:t>– </a:t>
            </a:r>
            <a:r>
              <a:rPr lang="en-US" sz="2800">
                <a:solidFill>
                  <a:schemeClr val="dk1"/>
                </a:solidFill>
                <a:latin typeface="Times New Roman"/>
                <a:ea typeface="Times New Roman"/>
                <a:cs typeface="Times New Roman"/>
                <a:sym typeface="Times New Roman"/>
              </a:rPr>
              <a:t>What happens if process i just finished CR and  again need to enter CR and the process j is still  busy at non-CR work? (violate condition 2)</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4"/>
          <p:cNvSpPr txBox="1"/>
          <p:nvPr>
            <p:ph type="title"/>
          </p:nvPr>
        </p:nvSpPr>
        <p:spPr>
          <a:xfrm>
            <a:off x="1009294" y="191846"/>
            <a:ext cx="7125970" cy="1244600"/>
          </a:xfrm>
          <a:prstGeom prst="rect">
            <a:avLst/>
          </a:prstGeom>
          <a:noFill/>
          <a:ln>
            <a:noFill/>
          </a:ln>
        </p:spPr>
        <p:txBody>
          <a:bodyPr anchorCtr="0" anchor="t" bIns="0" lIns="0" spcFirstLastPara="1" rIns="0" wrap="square" tIns="130500">
            <a:spAutoFit/>
          </a:bodyPr>
          <a:lstStyle/>
          <a:p>
            <a:pPr indent="0" lvl="0" marL="635" rtl="0" algn="ctr">
              <a:lnSpc>
                <a:spcPct val="100000"/>
              </a:lnSpc>
              <a:spcBef>
                <a:spcPts val="0"/>
              </a:spcBef>
              <a:spcAft>
                <a:spcPts val="0"/>
              </a:spcAft>
              <a:buNone/>
            </a:pPr>
            <a:r>
              <a:rPr lang="en-US" sz="4400"/>
              <a:t>Uni-programming Model</a:t>
            </a:r>
            <a:endParaRPr sz="4400"/>
          </a:p>
          <a:p>
            <a:pPr indent="0" lvl="0" marL="635" rtl="0" algn="ctr">
              <a:lnSpc>
                <a:spcPct val="100000"/>
              </a:lnSpc>
              <a:spcBef>
                <a:spcPts val="155"/>
              </a:spcBef>
              <a:spcAft>
                <a:spcPts val="0"/>
              </a:spcAft>
              <a:buNone/>
            </a:pPr>
            <a:r>
              <a:rPr lang="en-US" sz="2000">
                <a:solidFill>
                  <a:srgbClr val="FF0000"/>
                </a:solidFill>
              </a:rPr>
              <a:t>Only one process at a time</a:t>
            </a:r>
            <a:endParaRPr sz="2000"/>
          </a:p>
        </p:txBody>
      </p:sp>
      <p:sp>
        <p:nvSpPr>
          <p:cNvPr id="463" name="Google Shape;463;p4"/>
          <p:cNvSpPr txBox="1"/>
          <p:nvPr/>
        </p:nvSpPr>
        <p:spPr>
          <a:xfrm>
            <a:off x="535940" y="4613909"/>
            <a:ext cx="6407785" cy="170815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Examples: Older systems</a:t>
            </a:r>
            <a:endParaRPr sz="2400">
              <a:solidFill>
                <a:schemeClr val="dk1"/>
              </a:solidFill>
              <a:latin typeface="Arial"/>
              <a:ea typeface="Arial"/>
              <a:cs typeface="Arial"/>
              <a:sym typeface="Arial"/>
            </a:endParaRPr>
          </a:p>
          <a:p>
            <a:pPr indent="-342900" lvl="0" marL="355600" marR="0" rtl="0" algn="l">
              <a:lnSpc>
                <a:spcPct val="100000"/>
              </a:lnSpc>
              <a:spcBef>
                <a:spcPts val="575"/>
              </a:spcBef>
              <a:spcAft>
                <a:spcPts val="0"/>
              </a:spcAft>
              <a:buClr>
                <a:schemeClr val="dk1"/>
              </a:buClr>
              <a:buSzPts val="2400"/>
              <a:buFont typeface="Arial"/>
              <a:buChar char="•"/>
            </a:pPr>
            <a:r>
              <a:rPr lang="en-US" sz="2400">
                <a:solidFill>
                  <a:schemeClr val="dk1"/>
                </a:solidFill>
                <a:latin typeface="Arial"/>
                <a:ea typeface="Arial"/>
                <a:cs typeface="Arial"/>
                <a:sym typeface="Arial"/>
              </a:rPr>
              <a:t>Advantages: Easier for OS designer</a:t>
            </a:r>
            <a:endParaRPr sz="2400">
              <a:solidFill>
                <a:schemeClr val="dk1"/>
              </a:solidFill>
              <a:latin typeface="Arial"/>
              <a:ea typeface="Arial"/>
              <a:cs typeface="Arial"/>
              <a:sym typeface="Arial"/>
            </a:endParaRPr>
          </a:p>
          <a:p>
            <a:pPr indent="-342900" lvl="0" marL="355600" marR="0" rtl="0" algn="l">
              <a:lnSpc>
                <a:spcPct val="100000"/>
              </a:lnSpc>
              <a:spcBef>
                <a:spcPts val="580"/>
              </a:spcBef>
              <a:spcAft>
                <a:spcPts val="0"/>
              </a:spcAft>
              <a:buClr>
                <a:schemeClr val="dk1"/>
              </a:buClr>
              <a:buSzPts val="2400"/>
              <a:buFont typeface="Arial"/>
              <a:buChar char="•"/>
            </a:pPr>
            <a:r>
              <a:rPr lang="en-US" sz="2400">
                <a:solidFill>
                  <a:schemeClr val="dk1"/>
                </a:solidFill>
                <a:latin typeface="Arial"/>
                <a:ea typeface="Arial"/>
                <a:cs typeface="Arial"/>
                <a:sym typeface="Arial"/>
              </a:rPr>
              <a:t>Disadvantages: Not convenient for user and poor</a:t>
            </a:r>
            <a:endParaRPr sz="24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400">
                <a:solidFill>
                  <a:schemeClr val="dk1"/>
                </a:solidFill>
                <a:latin typeface="Arial"/>
                <a:ea typeface="Arial"/>
                <a:cs typeface="Arial"/>
                <a:sym typeface="Arial"/>
              </a:rPr>
              <a:t>performance</a:t>
            </a:r>
            <a:endParaRPr sz="2400">
              <a:solidFill>
                <a:schemeClr val="dk1"/>
              </a:solidFill>
              <a:latin typeface="Arial"/>
              <a:ea typeface="Arial"/>
              <a:cs typeface="Arial"/>
              <a:sym typeface="Arial"/>
            </a:endParaRPr>
          </a:p>
        </p:txBody>
      </p:sp>
      <p:sp>
        <p:nvSpPr>
          <p:cNvPr id="464" name="Google Shape;464;p4"/>
          <p:cNvSpPr/>
          <p:nvPr/>
        </p:nvSpPr>
        <p:spPr>
          <a:xfrm>
            <a:off x="3052826" y="2414552"/>
            <a:ext cx="3009900" cy="19260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6" name="Shape 726"/>
        <p:cNvGrpSpPr/>
        <p:nvPr/>
      </p:nvGrpSpPr>
      <p:grpSpPr>
        <a:xfrm>
          <a:off x="0" y="0"/>
          <a:ext cx="0" cy="0"/>
          <a:chOff x="0" y="0"/>
          <a:chExt cx="0" cy="0"/>
        </a:xfrm>
      </p:grpSpPr>
      <p:sp>
        <p:nvSpPr>
          <p:cNvPr id="727" name="Google Shape;727;p40"/>
          <p:cNvSpPr txBox="1"/>
          <p:nvPr>
            <p:ph type="title"/>
          </p:nvPr>
        </p:nvSpPr>
        <p:spPr>
          <a:xfrm>
            <a:off x="2409825" y="461594"/>
            <a:ext cx="432752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Peterson’s solution</a:t>
            </a:r>
            <a:endParaRPr sz="4400"/>
          </a:p>
        </p:txBody>
      </p:sp>
      <p:sp>
        <p:nvSpPr>
          <p:cNvPr id="728" name="Google Shape;728;p40"/>
          <p:cNvSpPr/>
          <p:nvPr/>
        </p:nvSpPr>
        <p:spPr>
          <a:xfrm>
            <a:off x="533400" y="1811215"/>
            <a:ext cx="8212861" cy="45895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4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3" name="Shape 733"/>
        <p:cNvGrpSpPr/>
        <p:nvPr/>
      </p:nvGrpSpPr>
      <p:grpSpPr>
        <a:xfrm>
          <a:off x="0" y="0"/>
          <a:ext cx="0" cy="0"/>
          <a:chOff x="0" y="0"/>
          <a:chExt cx="0" cy="0"/>
        </a:xfrm>
      </p:grpSpPr>
      <p:sp>
        <p:nvSpPr>
          <p:cNvPr id="734" name="Google Shape;734;p4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35" name="Google Shape;735;p41"/>
          <p:cNvSpPr txBox="1"/>
          <p:nvPr>
            <p:ph type="title"/>
          </p:nvPr>
        </p:nvSpPr>
        <p:spPr>
          <a:xfrm>
            <a:off x="2071497" y="461594"/>
            <a:ext cx="500380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Facts about Petersons</a:t>
            </a:r>
            <a:endParaRPr sz="4400"/>
          </a:p>
        </p:txBody>
      </p:sp>
      <p:sp>
        <p:nvSpPr>
          <p:cNvPr id="736" name="Google Shape;736;p41"/>
          <p:cNvSpPr txBox="1"/>
          <p:nvPr/>
        </p:nvSpPr>
        <p:spPr>
          <a:xfrm>
            <a:off x="535940" y="1563446"/>
            <a:ext cx="7969250" cy="4665980"/>
          </a:xfrm>
          <a:prstGeom prst="rect">
            <a:avLst/>
          </a:prstGeom>
          <a:noFill/>
          <a:ln>
            <a:noFill/>
          </a:ln>
        </p:spPr>
        <p:txBody>
          <a:bodyPr anchorCtr="0" anchor="t" bIns="0" lIns="0" spcFirstLastPara="1" rIns="0" wrap="square" tIns="64750">
            <a:spAutoFit/>
          </a:bodyPr>
          <a:lstStyle/>
          <a:p>
            <a:pPr indent="-342900" lvl="0" marL="355600" marR="5080" rtl="0" algn="l">
              <a:lnSpc>
                <a:spcPct val="108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Before entering its CR, each process call  enter_region with its own process number, 0 or 1  as parameter.</a:t>
            </a:r>
            <a:endParaRPr sz="3000">
              <a:solidFill>
                <a:schemeClr val="dk1"/>
              </a:solidFill>
              <a:latin typeface="Arial"/>
              <a:ea typeface="Arial"/>
              <a:cs typeface="Arial"/>
              <a:sym typeface="Arial"/>
            </a:endParaRPr>
          </a:p>
          <a:p>
            <a:pPr indent="-287019" lvl="1" marL="756285" marR="562610" rtl="0" algn="l">
              <a:lnSpc>
                <a:spcPct val="108076"/>
              </a:lnSpc>
              <a:spcBef>
                <a:spcPts val="645"/>
              </a:spcBef>
              <a:spcAft>
                <a:spcPts val="0"/>
              </a:spcAft>
              <a:buClr>
                <a:schemeClr val="dk1"/>
              </a:buClr>
              <a:buSzPts val="2600"/>
              <a:buFont typeface="Arial"/>
              <a:buChar char="–"/>
            </a:pPr>
            <a:r>
              <a:rPr b="0" i="0" lang="en-US" sz="2600" u="none" cap="none" strike="noStrike">
                <a:solidFill>
                  <a:schemeClr val="dk1"/>
                </a:solidFill>
                <a:latin typeface="Arial"/>
                <a:ea typeface="Arial"/>
                <a:cs typeface="Arial"/>
                <a:sym typeface="Arial"/>
              </a:rPr>
              <a:t>Call will cause to wait, if need be, until it is safe to  enter.</a:t>
            </a:r>
            <a:endParaRPr b="0" i="0" sz="2600" u="none" cap="none" strike="noStrike">
              <a:solidFill>
                <a:schemeClr val="dk1"/>
              </a:solidFill>
              <a:latin typeface="Arial"/>
              <a:ea typeface="Arial"/>
              <a:cs typeface="Arial"/>
              <a:sym typeface="Arial"/>
            </a:endParaRPr>
          </a:p>
          <a:p>
            <a:pPr indent="-287019" lvl="1" marL="756285" marR="223520" rtl="0" algn="l">
              <a:lnSpc>
                <a:spcPct val="90000"/>
              </a:lnSpc>
              <a:spcBef>
                <a:spcPts val="58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600" u="none" cap="none" strike="noStrike">
                <a:solidFill>
                  <a:schemeClr val="dk1"/>
                </a:solidFill>
                <a:latin typeface="Arial"/>
                <a:ea typeface="Arial"/>
                <a:cs typeface="Arial"/>
                <a:sym typeface="Arial"/>
              </a:rPr>
              <a:t>When leaving CR, the process calls leave_region to  indicate that it is done and to allow other process to  enter CR.</a:t>
            </a:r>
            <a:endParaRPr b="0" i="0" sz="2600" u="none" cap="none" strike="noStrike">
              <a:solidFill>
                <a:schemeClr val="dk1"/>
              </a:solidFill>
              <a:latin typeface="Arial"/>
              <a:ea typeface="Arial"/>
              <a:cs typeface="Arial"/>
              <a:sym typeface="Arial"/>
            </a:endParaRPr>
          </a:p>
          <a:p>
            <a:pPr indent="-342900" lvl="0" marL="355600" marR="0" rtl="0" algn="l">
              <a:lnSpc>
                <a:spcPct val="100000"/>
              </a:lnSpc>
              <a:spcBef>
                <a:spcPts val="330"/>
              </a:spcBef>
              <a:spcAft>
                <a:spcPts val="0"/>
              </a:spcAft>
              <a:buClr>
                <a:schemeClr val="dk1"/>
              </a:buClr>
              <a:buSzPts val="3000"/>
              <a:buFont typeface="Arial"/>
              <a:buChar char="•"/>
            </a:pPr>
            <a:r>
              <a:rPr lang="en-US" sz="3000">
                <a:solidFill>
                  <a:schemeClr val="dk1"/>
                </a:solidFill>
                <a:latin typeface="Arial"/>
                <a:ea typeface="Arial"/>
                <a:cs typeface="Arial"/>
                <a:sym typeface="Arial"/>
              </a:rPr>
              <a:t>Advantages: Preserves all conditions.</a:t>
            </a:r>
            <a:endParaRPr sz="3000">
              <a:solidFill>
                <a:schemeClr val="dk1"/>
              </a:solidFill>
              <a:latin typeface="Arial"/>
              <a:ea typeface="Arial"/>
              <a:cs typeface="Arial"/>
              <a:sym typeface="Arial"/>
            </a:endParaRPr>
          </a:p>
          <a:p>
            <a:pPr indent="-342900" lvl="0" marL="355600" marR="523875" rtl="0" algn="l">
              <a:lnSpc>
                <a:spcPct val="108000"/>
              </a:lnSpc>
              <a:spcBef>
                <a:spcPts val="770"/>
              </a:spcBef>
              <a:spcAft>
                <a:spcPts val="0"/>
              </a:spcAft>
              <a:buClr>
                <a:schemeClr val="dk1"/>
              </a:buClr>
              <a:buSzPts val="3000"/>
              <a:buFont typeface="Arial"/>
              <a:buChar char="•"/>
            </a:pPr>
            <a:r>
              <a:rPr lang="en-US" sz="3000">
                <a:solidFill>
                  <a:schemeClr val="dk1"/>
                </a:solidFill>
                <a:latin typeface="Arial"/>
                <a:ea typeface="Arial"/>
                <a:cs typeface="Arial"/>
                <a:sym typeface="Arial"/>
              </a:rPr>
              <a:t>Problems: difficult to program for n-processes  system and less efficient.</a:t>
            </a:r>
            <a:endParaRPr sz="30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0" name="Shape 740"/>
        <p:cNvGrpSpPr/>
        <p:nvPr/>
      </p:nvGrpSpPr>
      <p:grpSpPr>
        <a:xfrm>
          <a:off x="0" y="0"/>
          <a:ext cx="0" cy="0"/>
          <a:chOff x="0" y="0"/>
          <a:chExt cx="0" cy="0"/>
        </a:xfrm>
      </p:grpSpPr>
      <p:sp>
        <p:nvSpPr>
          <p:cNvPr id="741" name="Google Shape;741;p4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42" name="Google Shape;742;p42"/>
          <p:cNvSpPr txBox="1"/>
          <p:nvPr>
            <p:ph type="title"/>
          </p:nvPr>
        </p:nvSpPr>
        <p:spPr>
          <a:xfrm>
            <a:off x="1652397" y="461594"/>
            <a:ext cx="58413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Hardware Assistance(TSL)</a:t>
            </a:r>
            <a:endParaRPr sz="4400"/>
          </a:p>
        </p:txBody>
      </p:sp>
      <p:sp>
        <p:nvSpPr>
          <p:cNvPr id="743" name="Google Shape;743;p42"/>
          <p:cNvSpPr txBox="1"/>
          <p:nvPr/>
        </p:nvSpPr>
        <p:spPr>
          <a:xfrm>
            <a:off x="535940" y="1607642"/>
            <a:ext cx="8075295" cy="4124325"/>
          </a:xfrm>
          <a:prstGeom prst="rect">
            <a:avLst/>
          </a:prstGeom>
          <a:noFill/>
          <a:ln>
            <a:noFill/>
          </a:ln>
        </p:spPr>
        <p:txBody>
          <a:bodyPr anchorCtr="0" anchor="t" bIns="0" lIns="0" spcFirstLastPara="1" rIns="0" wrap="square" tIns="13325">
            <a:spAutoFit/>
          </a:bodyPr>
          <a:lstStyle/>
          <a:p>
            <a:pPr indent="-342900" lvl="0" marL="355600" marR="8890" rtl="0" algn="just">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Checking for mutual exclusion is also possible  through Hardware.</a:t>
            </a:r>
            <a:endParaRPr sz="3200">
              <a:solidFill>
                <a:schemeClr val="dk1"/>
              </a:solidFill>
              <a:latin typeface="Arial"/>
              <a:ea typeface="Arial"/>
              <a:cs typeface="Arial"/>
              <a:sym typeface="Arial"/>
            </a:endParaRPr>
          </a:p>
          <a:p>
            <a:pPr indent="-342900" lvl="0" marL="355600" marR="6985" rtl="0" algn="just">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Specific instruction called Test and Set  Lock(TSL) is used for this purpose.</a:t>
            </a:r>
            <a:endParaRPr sz="3200">
              <a:solidFill>
                <a:schemeClr val="dk1"/>
              </a:solidFill>
              <a:latin typeface="Arial"/>
              <a:ea typeface="Arial"/>
              <a:cs typeface="Arial"/>
              <a:sym typeface="Arial"/>
            </a:endParaRPr>
          </a:p>
          <a:p>
            <a:pPr indent="-342900" lvl="0" marL="355600" marR="5080" rtl="0" algn="just">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The special properties of these instruction is  that they cant be interrupted i.e. they are  atomic instruction and carried out with out  interruption.</a:t>
            </a:r>
            <a:endParaRPr sz="32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7" name="Shape 747"/>
        <p:cNvGrpSpPr/>
        <p:nvPr/>
      </p:nvGrpSpPr>
      <p:grpSpPr>
        <a:xfrm>
          <a:off x="0" y="0"/>
          <a:ext cx="0" cy="0"/>
          <a:chOff x="0" y="0"/>
          <a:chExt cx="0" cy="0"/>
        </a:xfrm>
      </p:grpSpPr>
      <p:sp>
        <p:nvSpPr>
          <p:cNvPr id="748" name="Google Shape;748;p4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49" name="Google Shape;749;p43"/>
          <p:cNvSpPr txBox="1"/>
          <p:nvPr>
            <p:ph type="title"/>
          </p:nvPr>
        </p:nvSpPr>
        <p:spPr>
          <a:xfrm>
            <a:off x="2888742" y="461594"/>
            <a:ext cx="337185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TSL instruction</a:t>
            </a:r>
            <a:endParaRPr sz="4400"/>
          </a:p>
        </p:txBody>
      </p:sp>
      <p:sp>
        <p:nvSpPr>
          <p:cNvPr id="750" name="Google Shape;750;p43"/>
          <p:cNvSpPr txBox="1"/>
          <p:nvPr/>
        </p:nvSpPr>
        <p:spPr>
          <a:xfrm>
            <a:off x="535940" y="1580210"/>
            <a:ext cx="8073390" cy="4471035"/>
          </a:xfrm>
          <a:prstGeom prst="rect">
            <a:avLst/>
          </a:prstGeom>
          <a:noFill/>
          <a:ln>
            <a:noFill/>
          </a:ln>
        </p:spPr>
        <p:txBody>
          <a:bodyPr anchorCtr="0" anchor="t" bIns="0" lIns="0" spcFirstLastPara="1" rIns="0" wrap="square" tIns="59050">
            <a:spAutoFit/>
          </a:bodyPr>
          <a:lstStyle/>
          <a:p>
            <a:pPr indent="-342900" lvl="0" marL="355600" marR="6350" rtl="0" algn="just">
              <a:lnSpc>
                <a:spcPct val="108148"/>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Test and Set Lock (TSL) instruction reads the contents  of the memory word lock (shared variable) into the  register and then stores nonzero value at the memory  address lock.</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27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This automatically as in a un-interruptible time unit.</a:t>
            </a:r>
            <a:endParaRPr sz="2700">
              <a:solidFill>
                <a:schemeClr val="dk1"/>
              </a:solidFill>
              <a:latin typeface="Times New Roman"/>
              <a:ea typeface="Times New Roman"/>
              <a:cs typeface="Times New Roman"/>
              <a:sym typeface="Times New Roman"/>
            </a:endParaRPr>
          </a:p>
          <a:p>
            <a:pPr indent="-342900" lvl="0" marL="355600" marR="5080" rtl="0" algn="just">
              <a:lnSpc>
                <a:spcPct val="90000"/>
              </a:lnSpc>
              <a:spcBef>
                <a:spcPts val="6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CPU executing TSL locks the memory bus to  prohibit other CPUs from accessing memory until it is  done.</a:t>
            </a:r>
            <a:endParaRPr sz="2700">
              <a:solidFill>
                <a:schemeClr val="dk1"/>
              </a:solidFill>
              <a:latin typeface="Times New Roman"/>
              <a:ea typeface="Times New Roman"/>
              <a:cs typeface="Times New Roman"/>
              <a:sym typeface="Times New Roman"/>
            </a:endParaRPr>
          </a:p>
          <a:p>
            <a:pPr indent="-342900" lvl="0" marL="355600" marR="6350" rtl="0" algn="just">
              <a:lnSpc>
                <a:spcPct val="108148"/>
              </a:lnSpc>
              <a:spcBef>
                <a:spcPts val="68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When lock is 0, any process may set it to 1 using the  TSL instruction.</a:t>
            </a:r>
            <a:endParaRPr sz="2700">
              <a:solidFill>
                <a:schemeClr val="dk1"/>
              </a:solidFill>
              <a:latin typeface="Times New Roman"/>
              <a:ea typeface="Times New Roman"/>
              <a:cs typeface="Times New Roman"/>
              <a:sym typeface="Times New Roman"/>
            </a:endParaRPr>
          </a:p>
          <a:p>
            <a:pPr indent="-342900" lvl="0" marL="355600" marR="0" rtl="0" algn="just">
              <a:lnSpc>
                <a:spcPct val="100000"/>
              </a:lnSpc>
              <a:spcBef>
                <a:spcPts val="28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When it is done the process lock back to 0.</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4" name="Shape 754"/>
        <p:cNvGrpSpPr/>
        <p:nvPr/>
      </p:nvGrpSpPr>
      <p:grpSpPr>
        <a:xfrm>
          <a:off x="0" y="0"/>
          <a:ext cx="0" cy="0"/>
          <a:chOff x="0" y="0"/>
          <a:chExt cx="0" cy="0"/>
        </a:xfrm>
      </p:grpSpPr>
      <p:sp>
        <p:nvSpPr>
          <p:cNvPr id="755" name="Google Shape;755;p4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56" name="Google Shape;756;p44"/>
          <p:cNvSpPr txBox="1"/>
          <p:nvPr>
            <p:ph type="title"/>
          </p:nvPr>
        </p:nvSpPr>
        <p:spPr>
          <a:xfrm>
            <a:off x="1449705" y="428066"/>
            <a:ext cx="6249670" cy="7575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800"/>
              <a:t>Alternate to Busy waiting</a:t>
            </a:r>
            <a:endParaRPr sz="4800"/>
          </a:p>
        </p:txBody>
      </p:sp>
      <p:sp>
        <p:nvSpPr>
          <p:cNvPr id="757" name="Google Shape;757;p44"/>
          <p:cNvSpPr txBox="1"/>
          <p:nvPr/>
        </p:nvSpPr>
        <p:spPr>
          <a:xfrm>
            <a:off x="535940" y="1517750"/>
            <a:ext cx="7882890" cy="4513580"/>
          </a:xfrm>
          <a:prstGeom prst="rect">
            <a:avLst/>
          </a:prstGeom>
          <a:noFill/>
          <a:ln>
            <a:noFill/>
          </a:ln>
        </p:spPr>
        <p:txBody>
          <a:bodyPr anchorCtr="0" anchor="t" bIns="0" lIns="0" spcFirstLastPara="1" rIns="0" wrap="square" tIns="58400">
            <a:spAutoFit/>
          </a:bodyPr>
          <a:lstStyle/>
          <a:p>
            <a:pPr indent="0" lvl="0" marL="187960" marR="0" rtl="0" algn="ctr">
              <a:lnSpc>
                <a:spcPct val="100000"/>
              </a:lnSpc>
              <a:spcBef>
                <a:spcPts val="0"/>
              </a:spcBef>
              <a:spcAft>
                <a:spcPts val="0"/>
              </a:spcAft>
              <a:buNone/>
            </a:pPr>
            <a:r>
              <a:rPr b="1" lang="en-US" sz="3000">
                <a:solidFill>
                  <a:schemeClr val="dk1"/>
                </a:solidFill>
                <a:latin typeface="Trebuchet MS"/>
                <a:ea typeface="Trebuchet MS"/>
                <a:cs typeface="Trebuchet MS"/>
                <a:sym typeface="Trebuchet MS"/>
              </a:rPr>
              <a:t>Busy waiting:</a:t>
            </a:r>
            <a:endParaRPr sz="3000">
              <a:solidFill>
                <a:schemeClr val="dk1"/>
              </a:solidFill>
              <a:latin typeface="Trebuchet MS"/>
              <a:ea typeface="Trebuchet MS"/>
              <a:cs typeface="Trebuchet MS"/>
              <a:sym typeface="Trebuchet MS"/>
            </a:endParaRPr>
          </a:p>
          <a:p>
            <a:pPr indent="-1904" lvl="0" marL="271780" marR="77470" rtl="0" algn="ctr">
              <a:lnSpc>
                <a:spcPct val="110000"/>
              </a:lnSpc>
              <a:spcBef>
                <a:spcPts val="0"/>
              </a:spcBef>
              <a:spcAft>
                <a:spcPts val="0"/>
              </a:spcAft>
              <a:buNone/>
            </a:pPr>
            <a:r>
              <a:rPr lang="en-US" sz="3000">
                <a:solidFill>
                  <a:schemeClr val="dk1"/>
                </a:solidFill>
                <a:latin typeface="Arial"/>
                <a:ea typeface="Arial"/>
                <a:cs typeface="Arial"/>
                <a:sym typeface="Arial"/>
              </a:rPr>
              <a:t>When a process want to enter its CR, it checks to  see if the entry is allowed, if it is not, the process</a:t>
            </a:r>
            <a:endParaRPr sz="3000">
              <a:solidFill>
                <a:schemeClr val="dk1"/>
              </a:solidFill>
              <a:latin typeface="Arial"/>
              <a:ea typeface="Arial"/>
              <a:cs typeface="Arial"/>
              <a:sym typeface="Arial"/>
            </a:endParaRPr>
          </a:p>
          <a:p>
            <a:pPr indent="0" lvl="0" marL="532765" marR="0" rtl="0" algn="ctr">
              <a:lnSpc>
                <a:spcPct val="108000"/>
              </a:lnSpc>
              <a:spcBef>
                <a:spcPts val="0"/>
              </a:spcBef>
              <a:spcAft>
                <a:spcPts val="0"/>
              </a:spcAft>
              <a:buNone/>
            </a:pPr>
            <a:r>
              <a:rPr lang="en-US" sz="3000">
                <a:solidFill>
                  <a:schemeClr val="dk1"/>
                </a:solidFill>
                <a:latin typeface="Arial"/>
                <a:ea typeface="Arial"/>
                <a:cs typeface="Arial"/>
                <a:sym typeface="Arial"/>
              </a:rPr>
              <a:t>just sits in a tight loop waiting until it is.</a:t>
            </a:r>
            <a:endParaRPr sz="3000">
              <a:solidFill>
                <a:schemeClr val="dk1"/>
              </a:solidFill>
              <a:latin typeface="Arial"/>
              <a:ea typeface="Arial"/>
              <a:cs typeface="Arial"/>
              <a:sym typeface="Arial"/>
            </a:endParaRPr>
          </a:p>
          <a:p>
            <a:pPr indent="0" lvl="0" marL="188595" marR="0" rtl="0" algn="ctr">
              <a:lnSpc>
                <a:spcPct val="100000"/>
              </a:lnSpc>
              <a:spcBef>
                <a:spcPts val="434"/>
              </a:spcBef>
              <a:spcAft>
                <a:spcPts val="0"/>
              </a:spcAft>
              <a:buNone/>
            </a:pPr>
            <a:r>
              <a:rPr b="1" lang="en-US" sz="4400">
                <a:solidFill>
                  <a:schemeClr val="dk1"/>
                </a:solidFill>
                <a:latin typeface="Trebuchet MS"/>
                <a:ea typeface="Trebuchet MS"/>
                <a:cs typeface="Trebuchet MS"/>
                <a:sym typeface="Trebuchet MS"/>
              </a:rPr>
              <a:t>Waste of CPU time for NOTHING!</a:t>
            </a:r>
            <a:endParaRPr sz="4400">
              <a:solidFill>
                <a:schemeClr val="dk1"/>
              </a:solidFill>
              <a:latin typeface="Trebuchet MS"/>
              <a:ea typeface="Trebuchet MS"/>
              <a:cs typeface="Trebuchet MS"/>
              <a:sym typeface="Trebuchet MS"/>
            </a:endParaRPr>
          </a:p>
          <a:p>
            <a:pPr indent="-342900" lvl="0" marL="355600" marR="337185" rtl="0" algn="l">
              <a:lnSpc>
                <a:spcPct val="108000"/>
              </a:lnSpc>
              <a:spcBef>
                <a:spcPts val="865"/>
              </a:spcBef>
              <a:spcAft>
                <a:spcPts val="0"/>
              </a:spcAft>
              <a:buClr>
                <a:schemeClr val="dk1"/>
              </a:buClr>
              <a:buSzPts val="3000"/>
              <a:buFont typeface="Arial"/>
              <a:buChar char="•"/>
            </a:pPr>
            <a:r>
              <a:rPr lang="en-US" sz="3000">
                <a:solidFill>
                  <a:schemeClr val="dk1"/>
                </a:solidFill>
                <a:latin typeface="Arial"/>
                <a:ea typeface="Arial"/>
                <a:cs typeface="Arial"/>
                <a:sym typeface="Arial"/>
              </a:rPr>
              <a:t>Possibility of Sleep and Wakeup pair instead of  waiting.</a:t>
            </a:r>
            <a:endParaRPr sz="3000">
              <a:solidFill>
                <a:schemeClr val="dk1"/>
              </a:solidFill>
              <a:latin typeface="Arial"/>
              <a:ea typeface="Arial"/>
              <a:cs typeface="Arial"/>
              <a:sym typeface="Arial"/>
            </a:endParaRPr>
          </a:p>
          <a:p>
            <a:pPr indent="-342900" lvl="0" marL="355600" marR="721995" rtl="0" algn="l">
              <a:lnSpc>
                <a:spcPct val="108000"/>
              </a:lnSpc>
              <a:spcBef>
                <a:spcPts val="720"/>
              </a:spcBef>
              <a:spcAft>
                <a:spcPts val="0"/>
              </a:spcAft>
              <a:buClr>
                <a:schemeClr val="dk1"/>
              </a:buClr>
              <a:buSzPts val="3000"/>
              <a:buFont typeface="Arial"/>
              <a:buChar char="•"/>
            </a:pPr>
            <a:r>
              <a:rPr lang="en-US" sz="3000">
                <a:solidFill>
                  <a:schemeClr val="dk1"/>
                </a:solidFill>
                <a:latin typeface="Arial"/>
                <a:ea typeface="Arial"/>
                <a:cs typeface="Arial"/>
                <a:sym typeface="Arial"/>
              </a:rPr>
              <a:t>Sleep causes to caller to block, until another  process wakes it up.</a:t>
            </a:r>
            <a:endParaRPr sz="30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1" name="Shape 761"/>
        <p:cNvGrpSpPr/>
        <p:nvPr/>
      </p:nvGrpSpPr>
      <p:grpSpPr>
        <a:xfrm>
          <a:off x="0" y="0"/>
          <a:ext cx="0" cy="0"/>
          <a:chOff x="0" y="0"/>
          <a:chExt cx="0" cy="0"/>
        </a:xfrm>
      </p:grpSpPr>
      <p:sp>
        <p:nvSpPr>
          <p:cNvPr id="762" name="Google Shape;762;p4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63" name="Google Shape;763;p45"/>
          <p:cNvSpPr txBox="1"/>
          <p:nvPr>
            <p:ph type="title"/>
          </p:nvPr>
        </p:nvSpPr>
        <p:spPr>
          <a:xfrm>
            <a:off x="1009294" y="191846"/>
            <a:ext cx="7125970" cy="1244600"/>
          </a:xfrm>
          <a:prstGeom prst="rect">
            <a:avLst/>
          </a:prstGeom>
          <a:noFill/>
          <a:ln>
            <a:noFill/>
          </a:ln>
        </p:spPr>
        <p:txBody>
          <a:bodyPr anchorCtr="0" anchor="t" bIns="0" lIns="0" spcFirstLastPara="1" rIns="0" wrap="square" tIns="12050">
            <a:spAutoFit/>
          </a:bodyPr>
          <a:lstStyle/>
          <a:p>
            <a:pPr indent="1045844" lvl="0" marL="583565" marR="5080" rtl="0" algn="l">
              <a:lnSpc>
                <a:spcPct val="100000"/>
              </a:lnSpc>
              <a:spcBef>
                <a:spcPts val="0"/>
              </a:spcBef>
              <a:spcAft>
                <a:spcPts val="0"/>
              </a:spcAft>
              <a:buNone/>
            </a:pPr>
            <a:r>
              <a:rPr lang="en-US"/>
              <a:t>Sleep and week up  Consumer Producer problem</a:t>
            </a:r>
            <a:endParaRPr/>
          </a:p>
        </p:txBody>
      </p:sp>
      <p:sp>
        <p:nvSpPr>
          <p:cNvPr id="764" name="Google Shape;764;p45"/>
          <p:cNvSpPr txBox="1"/>
          <p:nvPr/>
        </p:nvSpPr>
        <p:spPr>
          <a:xfrm>
            <a:off x="535940" y="1517714"/>
            <a:ext cx="8074025" cy="4102735"/>
          </a:xfrm>
          <a:prstGeom prst="rect">
            <a:avLst/>
          </a:prstGeom>
          <a:noFill/>
          <a:ln>
            <a:noFill/>
          </a:ln>
        </p:spPr>
        <p:txBody>
          <a:bodyPr anchorCtr="0" anchor="t" bIns="0" lIns="0" spcFirstLastPara="1" rIns="0" wrap="square" tIns="104125">
            <a:spAutoFit/>
          </a:bodyPr>
          <a:lstStyle/>
          <a:p>
            <a:pPr indent="-342900" lvl="0" marL="355600" marR="0" rtl="0" algn="just">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Two process share a common, fixed sized buffer.</a:t>
            </a:r>
            <a:endParaRPr sz="3000">
              <a:solidFill>
                <a:schemeClr val="dk1"/>
              </a:solidFill>
              <a:latin typeface="Arial"/>
              <a:ea typeface="Arial"/>
              <a:cs typeface="Arial"/>
              <a:sym typeface="Arial"/>
            </a:endParaRPr>
          </a:p>
          <a:p>
            <a:pPr indent="-342900" lvl="0" marL="355600" marR="7620" rtl="0" algn="just">
              <a:lnSpc>
                <a:spcPct val="100000"/>
              </a:lnSpc>
              <a:spcBef>
                <a:spcPts val="720"/>
              </a:spcBef>
              <a:spcAft>
                <a:spcPts val="0"/>
              </a:spcAft>
              <a:buClr>
                <a:schemeClr val="dk1"/>
              </a:buClr>
              <a:buSzPts val="3000"/>
              <a:buFont typeface="Arial"/>
              <a:buChar char="•"/>
            </a:pPr>
            <a:r>
              <a:rPr lang="en-US" sz="3000">
                <a:solidFill>
                  <a:schemeClr val="dk1"/>
                </a:solidFill>
                <a:latin typeface="Arial"/>
                <a:ea typeface="Arial"/>
                <a:cs typeface="Arial"/>
                <a:sym typeface="Arial"/>
              </a:rPr>
              <a:t>Suppose one process, producer, is generating  information that the second process, consumer, is  using.</a:t>
            </a:r>
            <a:endParaRPr sz="3000">
              <a:solidFill>
                <a:schemeClr val="dk1"/>
              </a:solidFill>
              <a:latin typeface="Arial"/>
              <a:ea typeface="Arial"/>
              <a:cs typeface="Arial"/>
              <a:sym typeface="Arial"/>
            </a:endParaRPr>
          </a:p>
          <a:p>
            <a:pPr indent="-287019" lvl="0" marL="756285" marR="5080" rtl="0" algn="just">
              <a:lnSpc>
                <a:spcPct val="100000"/>
              </a:lnSpc>
              <a:spcBef>
                <a:spcPts val="655"/>
              </a:spcBef>
              <a:spcAft>
                <a:spcPts val="0"/>
              </a:spcAft>
              <a:buNone/>
            </a:pPr>
            <a:r>
              <a:rPr lang="en-US" sz="2600">
                <a:solidFill>
                  <a:srgbClr val="00AFEF"/>
                </a:solidFill>
                <a:latin typeface="Arial"/>
                <a:ea typeface="Arial"/>
                <a:cs typeface="Arial"/>
                <a:sym typeface="Arial"/>
              </a:rPr>
              <a:t>– Their speed may be mismatched, if producer insert  item rapidly the buffer will full and go to the sleep  until consumer consumes some item, while consumer  consumes rapidly, the buffer will empty and go to  sleep until producer put something in the buffer.</a:t>
            </a:r>
            <a:endParaRPr sz="26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8" name="Shape 768"/>
        <p:cNvGrpSpPr/>
        <p:nvPr/>
      </p:nvGrpSpPr>
      <p:grpSpPr>
        <a:xfrm>
          <a:off x="0" y="0"/>
          <a:ext cx="0" cy="0"/>
          <a:chOff x="0" y="0"/>
          <a:chExt cx="0" cy="0"/>
        </a:xfrm>
      </p:grpSpPr>
      <p:sp>
        <p:nvSpPr>
          <p:cNvPr id="769" name="Google Shape;769;p46"/>
          <p:cNvSpPr txBox="1"/>
          <p:nvPr>
            <p:ph type="title"/>
          </p:nvPr>
        </p:nvSpPr>
        <p:spPr>
          <a:xfrm>
            <a:off x="3888485" y="461594"/>
            <a:ext cx="136715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Conti.</a:t>
            </a:r>
            <a:endParaRPr sz="4400"/>
          </a:p>
        </p:txBody>
      </p:sp>
      <p:sp>
        <p:nvSpPr>
          <p:cNvPr id="770" name="Google Shape;770;p46"/>
          <p:cNvSpPr txBox="1"/>
          <p:nvPr/>
        </p:nvSpPr>
        <p:spPr>
          <a:xfrm>
            <a:off x="535940" y="1537538"/>
            <a:ext cx="6969125" cy="478726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700">
                <a:solidFill>
                  <a:schemeClr val="dk1"/>
                </a:solidFill>
                <a:latin typeface="Arial"/>
                <a:ea typeface="Arial"/>
                <a:cs typeface="Arial"/>
                <a:sym typeface="Arial"/>
              </a:rPr>
              <a:t>#define N = 100 /* number of slots in the buffer*/  int count = 0; /* number of item in the buffer*/</a:t>
            </a:r>
            <a:endParaRPr sz="27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28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2700">
                <a:solidFill>
                  <a:schemeClr val="dk1"/>
                </a:solidFill>
                <a:latin typeface="Arial"/>
                <a:ea typeface="Arial"/>
                <a:cs typeface="Arial"/>
                <a:sym typeface="Arial"/>
              </a:rPr>
              <a:t>void producer(void)</a:t>
            </a:r>
            <a:endParaRPr sz="2700">
              <a:solidFill>
                <a:schemeClr val="dk1"/>
              </a:solidFill>
              <a:latin typeface="Arial"/>
              <a:ea typeface="Arial"/>
              <a:cs typeface="Arial"/>
              <a:sym typeface="Arial"/>
            </a:endParaRPr>
          </a:p>
          <a:p>
            <a:pPr indent="0" lvl="0" marL="1384300" marR="0" rtl="0" algn="l">
              <a:lnSpc>
                <a:spcPct val="100000"/>
              </a:lnSpc>
              <a:spcBef>
                <a:spcPts val="40"/>
              </a:spcBef>
              <a:spcAft>
                <a:spcPts val="0"/>
              </a:spcAft>
              <a:buNone/>
            </a:pPr>
            <a:r>
              <a:rPr lang="en-U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0" lvl="0" marL="1384300" marR="4503420" rtl="0" algn="l">
              <a:lnSpc>
                <a:spcPct val="100000"/>
              </a:lnSpc>
              <a:spcBef>
                <a:spcPts val="0"/>
              </a:spcBef>
              <a:spcAft>
                <a:spcPts val="0"/>
              </a:spcAft>
              <a:buNone/>
            </a:pPr>
            <a:r>
              <a:rPr lang="en-US" sz="1700">
                <a:solidFill>
                  <a:schemeClr val="dk1"/>
                </a:solidFill>
                <a:latin typeface="Arial"/>
                <a:ea typeface="Arial"/>
                <a:cs typeface="Arial"/>
                <a:sym typeface="Arial"/>
              </a:rPr>
              <a:t>int item;  while(TRUE)</a:t>
            </a:r>
            <a:endParaRPr sz="1700">
              <a:solidFill>
                <a:schemeClr val="dk1"/>
              </a:solidFill>
              <a:latin typeface="Arial"/>
              <a:ea typeface="Arial"/>
              <a:cs typeface="Arial"/>
              <a:sym typeface="Arial"/>
            </a:endParaRPr>
          </a:p>
          <a:p>
            <a:pPr indent="0" lvl="0" marL="1384300" marR="0" rtl="0" algn="l">
              <a:lnSpc>
                <a:spcPct val="100000"/>
              </a:lnSpc>
              <a:spcBef>
                <a:spcPts val="0"/>
              </a:spcBef>
              <a:spcAft>
                <a:spcPts val="0"/>
              </a:spcAft>
              <a:buNone/>
            </a:pPr>
            <a:r>
              <a:rPr lang="en-US" sz="1700">
                <a:solidFill>
                  <a:schemeClr val="dk1"/>
                </a:solidFill>
                <a:latin typeface="Arial"/>
                <a:ea typeface="Arial"/>
                <a:cs typeface="Arial"/>
                <a:sym typeface="Arial"/>
              </a:rPr>
              <a:t>{ /* repeat forever*/</a:t>
            </a:r>
            <a:endParaRPr sz="1700">
              <a:solidFill>
                <a:schemeClr val="dk1"/>
              </a:solidFill>
              <a:latin typeface="Arial"/>
              <a:ea typeface="Arial"/>
              <a:cs typeface="Arial"/>
              <a:sym typeface="Arial"/>
            </a:endParaRPr>
          </a:p>
          <a:p>
            <a:pPr indent="0" lvl="0" marL="2298700" marR="0" rtl="0" algn="l">
              <a:lnSpc>
                <a:spcPct val="100000"/>
              </a:lnSpc>
              <a:spcBef>
                <a:spcPts val="0"/>
              </a:spcBef>
              <a:spcAft>
                <a:spcPts val="0"/>
              </a:spcAft>
              <a:buNone/>
            </a:pPr>
            <a:r>
              <a:rPr lang="en-US" sz="1700">
                <a:solidFill>
                  <a:schemeClr val="dk1"/>
                </a:solidFill>
                <a:latin typeface="Arial"/>
                <a:ea typeface="Arial"/>
                <a:cs typeface="Arial"/>
                <a:sym typeface="Arial"/>
              </a:rPr>
              <a:t>item = produce_item(); /*generate next item*/</a:t>
            </a:r>
            <a:endParaRPr sz="1700">
              <a:solidFill>
                <a:schemeClr val="dk1"/>
              </a:solidFill>
              <a:latin typeface="Arial"/>
              <a:ea typeface="Arial"/>
              <a:cs typeface="Arial"/>
              <a:sym typeface="Arial"/>
            </a:endParaRPr>
          </a:p>
          <a:p>
            <a:pPr indent="0" lvl="0" marL="2298700" marR="0" rtl="0" algn="l">
              <a:lnSpc>
                <a:spcPct val="100000"/>
              </a:lnSpc>
              <a:spcBef>
                <a:spcPts val="0"/>
              </a:spcBef>
              <a:spcAft>
                <a:spcPts val="0"/>
              </a:spcAft>
              <a:buNone/>
            </a:pPr>
            <a:r>
              <a:rPr lang="en-US" sz="1700">
                <a:solidFill>
                  <a:schemeClr val="dk1"/>
                </a:solidFill>
                <a:latin typeface="Arial"/>
                <a:ea typeface="Arial"/>
                <a:cs typeface="Arial"/>
                <a:sym typeface="Arial"/>
              </a:rPr>
              <a:t>if (count == N)</a:t>
            </a:r>
            <a:endParaRPr sz="1700">
              <a:solidFill>
                <a:schemeClr val="dk1"/>
              </a:solidFill>
              <a:latin typeface="Arial"/>
              <a:ea typeface="Arial"/>
              <a:cs typeface="Arial"/>
              <a:sym typeface="Arial"/>
            </a:endParaRPr>
          </a:p>
          <a:p>
            <a:pPr indent="276225" lvl="0" marL="2298700" marR="992505" rtl="0" algn="l">
              <a:lnSpc>
                <a:spcPct val="100000"/>
              </a:lnSpc>
              <a:spcBef>
                <a:spcPts val="0"/>
              </a:spcBef>
              <a:spcAft>
                <a:spcPts val="0"/>
              </a:spcAft>
              <a:buNone/>
            </a:pPr>
            <a:r>
              <a:rPr lang="en-US" sz="1700">
                <a:solidFill>
                  <a:schemeClr val="dk1"/>
                </a:solidFill>
                <a:latin typeface="Arial"/>
                <a:ea typeface="Arial"/>
                <a:cs typeface="Arial"/>
                <a:sym typeface="Arial"/>
              </a:rPr>
              <a:t>sleep(); /*if buffer is full go to sleep*/  insert_item(item); /* put item in buffer */  count = count +1; /*increment count */</a:t>
            </a:r>
            <a:endParaRPr sz="1700">
              <a:solidFill>
                <a:schemeClr val="dk1"/>
              </a:solidFill>
              <a:latin typeface="Arial"/>
              <a:ea typeface="Arial"/>
              <a:cs typeface="Arial"/>
              <a:sym typeface="Arial"/>
            </a:endParaRPr>
          </a:p>
          <a:p>
            <a:pPr indent="-276225" lvl="0" marL="2574925" marR="2643505" rtl="0" algn="l">
              <a:lnSpc>
                <a:spcPct val="100000"/>
              </a:lnSpc>
              <a:spcBef>
                <a:spcPts val="5"/>
              </a:spcBef>
              <a:spcAft>
                <a:spcPts val="0"/>
              </a:spcAft>
              <a:buNone/>
            </a:pPr>
            <a:r>
              <a:rPr lang="en-US" sz="1700">
                <a:solidFill>
                  <a:schemeClr val="dk1"/>
                </a:solidFill>
                <a:latin typeface="Arial"/>
                <a:ea typeface="Arial"/>
                <a:cs typeface="Arial"/>
                <a:sym typeface="Arial"/>
              </a:rPr>
              <a:t>if (count == 1)  wakeup(consumer);</a:t>
            </a:r>
            <a:endParaRPr sz="1700">
              <a:solidFill>
                <a:schemeClr val="dk1"/>
              </a:solidFill>
              <a:latin typeface="Arial"/>
              <a:ea typeface="Arial"/>
              <a:cs typeface="Arial"/>
              <a:sym typeface="Arial"/>
            </a:endParaRPr>
          </a:p>
          <a:p>
            <a:pPr indent="0" lvl="0" marL="2298700" marR="0" rtl="0" algn="l">
              <a:lnSpc>
                <a:spcPct val="100000"/>
              </a:lnSpc>
              <a:spcBef>
                <a:spcPts val="0"/>
              </a:spcBef>
              <a:spcAft>
                <a:spcPts val="0"/>
              </a:spcAft>
              <a:buNone/>
            </a:pPr>
            <a:r>
              <a:rPr lang="en-US" sz="1700">
                <a:solidFill>
                  <a:schemeClr val="dk1"/>
                </a:solidFill>
                <a:latin typeface="Arial"/>
                <a:ea typeface="Arial"/>
                <a:cs typeface="Arial"/>
                <a:sym typeface="Arial"/>
              </a:rPr>
              <a:t>/* was buffer empty*/</a:t>
            </a:r>
            <a:endParaRPr sz="1700">
              <a:solidFill>
                <a:schemeClr val="dk1"/>
              </a:solidFill>
              <a:latin typeface="Arial"/>
              <a:ea typeface="Arial"/>
              <a:cs typeface="Arial"/>
              <a:sym typeface="Arial"/>
            </a:endParaRPr>
          </a:p>
        </p:txBody>
      </p:sp>
      <p:sp>
        <p:nvSpPr>
          <p:cNvPr id="771" name="Google Shape;771;p46"/>
          <p:cNvSpPr txBox="1"/>
          <p:nvPr/>
        </p:nvSpPr>
        <p:spPr>
          <a:xfrm>
            <a:off x="1907794" y="6298184"/>
            <a:ext cx="93980" cy="2851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p:txBody>
      </p:sp>
      <p:sp>
        <p:nvSpPr>
          <p:cNvPr id="772" name="Google Shape;772;p46"/>
          <p:cNvSpPr txBox="1"/>
          <p:nvPr/>
        </p:nvSpPr>
        <p:spPr>
          <a:xfrm>
            <a:off x="8426957" y="6427114"/>
            <a:ext cx="1809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47</a:t>
            </a:r>
            <a:endParaRPr sz="1200">
              <a:solidFill>
                <a:schemeClr val="dk1"/>
              </a:solidFill>
              <a:latin typeface="Arial"/>
              <a:ea typeface="Arial"/>
              <a:cs typeface="Arial"/>
              <a:sym typeface="Arial"/>
            </a:endParaRPr>
          </a:p>
        </p:txBody>
      </p:sp>
      <p:sp>
        <p:nvSpPr>
          <p:cNvPr id="773" name="Google Shape;773;p46"/>
          <p:cNvSpPr txBox="1"/>
          <p:nvPr>
            <p:ph idx="11" type="ftr"/>
          </p:nvPr>
        </p:nvSpPr>
        <p:spPr>
          <a:xfrm>
            <a:off x="2692588" y="6623136"/>
            <a:ext cx="4953000"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b586d4546b_0_0"/>
          <p:cNvSpPr txBox="1"/>
          <p:nvPr>
            <p:ph type="title"/>
          </p:nvPr>
        </p:nvSpPr>
        <p:spPr>
          <a:xfrm>
            <a:off x="1009294" y="191846"/>
            <a:ext cx="7125900" cy="12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0" name="Google Shape;780;gb586d4546b_0_0"/>
          <p:cNvSpPr txBox="1"/>
          <p:nvPr>
            <p:ph idx="1" type="body"/>
          </p:nvPr>
        </p:nvSpPr>
        <p:spPr>
          <a:xfrm>
            <a:off x="534669" y="1563446"/>
            <a:ext cx="8074800" cy="414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sp>
        <p:nvSpPr>
          <p:cNvPr id="785" name="Google Shape;785;p4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86" name="Google Shape;786;p47"/>
          <p:cNvSpPr txBox="1"/>
          <p:nvPr>
            <p:ph type="title"/>
          </p:nvPr>
        </p:nvSpPr>
        <p:spPr>
          <a:xfrm>
            <a:off x="3638550" y="461594"/>
            <a:ext cx="18700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Cont……</a:t>
            </a:r>
            <a:endParaRPr sz="4400"/>
          </a:p>
        </p:txBody>
      </p:sp>
      <p:sp>
        <p:nvSpPr>
          <p:cNvPr id="787" name="Google Shape;787;p47"/>
          <p:cNvSpPr txBox="1"/>
          <p:nvPr/>
        </p:nvSpPr>
        <p:spPr>
          <a:xfrm>
            <a:off x="1450594" y="1555445"/>
            <a:ext cx="5829300" cy="421767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void consumer(void)</a:t>
            </a:r>
            <a:endParaRPr sz="22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a:p>
            <a:pPr indent="0" lvl="0" marL="469900" marR="4156075" rtl="0" algn="l">
              <a:lnSpc>
                <a:spcPct val="100000"/>
              </a:lnSpc>
              <a:spcBef>
                <a:spcPts val="10"/>
              </a:spcBef>
              <a:spcAft>
                <a:spcPts val="0"/>
              </a:spcAft>
              <a:buNone/>
            </a:pPr>
            <a:r>
              <a:rPr lang="en-US" sz="1900">
                <a:solidFill>
                  <a:schemeClr val="dk1"/>
                </a:solidFill>
                <a:latin typeface="Arial"/>
                <a:ea typeface="Arial"/>
                <a:cs typeface="Arial"/>
                <a:sym typeface="Arial"/>
              </a:rPr>
              <a:t>int item;  while(TRUE)</a:t>
            </a:r>
            <a:endParaRPr sz="1900">
              <a:solidFill>
                <a:schemeClr val="dk1"/>
              </a:solidFill>
              <a:latin typeface="Arial"/>
              <a:ea typeface="Arial"/>
              <a:cs typeface="Arial"/>
              <a:sym typeface="Arial"/>
            </a:endParaRPr>
          </a:p>
          <a:p>
            <a:pPr indent="0" lvl="0" marL="469900" marR="0" rtl="0" algn="l">
              <a:lnSpc>
                <a:spcPct val="100000"/>
              </a:lnSpc>
              <a:spcBef>
                <a:spcPts val="0"/>
              </a:spcBef>
              <a:spcAft>
                <a:spcPts val="0"/>
              </a:spcAft>
              <a:buNone/>
            </a:pPr>
            <a:r>
              <a:rPr lang="en-US" sz="1900">
                <a:solidFill>
                  <a:schemeClr val="dk1"/>
                </a:solidFill>
                <a:latin typeface="Arial"/>
                <a:ea typeface="Arial"/>
                <a:cs typeface="Arial"/>
                <a:sym typeface="Arial"/>
              </a:rPr>
              <a:t>{ /* repeat forever*/</a:t>
            </a:r>
            <a:endParaRPr sz="1900">
              <a:solidFill>
                <a:schemeClr val="dk1"/>
              </a:solidFill>
              <a:latin typeface="Arial"/>
              <a:ea typeface="Arial"/>
              <a:cs typeface="Arial"/>
              <a:sym typeface="Arial"/>
            </a:endParaRPr>
          </a:p>
          <a:p>
            <a:pPr indent="0" lvl="0" marL="927100" marR="0" rtl="0" algn="l">
              <a:lnSpc>
                <a:spcPct val="100000"/>
              </a:lnSpc>
              <a:spcBef>
                <a:spcPts val="5"/>
              </a:spcBef>
              <a:spcAft>
                <a:spcPts val="0"/>
              </a:spcAft>
              <a:buNone/>
            </a:pPr>
            <a:r>
              <a:rPr lang="en-US" sz="1900">
                <a:solidFill>
                  <a:schemeClr val="dk1"/>
                </a:solidFill>
                <a:latin typeface="Arial"/>
                <a:ea typeface="Arial"/>
                <a:cs typeface="Arial"/>
                <a:sym typeface="Arial"/>
              </a:rPr>
              <a:t>if(count == 0)</a:t>
            </a:r>
            <a:endParaRPr sz="1900">
              <a:solidFill>
                <a:schemeClr val="dk1"/>
              </a:solidFill>
              <a:latin typeface="Arial"/>
              <a:ea typeface="Arial"/>
              <a:cs typeface="Arial"/>
              <a:sym typeface="Arial"/>
            </a:endParaRPr>
          </a:p>
          <a:p>
            <a:pPr indent="0" lvl="0" marL="1155700" marR="0" rtl="0" algn="l">
              <a:lnSpc>
                <a:spcPct val="100000"/>
              </a:lnSpc>
              <a:spcBef>
                <a:spcPts val="0"/>
              </a:spcBef>
              <a:spcAft>
                <a:spcPts val="0"/>
              </a:spcAft>
              <a:buNone/>
            </a:pPr>
            <a:r>
              <a:rPr lang="en-US" sz="1900">
                <a:solidFill>
                  <a:schemeClr val="dk1"/>
                </a:solidFill>
                <a:latin typeface="Arial"/>
                <a:ea typeface="Arial"/>
                <a:cs typeface="Arial"/>
                <a:sym typeface="Arial"/>
              </a:rPr>
              <a:t>sleep(); /* if buffer is empty go to sleep*/</a:t>
            </a:r>
            <a:endParaRPr sz="1900">
              <a:solidFill>
                <a:schemeClr val="dk1"/>
              </a:solidFill>
              <a:latin typeface="Arial"/>
              <a:ea typeface="Arial"/>
              <a:cs typeface="Arial"/>
              <a:sym typeface="Arial"/>
            </a:endParaRPr>
          </a:p>
          <a:p>
            <a:pPr indent="0" lvl="0" marL="927100" marR="5080" rtl="0" algn="l">
              <a:lnSpc>
                <a:spcPct val="100000"/>
              </a:lnSpc>
              <a:spcBef>
                <a:spcPts val="0"/>
              </a:spcBef>
              <a:spcAft>
                <a:spcPts val="0"/>
              </a:spcAft>
              <a:buNone/>
            </a:pPr>
            <a:r>
              <a:rPr lang="en-US" sz="1900">
                <a:solidFill>
                  <a:schemeClr val="dk1"/>
                </a:solidFill>
                <a:latin typeface="Arial"/>
                <a:ea typeface="Arial"/>
                <a:cs typeface="Arial"/>
                <a:sym typeface="Arial"/>
              </a:rPr>
              <a:t>item = remove_item(); /*take item out of buffer*/  count = count -1; /*decrement count*/</a:t>
            </a:r>
            <a:endParaRPr sz="1900">
              <a:solidFill>
                <a:schemeClr val="dk1"/>
              </a:solidFill>
              <a:latin typeface="Arial"/>
              <a:ea typeface="Arial"/>
              <a:cs typeface="Arial"/>
              <a:sym typeface="Arial"/>
            </a:endParaRPr>
          </a:p>
          <a:p>
            <a:pPr indent="0" lvl="0" marL="927100" marR="0" rtl="0" algn="l">
              <a:lnSpc>
                <a:spcPct val="100000"/>
              </a:lnSpc>
              <a:spcBef>
                <a:spcPts val="0"/>
              </a:spcBef>
              <a:spcAft>
                <a:spcPts val="0"/>
              </a:spcAft>
              <a:buNone/>
            </a:pPr>
            <a:r>
              <a:rPr lang="en-US" sz="1900">
                <a:solidFill>
                  <a:schemeClr val="dk1"/>
                </a:solidFill>
                <a:latin typeface="Arial"/>
                <a:ea typeface="Arial"/>
                <a:cs typeface="Arial"/>
                <a:sym typeface="Arial"/>
              </a:rPr>
              <a:t>if (count == N-1)</a:t>
            </a:r>
            <a:endParaRPr sz="1900">
              <a:solidFill>
                <a:schemeClr val="dk1"/>
              </a:solidFill>
              <a:latin typeface="Arial"/>
              <a:ea typeface="Arial"/>
              <a:cs typeface="Arial"/>
              <a:sym typeface="Arial"/>
            </a:endParaRPr>
          </a:p>
          <a:p>
            <a:pPr indent="280035" lvl="0" marL="927100" marR="702310" rtl="0" algn="l">
              <a:lnSpc>
                <a:spcPct val="100000"/>
              </a:lnSpc>
              <a:spcBef>
                <a:spcPts val="0"/>
              </a:spcBef>
              <a:spcAft>
                <a:spcPts val="0"/>
              </a:spcAft>
              <a:buNone/>
            </a:pPr>
            <a:r>
              <a:rPr lang="en-US" sz="1900">
                <a:solidFill>
                  <a:schemeClr val="dk1"/>
                </a:solidFill>
                <a:latin typeface="Arial"/>
                <a:ea typeface="Arial"/>
                <a:cs typeface="Arial"/>
                <a:sym typeface="Arial"/>
              </a:rPr>
              <a:t>wakeup(producer); /*was buffer full ?*/  consume_item(); /*print item*/</a:t>
            </a:r>
            <a:endParaRPr sz="1900">
              <a:solidFill>
                <a:schemeClr val="dk1"/>
              </a:solidFill>
              <a:latin typeface="Arial"/>
              <a:ea typeface="Arial"/>
              <a:cs typeface="Arial"/>
              <a:sym typeface="Arial"/>
            </a:endParaRPr>
          </a:p>
          <a:p>
            <a:pPr indent="0" lvl="0" marL="927100" marR="0" rtl="0" algn="l">
              <a:lnSpc>
                <a:spcPct val="119736"/>
              </a:lnSpc>
              <a:spcBef>
                <a:spcPts val="0"/>
              </a:spcBef>
              <a:spcAft>
                <a:spcPts val="0"/>
              </a:spcAft>
              <a:buNone/>
            </a:pPr>
            <a:r>
              <a:rPr lang="en-US" sz="1900">
                <a:solidFill>
                  <a:schemeClr val="dk1"/>
                </a:solidFill>
                <a:latin typeface="Arial"/>
                <a:ea typeface="Arial"/>
                <a:cs typeface="Arial"/>
                <a:sym typeface="Arial"/>
              </a:rPr>
              <a:t>}</a:t>
            </a:r>
            <a:endParaRPr sz="1900">
              <a:solidFill>
                <a:schemeClr val="dk1"/>
              </a:solidFill>
              <a:latin typeface="Arial"/>
              <a:ea typeface="Arial"/>
              <a:cs typeface="Arial"/>
              <a:sym typeface="Arial"/>
            </a:endParaRPr>
          </a:p>
          <a:p>
            <a:pPr indent="0" lvl="0" marL="12700" marR="0" rtl="0" algn="l">
              <a:lnSpc>
                <a:spcPct val="119772"/>
              </a:lnSpc>
              <a:spcBef>
                <a:spcPts val="0"/>
              </a:spcBef>
              <a:spcAft>
                <a:spcPts val="0"/>
              </a:spcAft>
              <a:buNone/>
            </a:pPr>
            <a:r>
              <a:rPr lang="en-US"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1" name="Shape 791"/>
        <p:cNvGrpSpPr/>
        <p:nvPr/>
      </p:nvGrpSpPr>
      <p:grpSpPr>
        <a:xfrm>
          <a:off x="0" y="0"/>
          <a:ext cx="0" cy="0"/>
          <a:chOff x="0" y="0"/>
          <a:chExt cx="0" cy="0"/>
        </a:xfrm>
      </p:grpSpPr>
      <p:sp>
        <p:nvSpPr>
          <p:cNvPr id="792" name="Google Shape;792;p4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793" name="Google Shape;793;p48"/>
          <p:cNvSpPr txBox="1"/>
          <p:nvPr>
            <p:ph type="title"/>
          </p:nvPr>
        </p:nvSpPr>
        <p:spPr>
          <a:xfrm>
            <a:off x="624941" y="191846"/>
            <a:ext cx="7900034" cy="1244600"/>
          </a:xfrm>
          <a:prstGeom prst="rect">
            <a:avLst/>
          </a:prstGeom>
          <a:noFill/>
          <a:ln>
            <a:noFill/>
          </a:ln>
        </p:spPr>
        <p:txBody>
          <a:bodyPr anchorCtr="0" anchor="t" bIns="0" lIns="0" spcFirstLastPara="1" rIns="0" wrap="square" tIns="12050">
            <a:spAutoFit/>
          </a:bodyPr>
          <a:lstStyle/>
          <a:p>
            <a:pPr indent="-2646680" lvl="0" marL="2658745" marR="5080" rtl="0" algn="l">
              <a:lnSpc>
                <a:spcPct val="100000"/>
              </a:lnSpc>
              <a:spcBef>
                <a:spcPts val="0"/>
              </a:spcBef>
              <a:spcAft>
                <a:spcPts val="0"/>
              </a:spcAft>
              <a:buNone/>
            </a:pPr>
            <a:r>
              <a:rPr lang="en-US"/>
              <a:t>Producer Consumer with weak up and  sleep signals</a:t>
            </a:r>
            <a:endParaRPr/>
          </a:p>
        </p:txBody>
      </p:sp>
      <p:sp>
        <p:nvSpPr>
          <p:cNvPr id="794" name="Google Shape;794;p48"/>
          <p:cNvSpPr txBox="1"/>
          <p:nvPr/>
        </p:nvSpPr>
        <p:spPr>
          <a:xfrm>
            <a:off x="535940" y="1537538"/>
            <a:ext cx="8074025" cy="4349115"/>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Problem:</a:t>
            </a:r>
            <a:endParaRPr sz="2700">
              <a:solidFill>
                <a:schemeClr val="dk1"/>
              </a:solidFill>
              <a:latin typeface="Arial"/>
              <a:ea typeface="Arial"/>
              <a:cs typeface="Arial"/>
              <a:sym typeface="Arial"/>
            </a:endParaRPr>
          </a:p>
          <a:p>
            <a:pPr indent="-287019" lvl="1" marL="756285" marR="0" rtl="0" algn="l">
              <a:lnSpc>
                <a:spcPct val="100000"/>
              </a:lnSpc>
              <a:spcBef>
                <a:spcPts val="1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leads to race as in Lock variable.</a:t>
            </a:r>
            <a:endParaRPr b="0" i="0" sz="24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Trebuchet MS"/>
                <a:ea typeface="Trebuchet MS"/>
                <a:cs typeface="Trebuchet MS"/>
                <a:sym typeface="Trebuchet MS"/>
              </a:rPr>
              <a:t>What happen if</a:t>
            </a:r>
            <a:endParaRPr b="0" i="0" sz="2400" u="none" cap="none" strike="noStrike">
              <a:solidFill>
                <a:schemeClr val="dk1"/>
              </a:solidFill>
              <a:latin typeface="Trebuchet MS"/>
              <a:ea typeface="Trebuchet MS"/>
              <a:cs typeface="Trebuchet MS"/>
              <a:sym typeface="Trebuchet MS"/>
            </a:endParaRPr>
          </a:p>
          <a:p>
            <a:pPr indent="-228600" lvl="2" marL="1155700" marR="5080" rtl="0" algn="just">
              <a:lnSpc>
                <a:spcPct val="96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When the buffer is empty, the consumer just reads count and  quantum is expired, the producer inserts an item in the buffer,  increments count and wake up consumer.</a:t>
            </a:r>
            <a:endParaRPr b="0" i="0" sz="2000" u="none" cap="none" strike="noStrike">
              <a:solidFill>
                <a:schemeClr val="dk1"/>
              </a:solidFill>
              <a:latin typeface="Arial"/>
              <a:ea typeface="Arial"/>
              <a:cs typeface="Arial"/>
              <a:sym typeface="Arial"/>
            </a:endParaRPr>
          </a:p>
          <a:p>
            <a:pPr indent="-228600" lvl="2" marL="1155700" marR="5080" rtl="0" algn="just">
              <a:lnSpc>
                <a:spcPct val="96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consumer not yet asleep, so the wakeup signal is lost, the  consumer has the count value 0 from the last read so go to the  sleep.</a:t>
            </a:r>
            <a:endParaRPr b="0" i="0" sz="2000" u="none" cap="none" strike="noStrike">
              <a:solidFill>
                <a:schemeClr val="dk1"/>
              </a:solidFill>
              <a:latin typeface="Arial"/>
              <a:ea typeface="Arial"/>
              <a:cs typeface="Arial"/>
              <a:sym typeface="Arial"/>
            </a:endParaRPr>
          </a:p>
          <a:p>
            <a:pPr indent="-229235" lvl="2" marL="1155700" marR="0" rtl="0" algn="just">
              <a:lnSpc>
                <a:spcPct val="108000"/>
              </a:lnSpc>
              <a:spcBef>
                <a:spcPts val="2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Producer keeps on producing and fill the buffer and go to sleep,</a:t>
            </a:r>
            <a:endParaRPr b="0" i="0" sz="2000" u="none" cap="none" strike="noStrike">
              <a:solidFill>
                <a:schemeClr val="dk1"/>
              </a:solidFill>
              <a:latin typeface="Arial"/>
              <a:ea typeface="Arial"/>
              <a:cs typeface="Arial"/>
              <a:sym typeface="Arial"/>
            </a:endParaRPr>
          </a:p>
          <a:p>
            <a:pPr indent="0" lvl="0" marL="1155700" marR="0" rtl="0" algn="just">
              <a:lnSpc>
                <a:spcPct val="108000"/>
              </a:lnSpc>
              <a:spcBef>
                <a:spcPts val="0"/>
              </a:spcBef>
              <a:spcAft>
                <a:spcPts val="0"/>
              </a:spcAft>
              <a:buNone/>
            </a:pPr>
            <a:r>
              <a:rPr lang="en-US" sz="2000">
                <a:solidFill>
                  <a:schemeClr val="dk1"/>
                </a:solidFill>
                <a:latin typeface="Arial"/>
                <a:ea typeface="Arial"/>
                <a:cs typeface="Arial"/>
                <a:sym typeface="Arial"/>
              </a:rPr>
              <a:t>both will sleep forever.</a:t>
            </a:r>
            <a:endParaRPr sz="20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2600">
              <a:solidFill>
                <a:schemeClr val="dk1"/>
              </a:solidFill>
              <a:latin typeface="Arial"/>
              <a:ea typeface="Arial"/>
              <a:cs typeface="Arial"/>
              <a:sym typeface="Arial"/>
            </a:endParaRPr>
          </a:p>
          <a:p>
            <a:pPr indent="-342900" lvl="0" marL="355600" marR="5080" rtl="0" algn="l">
              <a:lnSpc>
                <a:spcPct val="95925"/>
              </a:lnSpc>
              <a:spcBef>
                <a:spcPts val="0"/>
              </a:spcBef>
              <a:spcAft>
                <a:spcPts val="0"/>
              </a:spcAft>
              <a:buNone/>
            </a:pPr>
            <a:r>
              <a:rPr lang="en-US" sz="2700">
                <a:solidFill>
                  <a:schemeClr val="dk1"/>
                </a:solidFill>
                <a:latin typeface="Arial"/>
                <a:ea typeface="Arial"/>
                <a:cs typeface="Arial"/>
                <a:sym typeface="Arial"/>
              </a:rPr>
              <a:t>Think: If we were able to save the wakeup signal that was  lost........(semaphores)</a:t>
            </a:r>
            <a:endParaRPr sz="27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 name="Shape 469"/>
        <p:cNvGrpSpPr/>
        <p:nvPr/>
      </p:nvGrpSpPr>
      <p:grpSpPr>
        <a:xfrm>
          <a:off x="0" y="0"/>
          <a:ext cx="0" cy="0"/>
          <a:chOff x="0" y="0"/>
          <a:chExt cx="0" cy="0"/>
        </a:xfrm>
      </p:grpSpPr>
      <p:sp>
        <p:nvSpPr>
          <p:cNvPr id="470" name="Google Shape;470;p5"/>
          <p:cNvSpPr txBox="1"/>
          <p:nvPr>
            <p:ph type="title"/>
          </p:nvPr>
        </p:nvSpPr>
        <p:spPr>
          <a:xfrm>
            <a:off x="1679829" y="309194"/>
            <a:ext cx="578802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Multiprogramming Mode</a:t>
            </a:r>
            <a:endParaRPr sz="4400"/>
          </a:p>
        </p:txBody>
      </p:sp>
      <p:sp>
        <p:nvSpPr>
          <p:cNvPr id="471" name="Google Shape;471;p5"/>
          <p:cNvSpPr txBox="1"/>
          <p:nvPr/>
        </p:nvSpPr>
        <p:spPr>
          <a:xfrm>
            <a:off x="535940" y="999870"/>
            <a:ext cx="5387340" cy="1418590"/>
          </a:xfrm>
          <a:prstGeom prst="rect">
            <a:avLst/>
          </a:prstGeom>
          <a:noFill/>
          <a:ln>
            <a:noFill/>
          </a:ln>
        </p:spPr>
        <p:txBody>
          <a:bodyPr anchorCtr="0" anchor="t" bIns="0" lIns="0" spcFirstLastPara="1" rIns="0" wrap="square" tIns="13325">
            <a:spAutoFit/>
          </a:bodyPr>
          <a:lstStyle/>
          <a:p>
            <a:pPr indent="0" lvl="0" marL="2698750" marR="0" rtl="0" algn="l">
              <a:lnSpc>
                <a:spcPct val="100000"/>
              </a:lnSpc>
              <a:spcBef>
                <a:spcPts val="0"/>
              </a:spcBef>
              <a:spcAft>
                <a:spcPts val="0"/>
              </a:spcAft>
              <a:buNone/>
            </a:pPr>
            <a:r>
              <a:rPr lang="en-US" sz="2000">
                <a:solidFill>
                  <a:srgbClr val="FF0000"/>
                </a:solidFill>
                <a:latin typeface="Arial"/>
                <a:ea typeface="Arial"/>
                <a:cs typeface="Arial"/>
                <a:sym typeface="Arial"/>
              </a:rPr>
              <a:t>multiple process at a time</a:t>
            </a:r>
            <a:endParaRPr sz="20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18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OS requirements for multiprogramming:</a:t>
            </a:r>
            <a:endParaRPr sz="18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Policy: to determine which process is to schedule.</a:t>
            </a:r>
            <a:endParaRPr sz="18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Mechanism: to switch between the processes.</a:t>
            </a:r>
            <a:endParaRPr sz="1800">
              <a:solidFill>
                <a:schemeClr val="dk1"/>
              </a:solidFill>
              <a:latin typeface="Arial"/>
              <a:ea typeface="Arial"/>
              <a:cs typeface="Arial"/>
              <a:sym typeface="Arial"/>
            </a:endParaRPr>
          </a:p>
        </p:txBody>
      </p:sp>
      <p:sp>
        <p:nvSpPr>
          <p:cNvPr id="472" name="Google Shape;472;p5"/>
          <p:cNvSpPr txBox="1"/>
          <p:nvPr/>
        </p:nvSpPr>
        <p:spPr>
          <a:xfrm>
            <a:off x="535940" y="5136641"/>
            <a:ext cx="6218555" cy="848994"/>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Examples: Unix, WindowsNT</a:t>
            </a:r>
            <a:endParaRPr sz="18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Advantages: Better system performance and user convenience.</a:t>
            </a:r>
            <a:endParaRPr sz="1800">
              <a:solidFill>
                <a:schemeClr val="dk1"/>
              </a:solidFill>
              <a:latin typeface="Arial"/>
              <a:ea typeface="Arial"/>
              <a:cs typeface="Arial"/>
              <a:sym typeface="Arial"/>
            </a:endParaRPr>
          </a:p>
          <a:p>
            <a:pPr indent="-393700" lvl="0" marL="40576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Disadvantages: Complexity in OS</a:t>
            </a:r>
            <a:endParaRPr sz="1800">
              <a:solidFill>
                <a:schemeClr val="dk1"/>
              </a:solidFill>
              <a:latin typeface="Arial"/>
              <a:ea typeface="Arial"/>
              <a:cs typeface="Arial"/>
              <a:sym typeface="Arial"/>
            </a:endParaRPr>
          </a:p>
        </p:txBody>
      </p:sp>
      <p:sp>
        <p:nvSpPr>
          <p:cNvPr id="473" name="Google Shape;473;p5"/>
          <p:cNvSpPr/>
          <p:nvPr/>
        </p:nvSpPr>
        <p:spPr>
          <a:xfrm>
            <a:off x="646358" y="2917250"/>
            <a:ext cx="5565300" cy="2219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8" name="Shape 798"/>
        <p:cNvGrpSpPr/>
        <p:nvPr/>
      </p:nvGrpSpPr>
      <p:grpSpPr>
        <a:xfrm>
          <a:off x="0" y="0"/>
          <a:ext cx="0" cy="0"/>
          <a:chOff x="0" y="0"/>
          <a:chExt cx="0" cy="0"/>
        </a:xfrm>
      </p:grpSpPr>
      <p:sp>
        <p:nvSpPr>
          <p:cNvPr id="799" name="Google Shape;799;p4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00" name="Google Shape;800;p49"/>
          <p:cNvSpPr txBox="1"/>
          <p:nvPr>
            <p:ph type="title"/>
          </p:nvPr>
        </p:nvSpPr>
        <p:spPr>
          <a:xfrm>
            <a:off x="3149345" y="461594"/>
            <a:ext cx="2846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Semaphores</a:t>
            </a:r>
            <a:endParaRPr sz="4400"/>
          </a:p>
        </p:txBody>
      </p:sp>
      <p:sp>
        <p:nvSpPr>
          <p:cNvPr id="801" name="Google Shape;801;p49"/>
          <p:cNvSpPr txBox="1"/>
          <p:nvPr/>
        </p:nvSpPr>
        <p:spPr>
          <a:xfrm>
            <a:off x="535940" y="1555445"/>
            <a:ext cx="8074025" cy="4728210"/>
          </a:xfrm>
          <a:prstGeom prst="rect">
            <a:avLst/>
          </a:prstGeom>
          <a:noFill/>
          <a:ln>
            <a:noFill/>
          </a:ln>
        </p:spPr>
        <p:txBody>
          <a:bodyPr anchorCtr="0" anchor="t" bIns="0" lIns="0" spcFirstLastPara="1" rIns="0" wrap="square" tIns="12050">
            <a:spAutoFit/>
          </a:bodyPr>
          <a:lstStyle/>
          <a:p>
            <a:pPr indent="-342900" lvl="0" marL="355600" marR="0" rtl="0" algn="l">
              <a:lnSpc>
                <a:spcPct val="107954"/>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E. W. Dijkstra (1965) suggested using an integer variable to count</a:t>
            </a:r>
            <a:endParaRPr sz="2200">
              <a:solidFill>
                <a:schemeClr val="dk1"/>
              </a:solidFill>
              <a:latin typeface="Arial"/>
              <a:ea typeface="Arial"/>
              <a:cs typeface="Arial"/>
              <a:sym typeface="Arial"/>
            </a:endParaRPr>
          </a:p>
          <a:p>
            <a:pPr indent="0" lvl="0" marL="355600" marR="0" rtl="0" algn="l">
              <a:lnSpc>
                <a:spcPct val="107954"/>
              </a:lnSpc>
              <a:spcBef>
                <a:spcPts val="0"/>
              </a:spcBef>
              <a:spcAft>
                <a:spcPts val="0"/>
              </a:spcAft>
              <a:buNone/>
            </a:pPr>
            <a:r>
              <a:rPr lang="en-US" sz="2200">
                <a:solidFill>
                  <a:schemeClr val="dk1"/>
                </a:solidFill>
                <a:latin typeface="Arial"/>
                <a:ea typeface="Arial"/>
                <a:cs typeface="Arial"/>
                <a:sym typeface="Arial"/>
              </a:rPr>
              <a:t>the number of wakeups, called a semaphore.</a:t>
            </a:r>
            <a:endParaRPr sz="2200">
              <a:solidFill>
                <a:schemeClr val="dk1"/>
              </a:solidFill>
              <a:latin typeface="Arial"/>
              <a:ea typeface="Arial"/>
              <a:cs typeface="Arial"/>
              <a:sym typeface="Arial"/>
            </a:endParaRPr>
          </a:p>
          <a:p>
            <a:pPr indent="-342900" lvl="0" marL="355600" marR="5080" rtl="0" algn="l">
              <a:lnSpc>
                <a:spcPct val="80000"/>
              </a:lnSpc>
              <a:spcBef>
                <a:spcPts val="53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200">
                <a:solidFill>
                  <a:schemeClr val="dk1"/>
                </a:solidFill>
                <a:latin typeface="Arial"/>
                <a:ea typeface="Arial"/>
                <a:cs typeface="Arial"/>
                <a:sym typeface="Arial"/>
              </a:rPr>
              <a:t>It could have the value 0, indicating no wakeups ware saved, or  some positive value if one or more wakeups were pending.</a:t>
            </a:r>
            <a:endParaRPr sz="2200">
              <a:solidFill>
                <a:schemeClr val="dk1"/>
              </a:solidFill>
              <a:latin typeface="Arial"/>
              <a:ea typeface="Arial"/>
              <a:cs typeface="Arial"/>
              <a:sym typeface="Arial"/>
            </a:endParaRPr>
          </a:p>
          <a:p>
            <a:pPr indent="0" lvl="0" marL="0" marR="0" rtl="0" algn="l">
              <a:lnSpc>
                <a:spcPct val="100000"/>
              </a:lnSpc>
              <a:spcBef>
                <a:spcPts val="5"/>
              </a:spcBef>
              <a:spcAft>
                <a:spcPts val="0"/>
              </a:spcAft>
              <a:buClr>
                <a:schemeClr val="dk1"/>
              </a:buClr>
              <a:buSzPts val="2750"/>
              <a:buFont typeface="Arial"/>
              <a:buNone/>
            </a:pPr>
            <a:r>
              <a:t/>
            </a:r>
            <a:endParaRPr sz="2750">
              <a:solidFill>
                <a:schemeClr val="dk1"/>
              </a:solidFill>
              <a:latin typeface="Arial"/>
              <a:ea typeface="Arial"/>
              <a:cs typeface="Arial"/>
              <a:sym typeface="Arial"/>
            </a:endParaRPr>
          </a:p>
          <a:p>
            <a:pPr indent="-342900" lvl="0" marL="355600" marR="5715" rtl="0" algn="l">
              <a:lnSpc>
                <a:spcPct val="80000"/>
              </a:lnSpc>
              <a:spcBef>
                <a:spcPts val="5"/>
              </a:spcBef>
              <a:spcAft>
                <a:spcPts val="0"/>
              </a:spcAft>
              <a:buClr>
                <a:schemeClr val="dk1"/>
              </a:buClr>
              <a:buSzPts val="2200"/>
              <a:buFont typeface="Arial"/>
              <a:buChar char="•"/>
            </a:pPr>
            <a:r>
              <a:rPr b="1" lang="en-US" sz="2200">
                <a:solidFill>
                  <a:schemeClr val="dk1"/>
                </a:solidFill>
                <a:latin typeface="Trebuchet MS"/>
                <a:ea typeface="Trebuchet MS"/>
                <a:cs typeface="Trebuchet MS"/>
                <a:sym typeface="Trebuchet MS"/>
              </a:rPr>
              <a:t>Operations: Down </a:t>
            </a:r>
            <a:r>
              <a:rPr lang="en-US" sz="2200">
                <a:solidFill>
                  <a:schemeClr val="dk1"/>
                </a:solidFill>
                <a:latin typeface="Arial"/>
                <a:ea typeface="Arial"/>
                <a:cs typeface="Arial"/>
                <a:sym typeface="Arial"/>
              </a:rPr>
              <a:t>and </a:t>
            </a:r>
            <a:r>
              <a:rPr b="1" lang="en-US" sz="2200">
                <a:solidFill>
                  <a:schemeClr val="dk1"/>
                </a:solidFill>
                <a:latin typeface="Trebuchet MS"/>
                <a:ea typeface="Trebuchet MS"/>
                <a:cs typeface="Trebuchet MS"/>
                <a:sym typeface="Trebuchet MS"/>
              </a:rPr>
              <a:t>Up </a:t>
            </a:r>
            <a:r>
              <a:rPr lang="en-US" sz="2200">
                <a:solidFill>
                  <a:schemeClr val="dk1"/>
                </a:solidFill>
                <a:latin typeface="Arial"/>
                <a:ea typeface="Arial"/>
                <a:cs typeface="Arial"/>
                <a:sym typeface="Arial"/>
              </a:rPr>
              <a:t>(originally he proposed P and V in Dutch  and sometimes known as wait and signal)</a:t>
            </a:r>
            <a:endParaRPr sz="2200">
              <a:solidFill>
                <a:schemeClr val="dk1"/>
              </a:solidFill>
              <a:latin typeface="Arial"/>
              <a:ea typeface="Arial"/>
              <a:cs typeface="Arial"/>
              <a:sym typeface="Arial"/>
            </a:endParaRPr>
          </a:p>
          <a:p>
            <a:pPr indent="-287019" lvl="1" marL="756285" marR="0" rtl="0" algn="l">
              <a:lnSpc>
                <a:spcPct val="100000"/>
              </a:lnSpc>
              <a:spcBef>
                <a:spcPts val="5"/>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Down: checks if the value greater than 0</a:t>
            </a:r>
            <a:endParaRPr b="0" i="0" sz="2000" u="none" cap="none" strike="noStrike">
              <a:solidFill>
                <a:schemeClr val="dk1"/>
              </a:solidFill>
              <a:latin typeface="Arial"/>
              <a:ea typeface="Arial"/>
              <a:cs typeface="Arial"/>
              <a:sym typeface="Arial"/>
            </a:endParaRPr>
          </a:p>
          <a:p>
            <a:pPr indent="-287019" lvl="1" marL="756285" marR="5715" rtl="0" algn="l">
              <a:lnSpc>
                <a:spcPct val="96000"/>
              </a:lnSpc>
              <a:spcBef>
                <a:spcPts val="465"/>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Arial"/>
                <a:ea typeface="Arial"/>
                <a:cs typeface="Arial"/>
                <a:sym typeface="Arial"/>
              </a:rPr>
              <a:t>yes-	decrement	the	value	(i.e.	Uses	one	stored	wakeup)	and  continues.</a:t>
            </a:r>
            <a:endParaRPr b="0" i="0" sz="2000" u="none" cap="none" strike="noStrike">
              <a:solidFill>
                <a:schemeClr val="dk1"/>
              </a:solidFill>
              <a:latin typeface="Arial"/>
              <a:ea typeface="Arial"/>
              <a:cs typeface="Arial"/>
              <a:sym typeface="Arial"/>
            </a:endParaRPr>
          </a:p>
          <a:p>
            <a:pPr indent="-287019" lvl="1" marL="756285" marR="0" rtl="0" algn="l">
              <a:lnSpc>
                <a:spcPct val="119750"/>
              </a:lnSpc>
              <a:spcBef>
                <a:spcPts val="2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No- process is put to sleep without completing down.</a:t>
            </a:r>
            <a:endParaRPr b="0" i="0" sz="2000" u="none" cap="none" strike="noStrike">
              <a:solidFill>
                <a:schemeClr val="dk1"/>
              </a:solidFill>
              <a:latin typeface="Arial"/>
              <a:ea typeface="Arial"/>
              <a:cs typeface="Arial"/>
              <a:sym typeface="Arial"/>
            </a:endParaRPr>
          </a:p>
          <a:p>
            <a:pPr indent="-342900" lvl="0" marL="355600" marR="6350" rtl="0" algn="l">
              <a:lnSpc>
                <a:spcPct val="95909"/>
              </a:lnSpc>
              <a:spcBef>
                <a:spcPts val="505"/>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b="1" lang="en-US" sz="2200">
                <a:solidFill>
                  <a:schemeClr val="dk1"/>
                </a:solidFill>
                <a:latin typeface="Trebuchet MS"/>
                <a:ea typeface="Trebuchet MS"/>
                <a:cs typeface="Trebuchet MS"/>
                <a:sym typeface="Trebuchet MS"/>
              </a:rPr>
              <a:t>Checking value, changing it, and possibly going to sleep, is all  done as single action.</a:t>
            </a:r>
            <a:endParaRPr sz="2200">
              <a:solidFill>
                <a:schemeClr val="dk1"/>
              </a:solidFill>
              <a:latin typeface="Trebuchet MS"/>
              <a:ea typeface="Trebuchet MS"/>
              <a:cs typeface="Trebuchet MS"/>
              <a:sym typeface="Trebuchet MS"/>
            </a:endParaRPr>
          </a:p>
          <a:p>
            <a:pPr indent="-287019" lvl="1" marL="756285" marR="5715" rtl="0" algn="just">
              <a:lnSpc>
                <a:spcPct val="96000"/>
              </a:lnSpc>
              <a:spcBef>
                <a:spcPts val="495"/>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Up: increments the value; if one or more processes were sleeping,  unable to complete earlier down operation, one of them is chosen and  is allowed to complete its down.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6" name="Shape 806"/>
        <p:cNvGrpSpPr/>
        <p:nvPr/>
      </p:nvGrpSpPr>
      <p:grpSpPr>
        <a:xfrm>
          <a:off x="0" y="0"/>
          <a:ext cx="0" cy="0"/>
          <a:chOff x="0" y="0"/>
          <a:chExt cx="0" cy="0"/>
        </a:xfrm>
      </p:grpSpPr>
      <p:sp>
        <p:nvSpPr>
          <p:cNvPr id="807" name="Google Shape;807;p5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08" name="Google Shape;808;p50"/>
          <p:cNvSpPr txBox="1"/>
          <p:nvPr>
            <p:ph type="title"/>
          </p:nvPr>
        </p:nvSpPr>
        <p:spPr>
          <a:xfrm>
            <a:off x="1938908" y="461594"/>
            <a:ext cx="526605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Semaphore Operations</a:t>
            </a:r>
            <a:endParaRPr sz="4400"/>
          </a:p>
        </p:txBody>
      </p:sp>
      <p:sp>
        <p:nvSpPr>
          <p:cNvPr id="809" name="Google Shape;809;p50"/>
          <p:cNvSpPr txBox="1"/>
          <p:nvPr/>
        </p:nvSpPr>
        <p:spPr>
          <a:xfrm>
            <a:off x="535940" y="1561541"/>
            <a:ext cx="4813300" cy="429514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void </a:t>
            </a:r>
            <a:r>
              <a:rPr b="1" lang="en-US" sz="2000">
                <a:solidFill>
                  <a:schemeClr val="dk1"/>
                </a:solidFill>
                <a:latin typeface="Trebuchet MS"/>
                <a:ea typeface="Trebuchet MS"/>
                <a:cs typeface="Trebuchet MS"/>
                <a:sym typeface="Trebuchet MS"/>
              </a:rPr>
              <a:t>down</a:t>
            </a:r>
            <a:r>
              <a:rPr lang="en-US" sz="2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chemeClr val="dk1"/>
                </a:solidFill>
                <a:latin typeface="Arial"/>
                <a:ea typeface="Arial"/>
                <a:cs typeface="Arial"/>
                <a:sym typeface="Arial"/>
              </a:rPr>
              <a:t>if(S&gt; 0)</a:t>
            </a:r>
            <a:endParaRPr sz="2000">
              <a:solidFill>
                <a:schemeClr val="dk1"/>
              </a:solidFill>
              <a:latin typeface="Arial"/>
              <a:ea typeface="Arial"/>
              <a:cs typeface="Arial"/>
              <a:sym typeface="Arial"/>
            </a:endParaRPr>
          </a:p>
          <a:p>
            <a:pPr indent="0" lvl="0" marL="927100" marR="0" rtl="0" algn="l">
              <a:lnSpc>
                <a:spcPct val="100000"/>
              </a:lnSpc>
              <a:spcBef>
                <a:spcPts val="0"/>
              </a:spcBef>
              <a:spcAft>
                <a:spcPts val="0"/>
              </a:spcAft>
              <a:buNone/>
            </a:pPr>
            <a:r>
              <a:rPr lang="en-US" sz="2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chemeClr val="dk1"/>
                </a:solidFill>
                <a:latin typeface="Arial"/>
                <a:ea typeface="Arial"/>
                <a:cs typeface="Arial"/>
                <a:sym typeface="Arial"/>
              </a:rPr>
              <a:t>else</a:t>
            </a:r>
            <a:endParaRPr sz="2000">
              <a:solidFill>
                <a:schemeClr val="dk1"/>
              </a:solidFill>
              <a:latin typeface="Arial"/>
              <a:ea typeface="Arial"/>
              <a:cs typeface="Arial"/>
              <a:sym typeface="Arial"/>
            </a:endParaRPr>
          </a:p>
          <a:p>
            <a:pPr indent="0" lvl="0" marL="410209" marR="0" rtl="0" algn="l">
              <a:lnSpc>
                <a:spcPct val="100000"/>
              </a:lnSpc>
              <a:spcBef>
                <a:spcPts val="0"/>
              </a:spcBef>
              <a:spcAft>
                <a:spcPts val="0"/>
              </a:spcAft>
              <a:buNone/>
            </a:pPr>
            <a:r>
              <a:rPr lang="en-US" sz="2000">
                <a:solidFill>
                  <a:schemeClr val="dk1"/>
                </a:solidFill>
                <a:latin typeface="Arial"/>
                <a:ea typeface="Arial"/>
                <a:cs typeface="Arial"/>
                <a:sym typeface="Arial"/>
              </a:rPr>
              <a:t>sleep(); //wait until s&gt;0</a:t>
            </a:r>
            <a:endParaRPr sz="2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void </a:t>
            </a:r>
            <a:r>
              <a:rPr b="1" lang="en-US" sz="2000">
                <a:solidFill>
                  <a:schemeClr val="dk1"/>
                </a:solidFill>
                <a:latin typeface="Trebuchet MS"/>
                <a:ea typeface="Trebuchet MS"/>
                <a:cs typeface="Trebuchet MS"/>
                <a:sym typeface="Trebuchet MS"/>
              </a:rPr>
              <a:t>up </a:t>
            </a:r>
            <a:r>
              <a:rPr lang="en-US" sz="2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572135" lvl="0" marL="927100" marR="5080" rtl="0" algn="l">
              <a:lnSpc>
                <a:spcPct val="100000"/>
              </a:lnSpc>
              <a:spcBef>
                <a:spcPts val="5"/>
              </a:spcBef>
              <a:spcAft>
                <a:spcPts val="0"/>
              </a:spcAft>
              <a:buNone/>
            </a:pPr>
            <a:r>
              <a:rPr lang="en-US" sz="2000">
                <a:solidFill>
                  <a:schemeClr val="dk1"/>
                </a:solidFill>
                <a:latin typeface="Arial"/>
                <a:ea typeface="Arial"/>
                <a:cs typeface="Arial"/>
                <a:sym typeface="Arial"/>
              </a:rPr>
              <a:t>if(one or more processes are sleeping on S)  one of these process is proceed;</a:t>
            </a:r>
            <a:endParaRPr sz="2000">
              <a:solidFill>
                <a:schemeClr val="dk1"/>
              </a:solidFill>
              <a:latin typeface="Arial"/>
              <a:ea typeface="Arial"/>
              <a:cs typeface="Arial"/>
              <a:sym typeface="Arial"/>
            </a:endParaRPr>
          </a:p>
          <a:p>
            <a:pPr indent="0" lvl="0" marL="355600" marR="0" rtl="0" algn="l">
              <a:lnSpc>
                <a:spcPct val="100000"/>
              </a:lnSpc>
              <a:spcBef>
                <a:spcPts val="0"/>
              </a:spcBef>
              <a:spcAft>
                <a:spcPts val="0"/>
              </a:spcAft>
              <a:buNone/>
            </a:pPr>
            <a:r>
              <a:rPr lang="en-US" sz="2000">
                <a:solidFill>
                  <a:schemeClr val="dk1"/>
                </a:solidFill>
                <a:latin typeface="Arial"/>
                <a:ea typeface="Arial"/>
                <a:cs typeface="Arial"/>
                <a:sym typeface="Arial"/>
              </a:rPr>
              <a:t>else</a:t>
            </a:r>
            <a:endParaRPr sz="2000">
              <a:solidFill>
                <a:schemeClr val="dk1"/>
              </a:solidFill>
              <a:latin typeface="Arial"/>
              <a:ea typeface="Arial"/>
              <a:cs typeface="Arial"/>
              <a:sym typeface="Arial"/>
            </a:endParaRPr>
          </a:p>
          <a:p>
            <a:pPr indent="0" lvl="0" marL="697230" marR="0" rtl="0" algn="l">
              <a:lnSpc>
                <a:spcPct val="100000"/>
              </a:lnSpc>
              <a:spcBef>
                <a:spcPts val="0"/>
              </a:spcBef>
              <a:spcAft>
                <a:spcPts val="0"/>
              </a:spcAft>
              <a:buNone/>
            </a:pPr>
            <a:r>
              <a:rPr lang="en-US" sz="2000">
                <a:solidFill>
                  <a:schemeClr val="dk1"/>
                </a:solidFill>
                <a:latin typeface="Arial"/>
                <a:ea typeface="Arial"/>
                <a:cs typeface="Arial"/>
                <a:sym typeface="Arial"/>
              </a:rPr>
              <a:t>S++;</a:t>
            </a:r>
            <a:endParaRPr sz="20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3" name="Shape 813"/>
        <p:cNvGrpSpPr/>
        <p:nvPr/>
      </p:nvGrpSpPr>
      <p:grpSpPr>
        <a:xfrm>
          <a:off x="0" y="0"/>
          <a:ext cx="0" cy="0"/>
          <a:chOff x="0" y="0"/>
          <a:chExt cx="0" cy="0"/>
        </a:xfrm>
      </p:grpSpPr>
      <p:sp>
        <p:nvSpPr>
          <p:cNvPr id="814" name="Google Shape;814;p5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15" name="Google Shape;815;p51"/>
          <p:cNvSpPr txBox="1"/>
          <p:nvPr>
            <p:ph type="title"/>
          </p:nvPr>
        </p:nvSpPr>
        <p:spPr>
          <a:xfrm>
            <a:off x="1823085" y="461594"/>
            <a:ext cx="549910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Semaphore: Discussions</a:t>
            </a:r>
            <a:endParaRPr sz="4400"/>
          </a:p>
        </p:txBody>
      </p:sp>
      <p:sp>
        <p:nvSpPr>
          <p:cNvPr id="816" name="Google Shape;816;p51"/>
          <p:cNvSpPr txBox="1"/>
          <p:nvPr/>
        </p:nvSpPr>
        <p:spPr>
          <a:xfrm>
            <a:off x="535940" y="1558874"/>
            <a:ext cx="8073390" cy="4221480"/>
          </a:xfrm>
          <a:prstGeom prst="rect">
            <a:avLst/>
          </a:prstGeom>
          <a:noFill/>
          <a:ln>
            <a:noFill/>
          </a:ln>
        </p:spPr>
        <p:txBody>
          <a:bodyPr anchorCtr="0" anchor="t" bIns="0" lIns="0" spcFirstLastPara="1" rIns="0" wrap="square" tIns="67925">
            <a:spAutoFit/>
          </a:bodyPr>
          <a:lstStyle/>
          <a:p>
            <a:pPr indent="-342900" lvl="0" marL="355600" marR="5080" rtl="0" algn="just">
              <a:lnSpc>
                <a:spcPct val="108124"/>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To avoid busy waiting, a semaphore may have  an associated waiting queue of process.</a:t>
            </a:r>
            <a:endParaRPr sz="3200">
              <a:solidFill>
                <a:schemeClr val="dk1"/>
              </a:solidFill>
              <a:latin typeface="Arial"/>
              <a:ea typeface="Arial"/>
              <a:cs typeface="Arial"/>
              <a:sym typeface="Arial"/>
            </a:endParaRPr>
          </a:p>
          <a:p>
            <a:pPr indent="-342900" lvl="0" marL="355600" marR="7620" rtl="0" algn="just">
              <a:lnSpc>
                <a:spcPct val="90000"/>
              </a:lnSpc>
              <a:spcBef>
                <a:spcPts val="715"/>
              </a:spcBef>
              <a:spcAft>
                <a:spcPts val="0"/>
              </a:spcAft>
              <a:buClr>
                <a:schemeClr val="dk1"/>
              </a:buClr>
              <a:buSzPts val="3200"/>
              <a:buFont typeface="Arial"/>
              <a:buChar char="•"/>
            </a:pPr>
            <a:r>
              <a:rPr lang="en-US" sz="3200">
                <a:solidFill>
                  <a:schemeClr val="dk1"/>
                </a:solidFill>
                <a:latin typeface="Arial"/>
                <a:ea typeface="Arial"/>
                <a:cs typeface="Arial"/>
                <a:sym typeface="Arial"/>
              </a:rPr>
              <a:t>If process does a down operation on a  semaphore which is zero, the process is added  to the semaphore’s queue.</a:t>
            </a:r>
            <a:endParaRPr sz="3200">
              <a:solidFill>
                <a:schemeClr val="dk1"/>
              </a:solidFill>
              <a:latin typeface="Arial"/>
              <a:ea typeface="Arial"/>
              <a:cs typeface="Arial"/>
              <a:sym typeface="Arial"/>
            </a:endParaRPr>
          </a:p>
          <a:p>
            <a:pPr indent="-342900" lvl="0" marL="355600" marR="5080" rtl="0" algn="just">
              <a:lnSpc>
                <a:spcPct val="9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When another process increments the  semaphore by doing up operation and there  are task in the queue, one is taken off and  resumed.</a:t>
            </a:r>
            <a:endParaRPr sz="32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0" name="Shape 820"/>
        <p:cNvGrpSpPr/>
        <p:nvPr/>
      </p:nvGrpSpPr>
      <p:grpSpPr>
        <a:xfrm>
          <a:off x="0" y="0"/>
          <a:ext cx="0" cy="0"/>
          <a:chOff x="0" y="0"/>
          <a:chExt cx="0" cy="0"/>
        </a:xfrm>
      </p:grpSpPr>
      <p:sp>
        <p:nvSpPr>
          <p:cNvPr id="821" name="Google Shape;821;p52"/>
          <p:cNvSpPr txBox="1"/>
          <p:nvPr>
            <p:ph type="title"/>
          </p:nvPr>
        </p:nvSpPr>
        <p:spPr>
          <a:xfrm>
            <a:off x="669442" y="496950"/>
            <a:ext cx="780605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Consumer producer using Semaphore</a:t>
            </a:r>
            <a:endParaRPr/>
          </a:p>
        </p:txBody>
      </p:sp>
      <p:sp>
        <p:nvSpPr>
          <p:cNvPr id="822" name="Google Shape;822;p52"/>
          <p:cNvSpPr txBox="1"/>
          <p:nvPr/>
        </p:nvSpPr>
        <p:spPr>
          <a:xfrm>
            <a:off x="535940" y="1571523"/>
            <a:ext cx="5458460" cy="4669790"/>
          </a:xfrm>
          <a:prstGeom prst="rect">
            <a:avLst/>
          </a:prstGeom>
          <a:noFill/>
          <a:ln>
            <a:noFill/>
          </a:ln>
        </p:spPr>
        <p:txBody>
          <a:bodyPr anchorCtr="0" anchor="t" bIns="0" lIns="0" spcFirstLastPara="1" rIns="0" wrap="square" tIns="12700">
            <a:spAutoFit/>
          </a:bodyPr>
          <a:lstStyle/>
          <a:p>
            <a:pPr indent="0" lvl="0" marL="12700" marR="1464310" rtl="0" algn="just">
              <a:lnSpc>
                <a:spcPct val="120200"/>
              </a:lnSpc>
              <a:spcBef>
                <a:spcPts val="0"/>
              </a:spcBef>
              <a:spcAft>
                <a:spcPts val="0"/>
              </a:spcAft>
              <a:buNone/>
            </a:pPr>
            <a:r>
              <a:rPr lang="en-US" sz="1600">
                <a:solidFill>
                  <a:schemeClr val="dk1"/>
                </a:solidFill>
                <a:latin typeface="Arial"/>
                <a:ea typeface="Arial"/>
                <a:cs typeface="Arial"/>
                <a:sym typeface="Arial"/>
              </a:rPr>
              <a:t>#define N 100 /*number of slots in buffer*/  typedef int semaphore; /*defining semaphore*/</a:t>
            </a:r>
            <a:endParaRPr sz="1600">
              <a:solidFill>
                <a:schemeClr val="dk1"/>
              </a:solidFill>
              <a:latin typeface="Arial"/>
              <a:ea typeface="Arial"/>
              <a:cs typeface="Arial"/>
              <a:sym typeface="Arial"/>
            </a:endParaRPr>
          </a:p>
          <a:p>
            <a:pPr indent="0" lvl="0" marL="12700" marR="1102995" rtl="0" algn="just">
              <a:lnSpc>
                <a:spcPct val="120000"/>
              </a:lnSpc>
              <a:spcBef>
                <a:spcPts val="0"/>
              </a:spcBef>
              <a:spcAft>
                <a:spcPts val="0"/>
              </a:spcAft>
              <a:buNone/>
            </a:pPr>
            <a:r>
              <a:rPr lang="en-US" sz="1600">
                <a:solidFill>
                  <a:schemeClr val="dk1"/>
                </a:solidFill>
                <a:latin typeface="Arial"/>
                <a:ea typeface="Arial"/>
                <a:cs typeface="Arial"/>
                <a:sym typeface="Arial"/>
              </a:rPr>
              <a:t>semaphore mutex = 1; /* control access to the CR */  semaphore empty = N /*counts empty buffer slots*/  semaphore full = 0; /counts full buffer slots*/</a:t>
            </a:r>
            <a:endParaRPr sz="1600">
              <a:solidFill>
                <a:schemeClr val="dk1"/>
              </a:solidFill>
              <a:latin typeface="Arial"/>
              <a:ea typeface="Arial"/>
              <a:cs typeface="Arial"/>
              <a:sym typeface="Arial"/>
            </a:endParaRPr>
          </a:p>
          <a:p>
            <a:pPr indent="0" lvl="0" marL="469900" marR="0" rtl="0" algn="l">
              <a:lnSpc>
                <a:spcPct val="100000"/>
              </a:lnSpc>
              <a:spcBef>
                <a:spcPts val="520"/>
              </a:spcBef>
              <a:spcAft>
                <a:spcPts val="0"/>
              </a:spcAft>
              <a:buNone/>
            </a:pPr>
            <a:r>
              <a:rPr lang="en-US" sz="2400">
                <a:solidFill>
                  <a:schemeClr val="dk1"/>
                </a:solidFill>
                <a:latin typeface="Arial"/>
                <a:ea typeface="Arial"/>
                <a:cs typeface="Arial"/>
                <a:sym typeface="Arial"/>
              </a:rPr>
              <a:t>void producer(void)</a:t>
            </a:r>
            <a:endParaRPr sz="2400">
              <a:solidFill>
                <a:schemeClr val="dk1"/>
              </a:solidFill>
              <a:latin typeface="Arial"/>
              <a:ea typeface="Arial"/>
              <a:cs typeface="Arial"/>
              <a:sym typeface="Arial"/>
            </a:endParaRPr>
          </a:p>
          <a:p>
            <a:pPr indent="0" lvl="0" marL="469900" marR="0" rtl="0" algn="l">
              <a:lnSpc>
                <a:spcPct val="100000"/>
              </a:lnSpc>
              <a:spcBef>
                <a:spcPts val="575"/>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0" lvl="0" marL="927100" marR="0" rtl="0" algn="l">
              <a:lnSpc>
                <a:spcPct val="100000"/>
              </a:lnSpc>
              <a:spcBef>
                <a:spcPts val="470"/>
              </a:spcBef>
              <a:spcAft>
                <a:spcPts val="0"/>
              </a:spcAft>
              <a:buNone/>
            </a:pPr>
            <a:r>
              <a:rPr lang="en-US" sz="1800">
                <a:solidFill>
                  <a:schemeClr val="dk1"/>
                </a:solidFill>
                <a:latin typeface="Arial"/>
                <a:ea typeface="Arial"/>
                <a:cs typeface="Arial"/>
                <a:sym typeface="Arial"/>
              </a:rPr>
              <a:t>int item;</a:t>
            </a:r>
            <a:endParaRPr sz="1800">
              <a:solidFill>
                <a:schemeClr val="dk1"/>
              </a:solidFill>
              <a:latin typeface="Arial"/>
              <a:ea typeface="Arial"/>
              <a:cs typeface="Arial"/>
              <a:sym typeface="Arial"/>
            </a:endParaRPr>
          </a:p>
          <a:p>
            <a:pPr indent="0" lvl="0" marL="927100" marR="0" rtl="0" algn="l">
              <a:lnSpc>
                <a:spcPct val="100000"/>
              </a:lnSpc>
              <a:spcBef>
                <a:spcPts val="434"/>
              </a:spcBef>
              <a:spcAft>
                <a:spcPts val="0"/>
              </a:spcAft>
              <a:buNone/>
            </a:pPr>
            <a:r>
              <a:rPr lang="en-US" sz="1800">
                <a:solidFill>
                  <a:schemeClr val="dk1"/>
                </a:solidFill>
                <a:latin typeface="Arial"/>
                <a:ea typeface="Arial"/>
                <a:cs typeface="Arial"/>
                <a:sym typeface="Arial"/>
              </a:rPr>
              <a:t>while(TRUE){ /*repeat forever */</a:t>
            </a:r>
            <a:endParaRPr sz="1800">
              <a:solidFill>
                <a:schemeClr val="dk1"/>
              </a:solidFill>
              <a:latin typeface="Arial"/>
              <a:ea typeface="Arial"/>
              <a:cs typeface="Arial"/>
              <a:sym typeface="Arial"/>
            </a:endParaRPr>
          </a:p>
          <a:p>
            <a:pPr indent="0" lvl="0" marL="927100" marR="5080" rtl="0" algn="l">
              <a:lnSpc>
                <a:spcPct val="120000"/>
              </a:lnSpc>
              <a:spcBef>
                <a:spcPts val="0"/>
              </a:spcBef>
              <a:spcAft>
                <a:spcPts val="0"/>
              </a:spcAft>
              <a:buNone/>
            </a:pPr>
            <a:r>
              <a:rPr lang="en-US" sz="1800">
                <a:solidFill>
                  <a:schemeClr val="dk1"/>
                </a:solidFill>
                <a:latin typeface="Arial"/>
                <a:ea typeface="Arial"/>
                <a:cs typeface="Arial"/>
                <a:sym typeface="Arial"/>
              </a:rPr>
              <a:t>item = produce_item(); /*generate something */  down(empty); /*decrement empty count*/  down(mutex); /*enter CR */</a:t>
            </a:r>
            <a:endParaRPr sz="1800">
              <a:solidFill>
                <a:schemeClr val="dk1"/>
              </a:solidFill>
              <a:latin typeface="Arial"/>
              <a:ea typeface="Arial"/>
              <a:cs typeface="Arial"/>
              <a:sym typeface="Arial"/>
            </a:endParaRPr>
          </a:p>
          <a:p>
            <a:pPr indent="0" lvl="0" marL="927100" marR="656590" rtl="0" algn="l">
              <a:lnSpc>
                <a:spcPct val="120000"/>
              </a:lnSpc>
              <a:spcBef>
                <a:spcPts val="0"/>
              </a:spcBef>
              <a:spcAft>
                <a:spcPts val="0"/>
              </a:spcAft>
              <a:buNone/>
            </a:pPr>
            <a:r>
              <a:rPr lang="en-US" sz="1800">
                <a:solidFill>
                  <a:schemeClr val="dk1"/>
                </a:solidFill>
                <a:latin typeface="Arial"/>
                <a:ea typeface="Arial"/>
                <a:cs typeface="Arial"/>
                <a:sym typeface="Arial"/>
              </a:rPr>
              <a:t>insert_item(); /* put new item in buffer*/  up(mutex); /* leave CR*/</a:t>
            </a:r>
            <a:endParaRPr sz="1800">
              <a:solidFill>
                <a:schemeClr val="dk1"/>
              </a:solidFill>
              <a:latin typeface="Arial"/>
              <a:ea typeface="Arial"/>
              <a:cs typeface="Arial"/>
              <a:sym typeface="Arial"/>
            </a:endParaRPr>
          </a:p>
        </p:txBody>
      </p:sp>
      <p:sp>
        <p:nvSpPr>
          <p:cNvPr id="823" name="Google Shape;823;p52"/>
          <p:cNvSpPr txBox="1"/>
          <p:nvPr/>
        </p:nvSpPr>
        <p:spPr>
          <a:xfrm>
            <a:off x="1425194" y="6270752"/>
            <a:ext cx="4152900" cy="29972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1800">
                <a:solidFill>
                  <a:schemeClr val="dk1"/>
                </a:solidFill>
                <a:latin typeface="Arial"/>
                <a:ea typeface="Arial"/>
                <a:cs typeface="Arial"/>
                <a:sym typeface="Arial"/>
              </a:rPr>
              <a:t>up(full); /*increment co</a:t>
            </a:r>
            <a:r>
              <a:rPr baseline="-25000" lang="en-US" sz="1800">
                <a:solidFill>
                  <a:srgbClr val="888888"/>
                </a:solidFill>
                <a:latin typeface="Arial"/>
                <a:ea typeface="Arial"/>
                <a:cs typeface="Arial"/>
                <a:sym typeface="Arial"/>
              </a:rPr>
              <a:t>B</a:t>
            </a:r>
            <a:r>
              <a:rPr lang="en-US" sz="1800">
                <a:solidFill>
                  <a:schemeClr val="dk1"/>
                </a:solidFill>
                <a:latin typeface="Arial"/>
                <a:ea typeface="Arial"/>
                <a:cs typeface="Arial"/>
                <a:sym typeface="Arial"/>
              </a:rPr>
              <a:t>u</a:t>
            </a:r>
            <a:r>
              <a:rPr baseline="-25000" lang="en-US" sz="1800">
                <a:solidFill>
                  <a:srgbClr val="888888"/>
                </a:solidFill>
                <a:latin typeface="Arial"/>
                <a:ea typeface="Arial"/>
                <a:cs typeface="Arial"/>
                <a:sym typeface="Arial"/>
              </a:rPr>
              <a:t>y A</a:t>
            </a:r>
            <a:r>
              <a:rPr lang="en-US" sz="1800">
                <a:solidFill>
                  <a:schemeClr val="dk1"/>
                </a:solidFill>
                <a:latin typeface="Arial"/>
                <a:ea typeface="Arial"/>
                <a:cs typeface="Arial"/>
                <a:sym typeface="Arial"/>
              </a:rPr>
              <a:t>n</a:t>
            </a:r>
            <a:r>
              <a:rPr baseline="-25000" lang="en-US" sz="1800">
                <a:solidFill>
                  <a:srgbClr val="888888"/>
                </a:solidFill>
                <a:latin typeface="Arial"/>
                <a:ea typeface="Arial"/>
                <a:cs typeface="Arial"/>
                <a:sym typeface="Arial"/>
              </a:rPr>
              <a:t>s</a:t>
            </a:r>
            <a:r>
              <a:rPr lang="en-US" sz="1800">
                <a:solidFill>
                  <a:schemeClr val="dk1"/>
                </a:solidFill>
                <a:latin typeface="Arial"/>
                <a:ea typeface="Arial"/>
                <a:cs typeface="Arial"/>
                <a:sym typeface="Arial"/>
              </a:rPr>
              <a:t>t</a:t>
            </a:r>
            <a:r>
              <a:rPr baseline="-25000" lang="en-US" sz="1800">
                <a:solidFill>
                  <a:srgbClr val="888888"/>
                </a:solidFill>
                <a:latin typeface="Arial"/>
                <a:ea typeface="Arial"/>
                <a:cs typeface="Arial"/>
                <a:sym typeface="Arial"/>
              </a:rPr>
              <a:t>st</a:t>
            </a:r>
            <a:r>
              <a:rPr lang="en-US" sz="1800">
                <a:solidFill>
                  <a:schemeClr val="dk1"/>
                </a:solidFill>
                <a:latin typeface="Arial"/>
                <a:ea typeface="Arial"/>
                <a:cs typeface="Arial"/>
                <a:sym typeface="Arial"/>
              </a:rPr>
              <a:t>o</a:t>
            </a:r>
            <a:r>
              <a:rPr baseline="-25000" lang="en-US" sz="1800">
                <a:solidFill>
                  <a:srgbClr val="888888"/>
                </a:solidFill>
                <a:latin typeface="Arial"/>
                <a:ea typeface="Arial"/>
                <a:cs typeface="Arial"/>
                <a:sym typeface="Arial"/>
              </a:rPr>
              <a:t>. P</a:t>
            </a:r>
            <a:r>
              <a:rPr lang="en-US" sz="1800">
                <a:solidFill>
                  <a:schemeClr val="dk1"/>
                </a:solidFill>
                <a:latin typeface="Arial"/>
                <a:ea typeface="Arial"/>
                <a:cs typeface="Arial"/>
                <a:sym typeface="Arial"/>
              </a:rPr>
              <a:t>f</a:t>
            </a:r>
            <a:r>
              <a:rPr baseline="-25000" lang="en-US" sz="1800">
                <a:solidFill>
                  <a:srgbClr val="888888"/>
                </a:solidFill>
                <a:latin typeface="Arial"/>
                <a:ea typeface="Arial"/>
                <a:cs typeface="Arial"/>
                <a:sym typeface="Arial"/>
              </a:rPr>
              <a:t>ro</a:t>
            </a:r>
            <a:r>
              <a:rPr lang="en-US" sz="1800">
                <a:solidFill>
                  <a:schemeClr val="dk1"/>
                </a:solidFill>
                <a:latin typeface="Arial"/>
                <a:ea typeface="Arial"/>
                <a:cs typeface="Arial"/>
                <a:sym typeface="Arial"/>
              </a:rPr>
              <a:t>f</a:t>
            </a:r>
            <a:r>
              <a:rPr baseline="-25000" lang="en-US" sz="1800">
                <a:solidFill>
                  <a:srgbClr val="888888"/>
                </a:solidFill>
                <a:latin typeface="Arial"/>
                <a:ea typeface="Arial"/>
                <a:cs typeface="Arial"/>
                <a:sym typeface="Arial"/>
              </a:rPr>
              <a:t>f</a:t>
            </a:r>
            <a:r>
              <a:rPr lang="en-US" sz="1800">
                <a:solidFill>
                  <a:schemeClr val="dk1"/>
                </a:solidFill>
                <a:latin typeface="Arial"/>
                <a:ea typeface="Arial"/>
                <a:cs typeface="Arial"/>
                <a:sym typeface="Arial"/>
              </a:rPr>
              <a:t>u</a:t>
            </a:r>
            <a:r>
              <a:rPr baseline="-25000" lang="en-US" sz="1800">
                <a:solidFill>
                  <a:srgbClr val="888888"/>
                </a:solidFill>
                <a:latin typeface="Arial"/>
                <a:ea typeface="Arial"/>
                <a:cs typeface="Arial"/>
                <a:sym typeface="Arial"/>
              </a:rPr>
              <a:t>. T</a:t>
            </a:r>
            <a:r>
              <a:rPr lang="en-US" sz="1800">
                <a:solidFill>
                  <a:schemeClr val="dk1"/>
                </a:solidFill>
                <a:latin typeface="Arial"/>
                <a:ea typeface="Arial"/>
                <a:cs typeface="Arial"/>
                <a:sym typeface="Arial"/>
              </a:rPr>
              <a:t>l</a:t>
            </a:r>
            <a:r>
              <a:rPr baseline="-25000" lang="en-US" sz="1800">
                <a:solidFill>
                  <a:srgbClr val="888888"/>
                </a:solidFill>
                <a:latin typeface="Arial"/>
                <a:ea typeface="Arial"/>
                <a:cs typeface="Arial"/>
                <a:sym typeface="Arial"/>
              </a:rPr>
              <a:t>e</a:t>
            </a:r>
            <a:r>
              <a:rPr lang="en-US" sz="1800">
                <a:solidFill>
                  <a:schemeClr val="dk1"/>
                </a:solidFill>
                <a:latin typeface="Arial"/>
                <a:ea typeface="Arial"/>
                <a:cs typeface="Arial"/>
                <a:sym typeface="Arial"/>
              </a:rPr>
              <a:t>l</a:t>
            </a:r>
            <a:r>
              <a:rPr baseline="-25000" lang="en-US" sz="1800">
                <a:solidFill>
                  <a:srgbClr val="888888"/>
                </a:solidFill>
                <a:latin typeface="Arial"/>
                <a:ea typeface="Arial"/>
                <a:cs typeface="Arial"/>
                <a:sym typeface="Arial"/>
              </a:rPr>
              <a:t>j </a:t>
            </a:r>
            <a:r>
              <a:rPr lang="en-US" sz="1800">
                <a:solidFill>
                  <a:schemeClr val="dk1"/>
                </a:solidFill>
                <a:latin typeface="Arial"/>
                <a:ea typeface="Arial"/>
                <a:cs typeface="Arial"/>
                <a:sym typeface="Arial"/>
              </a:rPr>
              <a:t>s</a:t>
            </a:r>
            <a:r>
              <a:rPr baseline="-25000" lang="en-US" sz="1800">
                <a:solidFill>
                  <a:srgbClr val="888888"/>
                </a:solidFill>
                <a:latin typeface="Arial"/>
                <a:ea typeface="Arial"/>
                <a:cs typeface="Arial"/>
                <a:sym typeface="Arial"/>
              </a:rPr>
              <a:t>B</a:t>
            </a:r>
            <a:r>
              <a:rPr lang="en-US" sz="1800">
                <a:solidFill>
                  <a:schemeClr val="dk1"/>
                </a:solidFill>
                <a:latin typeface="Arial"/>
                <a:ea typeface="Arial"/>
                <a:cs typeface="Arial"/>
                <a:sym typeface="Arial"/>
              </a:rPr>
              <a:t>l</a:t>
            </a:r>
            <a:r>
              <a:rPr baseline="-25000" lang="en-US" sz="1800">
                <a:solidFill>
                  <a:srgbClr val="888888"/>
                </a:solidFill>
                <a:latin typeface="Arial"/>
                <a:ea typeface="Arial"/>
                <a:cs typeface="Arial"/>
                <a:sym typeface="Arial"/>
              </a:rPr>
              <a:t>a</a:t>
            </a:r>
            <a:r>
              <a:rPr lang="en-US" sz="1800">
                <a:solidFill>
                  <a:schemeClr val="dk1"/>
                </a:solidFill>
                <a:latin typeface="Arial"/>
                <a:ea typeface="Arial"/>
                <a:cs typeface="Arial"/>
                <a:sym typeface="Arial"/>
              </a:rPr>
              <a:t>o</a:t>
            </a:r>
            <a:r>
              <a:rPr baseline="-25000" lang="en-US" sz="1800">
                <a:solidFill>
                  <a:srgbClr val="888888"/>
                </a:solidFill>
                <a:latin typeface="Arial"/>
                <a:ea typeface="Arial"/>
                <a:cs typeface="Arial"/>
                <a:sym typeface="Arial"/>
              </a:rPr>
              <a:t>ha</a:t>
            </a:r>
            <a:r>
              <a:rPr lang="en-US" sz="1800">
                <a:solidFill>
                  <a:schemeClr val="dk1"/>
                </a:solidFill>
                <a:latin typeface="Arial"/>
                <a:ea typeface="Arial"/>
                <a:cs typeface="Arial"/>
                <a:sym typeface="Arial"/>
              </a:rPr>
              <a:t>t</a:t>
            </a:r>
            <a:r>
              <a:rPr baseline="-25000" lang="en-US" sz="1800">
                <a:solidFill>
                  <a:srgbClr val="888888"/>
                </a:solidFill>
                <a:latin typeface="Arial"/>
                <a:ea typeface="Arial"/>
                <a:cs typeface="Arial"/>
                <a:sym typeface="Arial"/>
              </a:rPr>
              <a:t>d</a:t>
            </a:r>
            <a:r>
              <a:rPr lang="en-US" sz="1800">
                <a:solidFill>
                  <a:schemeClr val="dk1"/>
                </a:solidFill>
                <a:latin typeface="Arial"/>
                <a:ea typeface="Arial"/>
                <a:cs typeface="Arial"/>
                <a:sym typeface="Arial"/>
              </a:rPr>
              <a:t>s</a:t>
            </a:r>
            <a:r>
              <a:rPr baseline="-25000" lang="en-US" sz="1800">
                <a:solidFill>
                  <a:srgbClr val="888888"/>
                </a:solidFill>
                <a:latin typeface="Arial"/>
                <a:ea typeface="Arial"/>
                <a:cs typeface="Arial"/>
                <a:sym typeface="Arial"/>
              </a:rPr>
              <a:t>u</a:t>
            </a:r>
            <a:r>
              <a:rPr lang="en-US" sz="1800">
                <a:solidFill>
                  <a:schemeClr val="dk1"/>
                </a:solidFill>
                <a:latin typeface="Arial"/>
                <a:ea typeface="Arial"/>
                <a:cs typeface="Arial"/>
                <a:sym typeface="Arial"/>
              </a:rPr>
              <a:t>*</a:t>
            </a:r>
            <a:r>
              <a:rPr baseline="-25000" lang="en-US" sz="1800">
                <a:solidFill>
                  <a:srgbClr val="888888"/>
                </a:solidFill>
                <a:latin typeface="Arial"/>
                <a:ea typeface="Arial"/>
                <a:cs typeface="Arial"/>
                <a:sym typeface="Arial"/>
              </a:rPr>
              <a:t>r</a:t>
            </a:r>
            <a:r>
              <a:rPr lang="en-US" sz="1800">
                <a:solidFill>
                  <a:schemeClr val="dk1"/>
                </a:solidFill>
                <a:latin typeface="Arial"/>
                <a:ea typeface="Arial"/>
                <a:cs typeface="Arial"/>
                <a:sym typeface="Arial"/>
              </a:rPr>
              <a:t>/</a:t>
            </a:r>
            <a:r>
              <a:rPr baseline="-25000" lang="en-US" sz="1800">
                <a:solidFill>
                  <a:srgbClr val="888888"/>
                </a:solidFill>
                <a:latin typeface="Arial"/>
                <a:ea typeface="Arial"/>
                <a:cs typeface="Arial"/>
                <a:sym typeface="Arial"/>
              </a:rPr>
              <a:t>Shahi</a:t>
            </a:r>
            <a:endParaRPr baseline="-25000" sz="1800">
              <a:solidFill>
                <a:schemeClr val="dk1"/>
              </a:solidFill>
              <a:latin typeface="Arial"/>
              <a:ea typeface="Arial"/>
              <a:cs typeface="Arial"/>
              <a:sym typeface="Arial"/>
            </a:endParaRPr>
          </a:p>
        </p:txBody>
      </p:sp>
      <p:sp>
        <p:nvSpPr>
          <p:cNvPr id="824" name="Google Shape;824;p52"/>
          <p:cNvSpPr txBox="1"/>
          <p:nvPr/>
        </p:nvSpPr>
        <p:spPr>
          <a:xfrm>
            <a:off x="993139" y="6613652"/>
            <a:ext cx="121920"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825" name="Google Shape;825;p52"/>
          <p:cNvSpPr txBox="1"/>
          <p:nvPr/>
        </p:nvSpPr>
        <p:spPr>
          <a:xfrm>
            <a:off x="8426957" y="6427114"/>
            <a:ext cx="1809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53</a:t>
            </a:r>
            <a:endParaRPr sz="1200">
              <a:solidFill>
                <a:schemeClr val="dk1"/>
              </a:solidFill>
              <a:latin typeface="Arial"/>
              <a:ea typeface="Arial"/>
              <a:cs typeface="Arial"/>
              <a:sym typeface="Arial"/>
            </a:endParaRPr>
          </a:p>
        </p:txBody>
      </p:sp>
      <p:sp>
        <p:nvSpPr>
          <p:cNvPr id="826" name="Google Shape;826;p5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0" name="Shape 830"/>
        <p:cNvGrpSpPr/>
        <p:nvPr/>
      </p:nvGrpSpPr>
      <p:grpSpPr>
        <a:xfrm>
          <a:off x="0" y="0"/>
          <a:ext cx="0" cy="0"/>
          <a:chOff x="0" y="0"/>
          <a:chExt cx="0" cy="0"/>
        </a:xfrm>
      </p:grpSpPr>
      <p:sp>
        <p:nvSpPr>
          <p:cNvPr id="831" name="Google Shape;831;p5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32" name="Google Shape;832;p53"/>
          <p:cNvSpPr txBox="1"/>
          <p:nvPr>
            <p:ph type="title"/>
          </p:nvPr>
        </p:nvSpPr>
        <p:spPr>
          <a:xfrm>
            <a:off x="727049" y="512191"/>
            <a:ext cx="768794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latin typeface="Times New Roman"/>
                <a:ea typeface="Times New Roman"/>
                <a:cs typeface="Times New Roman"/>
                <a:sym typeface="Times New Roman"/>
              </a:rPr>
              <a:t>Consumer producer using Semaphore</a:t>
            </a:r>
            <a:endParaRPr/>
          </a:p>
        </p:txBody>
      </p:sp>
      <p:sp>
        <p:nvSpPr>
          <p:cNvPr id="833" name="Google Shape;833;p53"/>
          <p:cNvSpPr txBox="1"/>
          <p:nvPr/>
        </p:nvSpPr>
        <p:spPr>
          <a:xfrm>
            <a:off x="535940" y="1528394"/>
            <a:ext cx="6368415" cy="44157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Times New Roman"/>
                <a:ea typeface="Times New Roman"/>
                <a:cs typeface="Times New Roman"/>
                <a:sym typeface="Times New Roman"/>
              </a:rPr>
              <a:t>void consumer(void)</a:t>
            </a:r>
            <a:endParaRPr sz="30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3000">
                <a:solidFill>
                  <a:schemeClr val="dk1"/>
                </a:solidFill>
                <a:latin typeface="Times New Roman"/>
                <a:ea typeface="Times New Roman"/>
                <a:cs typeface="Times New Roman"/>
                <a:sym typeface="Times New Roman"/>
              </a:rPr>
              <a:t>{</a:t>
            </a:r>
            <a:endParaRPr sz="3000">
              <a:solidFill>
                <a:schemeClr val="dk1"/>
              </a:solidFill>
              <a:latin typeface="Times New Roman"/>
              <a:ea typeface="Times New Roman"/>
              <a:cs typeface="Times New Roman"/>
              <a:sym typeface="Times New Roman"/>
            </a:endParaRPr>
          </a:p>
          <a:p>
            <a:pPr indent="0" lvl="0" marL="927100" marR="0" rtl="0" algn="l">
              <a:lnSpc>
                <a:spcPct val="100000"/>
              </a:lnSpc>
              <a:spcBef>
                <a:spcPts val="35"/>
              </a:spcBef>
              <a:spcAft>
                <a:spcPts val="0"/>
              </a:spcAft>
              <a:buNone/>
            </a:pPr>
            <a:r>
              <a:rPr lang="en-US" sz="2200">
                <a:solidFill>
                  <a:schemeClr val="dk1"/>
                </a:solidFill>
                <a:latin typeface="Times New Roman"/>
                <a:ea typeface="Times New Roman"/>
                <a:cs typeface="Times New Roman"/>
                <a:sym typeface="Times New Roman"/>
              </a:rPr>
              <a:t>int item;</a:t>
            </a:r>
            <a:endParaRPr sz="2200">
              <a:solidFill>
                <a:schemeClr val="dk1"/>
              </a:solidFill>
              <a:latin typeface="Times New Roman"/>
              <a:ea typeface="Times New Roman"/>
              <a:cs typeface="Times New Roman"/>
              <a:sym typeface="Times New Roman"/>
            </a:endParaRPr>
          </a:p>
          <a:p>
            <a:pPr indent="0" lvl="0" marL="927100" marR="1273810" rtl="0" algn="l">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while(TRUE){ /*repeat forever*/  down(full); /*decrement full count */  down(mutex); /*enter CR*/</a:t>
            </a:r>
            <a:endParaRPr sz="2200">
              <a:solidFill>
                <a:schemeClr val="dk1"/>
              </a:solidFill>
              <a:latin typeface="Times New Roman"/>
              <a:ea typeface="Times New Roman"/>
              <a:cs typeface="Times New Roman"/>
              <a:sym typeface="Times New Roman"/>
            </a:endParaRPr>
          </a:p>
          <a:p>
            <a:pPr indent="0" lvl="0" marL="927100" marR="0" rtl="0" algn="l">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item = remove_item(); /*take item from buffer*/</a:t>
            </a:r>
            <a:endParaRPr sz="2200">
              <a:solidFill>
                <a:schemeClr val="dk1"/>
              </a:solidFill>
              <a:latin typeface="Times New Roman"/>
              <a:ea typeface="Times New Roman"/>
              <a:cs typeface="Times New Roman"/>
              <a:sym typeface="Times New Roman"/>
            </a:endParaRPr>
          </a:p>
          <a:p>
            <a:pPr indent="0" lvl="0" marL="927100" marR="0" rtl="0" algn="l">
              <a:lnSpc>
                <a:spcPct val="100000"/>
              </a:lnSpc>
              <a:spcBef>
                <a:spcPts val="5"/>
              </a:spcBef>
              <a:spcAft>
                <a:spcPts val="0"/>
              </a:spcAft>
              <a:buNone/>
            </a:pPr>
            <a:r>
              <a:rPr lang="en-US" sz="2200">
                <a:solidFill>
                  <a:schemeClr val="dk1"/>
                </a:solidFill>
                <a:latin typeface="Times New Roman"/>
                <a:ea typeface="Times New Roman"/>
                <a:cs typeface="Times New Roman"/>
                <a:sym typeface="Times New Roman"/>
              </a:rPr>
              <a:t>up(mutex); /*leave CR*/</a:t>
            </a:r>
            <a:endParaRPr sz="2200">
              <a:solidFill>
                <a:schemeClr val="dk1"/>
              </a:solidFill>
              <a:latin typeface="Times New Roman"/>
              <a:ea typeface="Times New Roman"/>
              <a:cs typeface="Times New Roman"/>
              <a:sym typeface="Times New Roman"/>
            </a:endParaRPr>
          </a:p>
          <a:p>
            <a:pPr indent="0" lvl="0" marL="927100" marR="229870" rtl="0" algn="l">
              <a:lnSpc>
                <a:spcPct val="100000"/>
              </a:lnSpc>
              <a:spcBef>
                <a:spcPts val="0"/>
              </a:spcBef>
              <a:spcAft>
                <a:spcPts val="0"/>
              </a:spcAft>
              <a:buNone/>
            </a:pPr>
            <a:r>
              <a:rPr lang="en-US" sz="2200">
                <a:solidFill>
                  <a:schemeClr val="dk1"/>
                </a:solidFill>
                <a:latin typeface="Times New Roman"/>
                <a:ea typeface="Times New Roman"/>
                <a:cs typeface="Times New Roman"/>
                <a:sym typeface="Times New Roman"/>
              </a:rPr>
              <a:t>up(empty); /*increment count of empty slots*/  consume_item(); /*print item*/</a:t>
            </a:r>
            <a:endParaRPr sz="2200">
              <a:solidFill>
                <a:schemeClr val="dk1"/>
              </a:solidFill>
              <a:latin typeface="Times New Roman"/>
              <a:ea typeface="Times New Roman"/>
              <a:cs typeface="Times New Roman"/>
              <a:sym typeface="Times New Roman"/>
            </a:endParaRPr>
          </a:p>
          <a:p>
            <a:pPr indent="0" lvl="0" marL="927100" marR="0" rtl="0" algn="l">
              <a:lnSpc>
                <a:spcPct val="119318"/>
              </a:lnSpc>
              <a:spcBef>
                <a:spcPts val="0"/>
              </a:spcBef>
              <a:spcAft>
                <a:spcPts val="0"/>
              </a:spcAft>
              <a:buNone/>
            </a:pPr>
            <a:r>
              <a:rPr lang="en-US"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12700" marR="0" rtl="0" algn="l">
              <a:lnSpc>
                <a:spcPct val="119500"/>
              </a:lnSpc>
              <a:spcBef>
                <a:spcPts val="0"/>
              </a:spcBef>
              <a:spcAft>
                <a:spcPts val="0"/>
              </a:spcAft>
              <a:buNone/>
            </a:pPr>
            <a:r>
              <a:rPr lang="en-US" sz="3000">
                <a:solidFill>
                  <a:schemeClr val="dk1"/>
                </a:solidFill>
                <a:latin typeface="Times New Roman"/>
                <a:ea typeface="Times New Roman"/>
                <a:cs typeface="Times New Roman"/>
                <a:sym typeface="Times New Roman"/>
              </a:rPr>
              <a: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7" name="Shape 837"/>
        <p:cNvGrpSpPr/>
        <p:nvPr/>
      </p:nvGrpSpPr>
      <p:grpSpPr>
        <a:xfrm>
          <a:off x="0" y="0"/>
          <a:ext cx="0" cy="0"/>
          <a:chOff x="0" y="0"/>
          <a:chExt cx="0" cy="0"/>
        </a:xfrm>
      </p:grpSpPr>
      <p:sp>
        <p:nvSpPr>
          <p:cNvPr id="838" name="Google Shape;838;p5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39" name="Google Shape;839;p54"/>
          <p:cNvSpPr txBox="1"/>
          <p:nvPr>
            <p:ph type="title"/>
          </p:nvPr>
        </p:nvSpPr>
        <p:spPr>
          <a:xfrm>
            <a:off x="1990725" y="478358"/>
            <a:ext cx="51638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latin typeface="Times New Roman"/>
                <a:ea typeface="Times New Roman"/>
                <a:cs typeface="Times New Roman"/>
                <a:sym typeface="Times New Roman"/>
              </a:rPr>
              <a:t>Semaphore’s attraction</a:t>
            </a:r>
            <a:endParaRPr sz="4400">
              <a:latin typeface="Times New Roman"/>
              <a:ea typeface="Times New Roman"/>
              <a:cs typeface="Times New Roman"/>
              <a:sym typeface="Times New Roman"/>
            </a:endParaRPr>
          </a:p>
        </p:txBody>
      </p:sp>
      <p:sp>
        <p:nvSpPr>
          <p:cNvPr id="840" name="Google Shape;840;p54"/>
          <p:cNvSpPr txBox="1"/>
          <p:nvPr/>
        </p:nvSpPr>
        <p:spPr>
          <a:xfrm>
            <a:off x="535940" y="1520984"/>
            <a:ext cx="7672070" cy="3601085"/>
          </a:xfrm>
          <a:prstGeom prst="rect">
            <a:avLst/>
          </a:prstGeom>
          <a:noFill/>
          <a:ln>
            <a:noFill/>
          </a:ln>
        </p:spPr>
        <p:txBody>
          <a:bodyPr anchorCtr="0" anchor="t" bIns="0" lIns="0" spcFirstLastPara="1" rIns="0" wrap="square" tIns="112375">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 have the following attractive properties</a:t>
            </a:r>
            <a:endParaRPr sz="3200">
              <a:solidFill>
                <a:schemeClr val="dk1"/>
              </a:solidFill>
              <a:latin typeface="Times New Roman"/>
              <a:ea typeface="Times New Roman"/>
              <a:cs typeface="Times New Roman"/>
              <a:sym typeface="Times New Roman"/>
            </a:endParaRPr>
          </a:p>
          <a:p>
            <a:pPr indent="-287019" lvl="1" marL="756285"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Machine independent</a:t>
            </a:r>
            <a:endParaRPr b="0" i="0" sz="28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Simple</a:t>
            </a:r>
            <a:endParaRPr b="0" i="0" sz="28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Powerful: provide exclusion and waiting</a:t>
            </a:r>
            <a:endParaRPr b="0" i="0" sz="28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Work with many process</a:t>
            </a:r>
            <a:endParaRPr b="0" i="0" sz="2800" u="none" cap="none" strike="noStrike">
              <a:solidFill>
                <a:schemeClr val="dk1"/>
              </a:solidFill>
              <a:latin typeface="Times New Roman"/>
              <a:ea typeface="Times New Roman"/>
              <a:cs typeface="Times New Roman"/>
              <a:sym typeface="Times New Roman"/>
            </a:endParaRPr>
          </a:p>
          <a:p>
            <a:pPr indent="-287019" lvl="1" marL="756285" marR="508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Can ask for many resources simultaneously with  multiple down operations</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4" name="Shape 844"/>
        <p:cNvGrpSpPr/>
        <p:nvPr/>
      </p:nvGrpSpPr>
      <p:grpSpPr>
        <a:xfrm>
          <a:off x="0" y="0"/>
          <a:ext cx="0" cy="0"/>
          <a:chOff x="0" y="0"/>
          <a:chExt cx="0" cy="0"/>
        </a:xfrm>
      </p:grpSpPr>
      <p:sp>
        <p:nvSpPr>
          <p:cNvPr id="845" name="Google Shape;845;p5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46" name="Google Shape;846;p55"/>
          <p:cNvSpPr txBox="1"/>
          <p:nvPr>
            <p:ph type="title"/>
          </p:nvPr>
        </p:nvSpPr>
        <p:spPr>
          <a:xfrm>
            <a:off x="2661666" y="461594"/>
            <a:ext cx="382333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Message Passing</a:t>
            </a:r>
            <a:endParaRPr sz="4400"/>
          </a:p>
        </p:txBody>
      </p:sp>
      <p:sp>
        <p:nvSpPr>
          <p:cNvPr id="847" name="Google Shape;847;p55"/>
          <p:cNvSpPr txBox="1"/>
          <p:nvPr/>
        </p:nvSpPr>
        <p:spPr>
          <a:xfrm>
            <a:off x="535940" y="1561541"/>
            <a:ext cx="7957820" cy="3746500"/>
          </a:xfrm>
          <a:prstGeom prst="rect">
            <a:avLst/>
          </a:prstGeom>
          <a:noFill/>
          <a:ln>
            <a:noFill/>
          </a:ln>
        </p:spPr>
        <p:txBody>
          <a:bodyPr anchorCtr="0" anchor="t" bIns="0" lIns="0" spcFirstLastPara="1" rIns="0" wrap="square" tIns="13325">
            <a:spAutoFit/>
          </a:bodyPr>
          <a:lstStyle/>
          <a:p>
            <a:pPr indent="-342265" lvl="0" marL="342265" marR="535305" rtl="0" algn="r">
              <a:lnSpc>
                <a:spcPct val="108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With the trend of distributed operating system, many OS are used to</a:t>
            </a:r>
            <a:endParaRPr sz="2000">
              <a:solidFill>
                <a:schemeClr val="dk1"/>
              </a:solidFill>
              <a:latin typeface="Arial"/>
              <a:ea typeface="Arial"/>
              <a:cs typeface="Arial"/>
              <a:sym typeface="Arial"/>
            </a:endParaRPr>
          </a:p>
          <a:p>
            <a:pPr indent="0" lvl="0" marL="0" marR="483234" rtl="0" algn="r">
              <a:lnSpc>
                <a:spcPct val="108000"/>
              </a:lnSpc>
              <a:spcBef>
                <a:spcPts val="0"/>
              </a:spcBef>
              <a:spcAft>
                <a:spcPts val="0"/>
              </a:spcAft>
              <a:buNone/>
            </a:pPr>
            <a:r>
              <a:rPr lang="en-US" sz="2000">
                <a:solidFill>
                  <a:schemeClr val="dk1"/>
                </a:solidFill>
                <a:latin typeface="Arial"/>
                <a:ea typeface="Arial"/>
                <a:cs typeface="Arial"/>
                <a:sym typeface="Arial"/>
              </a:rPr>
              <a:t>communicate through Internet, intranet, remote data processing etc.</a:t>
            </a:r>
            <a:endParaRPr sz="20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050">
              <a:solidFill>
                <a:schemeClr val="dk1"/>
              </a:solidFill>
              <a:latin typeface="Arial"/>
              <a:ea typeface="Arial"/>
              <a:cs typeface="Arial"/>
              <a:sym typeface="Arial"/>
            </a:endParaRPr>
          </a:p>
          <a:p>
            <a:pPr indent="-342900" lvl="0" marL="355600" marR="0" rtl="0" algn="l">
              <a:lnSpc>
                <a:spcPct val="100000"/>
              </a:lnSpc>
              <a:spcBef>
                <a:spcPts val="5"/>
              </a:spcBef>
              <a:spcAft>
                <a:spcPts val="0"/>
              </a:spcAft>
              <a:buClr>
                <a:schemeClr val="dk1"/>
              </a:buClr>
              <a:buSzPts val="2000"/>
              <a:buFont typeface="Arial"/>
              <a:buChar char="•"/>
            </a:pPr>
            <a:r>
              <a:rPr lang="en-US" sz="2000">
                <a:solidFill>
                  <a:schemeClr val="dk1"/>
                </a:solidFill>
                <a:latin typeface="Arial"/>
                <a:ea typeface="Arial"/>
                <a:cs typeface="Arial"/>
                <a:sym typeface="Arial"/>
              </a:rPr>
              <a:t>Inter process communication based on two primitives operations:</a:t>
            </a:r>
            <a:endParaRPr sz="2000">
              <a:solidFill>
                <a:schemeClr val="dk1"/>
              </a:solidFill>
              <a:latin typeface="Arial"/>
              <a:ea typeface="Arial"/>
              <a:cs typeface="Arial"/>
              <a:sym typeface="Arial"/>
            </a:endParaRPr>
          </a:p>
          <a:p>
            <a:pPr indent="-337185" lvl="1" marL="806450" marR="0" rtl="0" algn="l">
              <a:lnSpc>
                <a:spcPct val="100000"/>
              </a:lnSpc>
              <a:spcBef>
                <a:spcPts val="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send</a:t>
            </a:r>
            <a:endParaRPr b="0" i="0" sz="1800" u="none" cap="none" strike="noStrike">
              <a:solidFill>
                <a:schemeClr val="dk1"/>
              </a:solidFill>
              <a:latin typeface="Arial"/>
              <a:ea typeface="Arial"/>
              <a:cs typeface="Arial"/>
              <a:sym typeface="Arial"/>
            </a:endParaRPr>
          </a:p>
          <a:p>
            <a:pPr indent="-337185" lvl="1" marL="806450" marR="0" rtl="0" algn="l">
              <a:lnSpc>
                <a:spcPct val="100000"/>
              </a:lnSpc>
              <a:spcBef>
                <a:spcPts val="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and receive.</a:t>
            </a:r>
            <a:endParaRPr b="0" i="0" sz="1800" u="none" cap="none" strike="noStrike">
              <a:solidFill>
                <a:schemeClr val="dk1"/>
              </a:solidFill>
              <a:latin typeface="Arial"/>
              <a:ea typeface="Arial"/>
              <a:cs typeface="Arial"/>
              <a:sym typeface="Arial"/>
            </a:endParaRPr>
          </a:p>
          <a:p>
            <a:pPr indent="0" lvl="1" marL="457200" marR="0" rtl="0" algn="l">
              <a:lnSpc>
                <a:spcPct val="100000"/>
              </a:lnSpc>
              <a:spcBef>
                <a:spcPts val="30"/>
              </a:spcBef>
              <a:spcAft>
                <a:spcPts val="0"/>
              </a:spcAft>
              <a:buClr>
                <a:schemeClr val="dk1"/>
              </a:buClr>
              <a:buSzPts val="2050"/>
              <a:buFont typeface="Arial"/>
              <a:buNone/>
            </a:pPr>
            <a:r>
              <a:t/>
            </a:r>
            <a:endParaRPr b="0" i="0" sz="2050" u="none" cap="none" strike="noStrike">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general syntax for these operations looks like</a:t>
            </a:r>
            <a:endParaRPr sz="2000">
              <a:solidFill>
                <a:schemeClr val="dk1"/>
              </a:solidFill>
              <a:latin typeface="Arial"/>
              <a:ea typeface="Arial"/>
              <a:cs typeface="Arial"/>
              <a:sym typeface="Arial"/>
            </a:endParaRPr>
          </a:p>
          <a:p>
            <a:pPr indent="-287019" lvl="1" marL="756285" marR="0" rtl="0" algn="l">
              <a:lnSpc>
                <a:spcPct val="100000"/>
              </a:lnSpc>
              <a:spcBef>
                <a:spcPts val="1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send(destination, &amp;message);</a:t>
            </a:r>
            <a:endParaRPr b="0" i="0" sz="1800" u="none" cap="none" strike="noStrike">
              <a:solidFill>
                <a:schemeClr val="dk1"/>
              </a:solidFill>
              <a:latin typeface="Arial"/>
              <a:ea typeface="Arial"/>
              <a:cs typeface="Arial"/>
              <a:sym typeface="Arial"/>
            </a:endParaRPr>
          </a:p>
          <a:p>
            <a:pPr indent="-287019" lvl="1" marL="756285" marR="0" rtl="0" algn="l">
              <a:lnSpc>
                <a:spcPct val="100000"/>
              </a:lnSpc>
              <a:spcBef>
                <a:spcPts val="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receive(source, &amp;message);</a:t>
            </a:r>
            <a:endParaRPr b="0" i="0" sz="1800" u="none" cap="none" strike="noStrike">
              <a:solidFill>
                <a:schemeClr val="dk1"/>
              </a:solidFill>
              <a:latin typeface="Arial"/>
              <a:ea typeface="Arial"/>
              <a:cs typeface="Arial"/>
              <a:sym typeface="Arial"/>
            </a:endParaRPr>
          </a:p>
          <a:p>
            <a:pPr indent="0" lvl="1" marL="457200" marR="0" rtl="0" algn="l">
              <a:lnSpc>
                <a:spcPct val="100000"/>
              </a:lnSpc>
              <a:spcBef>
                <a:spcPts val="35"/>
              </a:spcBef>
              <a:spcAft>
                <a:spcPts val="0"/>
              </a:spcAft>
              <a:buClr>
                <a:schemeClr val="dk1"/>
              </a:buClr>
              <a:buSzPts val="2450"/>
              <a:buFont typeface="Arial"/>
              <a:buNone/>
            </a:pPr>
            <a:r>
              <a:t/>
            </a:r>
            <a:endParaRPr b="0" i="0" sz="2450" u="none" cap="none" strike="noStrike">
              <a:solidFill>
                <a:schemeClr val="dk1"/>
              </a:solidFill>
              <a:latin typeface="Arial"/>
              <a:ea typeface="Arial"/>
              <a:cs typeface="Arial"/>
              <a:sym typeface="Arial"/>
            </a:endParaRPr>
          </a:p>
          <a:p>
            <a:pPr indent="-342900" lvl="0" marL="355600" marR="5080" rtl="0" algn="l">
              <a:lnSpc>
                <a:spcPct val="96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send and receive calls are normally implemented as operating system  calls accessible from many programming language environments.</a:t>
            </a:r>
            <a:endParaRPr sz="20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1" name="Shape 851"/>
        <p:cNvGrpSpPr/>
        <p:nvPr/>
      </p:nvGrpSpPr>
      <p:grpSpPr>
        <a:xfrm>
          <a:off x="0" y="0"/>
          <a:ext cx="0" cy="0"/>
          <a:chOff x="0" y="0"/>
          <a:chExt cx="0" cy="0"/>
        </a:xfrm>
      </p:grpSpPr>
      <p:sp>
        <p:nvSpPr>
          <p:cNvPr id="852" name="Google Shape;852;p56"/>
          <p:cNvSpPr txBox="1"/>
          <p:nvPr>
            <p:ph type="title"/>
          </p:nvPr>
        </p:nvSpPr>
        <p:spPr>
          <a:xfrm>
            <a:off x="1009294" y="191846"/>
            <a:ext cx="7125970" cy="1244600"/>
          </a:xfrm>
          <a:prstGeom prst="rect">
            <a:avLst/>
          </a:prstGeom>
          <a:noFill/>
          <a:ln>
            <a:noFill/>
          </a:ln>
        </p:spPr>
        <p:txBody>
          <a:bodyPr anchorCtr="0" anchor="t" bIns="0" lIns="0" spcFirstLastPara="1" rIns="0" wrap="square" tIns="12050">
            <a:spAutoFit/>
          </a:bodyPr>
          <a:lstStyle/>
          <a:p>
            <a:pPr indent="-2794000" lvl="0" marL="2806065" marR="5080" rtl="0" algn="l">
              <a:lnSpc>
                <a:spcPct val="100000"/>
              </a:lnSpc>
              <a:spcBef>
                <a:spcPts val="0"/>
              </a:spcBef>
              <a:spcAft>
                <a:spcPts val="0"/>
              </a:spcAft>
              <a:buNone/>
            </a:pPr>
            <a:r>
              <a:rPr lang="en-US"/>
              <a:t>Producer-Consumer with Message  Passing</a:t>
            </a:r>
            <a:endParaRPr/>
          </a:p>
        </p:txBody>
      </p:sp>
      <p:sp>
        <p:nvSpPr>
          <p:cNvPr id="853" name="Google Shape;853;p56"/>
          <p:cNvSpPr txBox="1"/>
          <p:nvPr/>
        </p:nvSpPr>
        <p:spPr>
          <a:xfrm>
            <a:off x="535940" y="1428094"/>
            <a:ext cx="5755640" cy="2760980"/>
          </a:xfrm>
          <a:prstGeom prst="rect">
            <a:avLst/>
          </a:prstGeom>
          <a:noFill/>
          <a:ln>
            <a:noFill/>
          </a:ln>
        </p:spPr>
        <p:txBody>
          <a:bodyPr anchorCtr="0" anchor="t" bIns="0" lIns="0" spcFirstLastPara="1" rIns="0" wrap="square" tIns="15365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#define N 100 /*number of slots in the buffer*/</a:t>
            </a:r>
            <a:endParaRPr sz="1800">
              <a:solidFill>
                <a:schemeClr val="dk1"/>
              </a:solidFill>
              <a:latin typeface="Arial"/>
              <a:ea typeface="Arial"/>
              <a:cs typeface="Arial"/>
              <a:sym typeface="Arial"/>
            </a:endParaRPr>
          </a:p>
          <a:p>
            <a:pPr indent="0" lvl="0" marL="927100" marR="0" rtl="0" algn="l">
              <a:lnSpc>
                <a:spcPct val="100000"/>
              </a:lnSpc>
              <a:spcBef>
                <a:spcPts val="985"/>
              </a:spcBef>
              <a:spcAft>
                <a:spcPts val="0"/>
              </a:spcAft>
              <a:buNone/>
            </a:pPr>
            <a:r>
              <a:rPr lang="en-US" sz="1600">
                <a:solidFill>
                  <a:schemeClr val="dk1"/>
                </a:solidFill>
                <a:latin typeface="Times New Roman"/>
                <a:ea typeface="Times New Roman"/>
                <a:cs typeface="Times New Roman"/>
                <a:sym typeface="Times New Roman"/>
              </a:rPr>
              <a:t>void producer(void)</a:t>
            </a:r>
            <a:endParaRPr sz="1600">
              <a:solidFill>
                <a:schemeClr val="dk1"/>
              </a:solidFill>
              <a:latin typeface="Times New Roman"/>
              <a:ea typeface="Times New Roman"/>
              <a:cs typeface="Times New Roman"/>
              <a:sym typeface="Times New Roman"/>
            </a:endParaRPr>
          </a:p>
          <a:p>
            <a:pPr indent="0" lvl="0" marL="9271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 int item;</a:t>
            </a:r>
            <a:endParaRPr sz="1600">
              <a:solidFill>
                <a:schemeClr val="dk1"/>
              </a:solidFill>
              <a:latin typeface="Times New Roman"/>
              <a:ea typeface="Times New Roman"/>
              <a:cs typeface="Times New Roman"/>
              <a:sym typeface="Times New Roman"/>
            </a:endParaRPr>
          </a:p>
          <a:p>
            <a:pPr indent="0" lvl="0" marL="927100" marR="2262505"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message m; /*message buffer*/  while (TRUE){</a:t>
            </a:r>
            <a:endParaRPr sz="1600">
              <a:solidFill>
                <a:schemeClr val="dk1"/>
              </a:solidFill>
              <a:latin typeface="Times New Roman"/>
              <a:ea typeface="Times New Roman"/>
              <a:cs typeface="Times New Roman"/>
              <a:sym typeface="Times New Roman"/>
            </a:endParaRPr>
          </a:p>
          <a:p>
            <a:pPr indent="0" lvl="0" marL="927100" marR="508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item = produce_item(); /*generate something */  receive(consumer, &amp;m); /*wait for an empty to arrive*/  build_message(&amp;m, item); /*construct a message to send*/  send(consumer, &amp;m); }</a:t>
            </a:r>
            <a:endParaRPr sz="1600">
              <a:solidFill>
                <a:schemeClr val="dk1"/>
              </a:solidFill>
              <a:latin typeface="Times New Roman"/>
              <a:ea typeface="Times New Roman"/>
              <a:cs typeface="Times New Roman"/>
              <a:sym typeface="Times New Roman"/>
            </a:endParaRPr>
          </a:p>
          <a:p>
            <a:pPr indent="0" lvl="0" marL="9271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854" name="Google Shape;854;p56"/>
          <p:cNvSpPr txBox="1"/>
          <p:nvPr/>
        </p:nvSpPr>
        <p:spPr>
          <a:xfrm>
            <a:off x="967739" y="4469129"/>
            <a:ext cx="5010785" cy="246443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void consumer(void)</a:t>
            </a:r>
            <a:endParaRPr sz="1600">
              <a:solidFill>
                <a:schemeClr val="dk1"/>
              </a:solidFill>
              <a:latin typeface="Times New Roman"/>
              <a:ea typeface="Times New Roman"/>
              <a:cs typeface="Times New Roman"/>
              <a:sym typeface="Times New Roman"/>
            </a:endParaRPr>
          </a:p>
          <a:p>
            <a:pPr indent="0" lvl="0" marL="38100" marR="401574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 int item;  message m;</a:t>
            </a:r>
            <a:endParaRPr sz="1600">
              <a:solidFill>
                <a:schemeClr val="dk1"/>
              </a:solidFill>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for(i = 0; i&lt;N; i++) send(producer, &amp;m); /*send N empties*/</a:t>
            </a:r>
            <a:endParaRPr sz="1600">
              <a:solidFill>
                <a:schemeClr val="dk1"/>
              </a:solidFill>
              <a:latin typeface="Times New Roman"/>
              <a:ea typeface="Times New Roman"/>
              <a:cs typeface="Times New Roman"/>
              <a:sym typeface="Times New Roman"/>
            </a:endParaRPr>
          </a:p>
          <a:p>
            <a:pPr indent="0" lvl="0" marL="381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while(TRUE){</a:t>
            </a:r>
            <a:endParaRPr sz="1600">
              <a:solidFill>
                <a:schemeClr val="dk1"/>
              </a:solidFill>
              <a:latin typeface="Times New Roman"/>
              <a:ea typeface="Times New Roman"/>
              <a:cs typeface="Times New Roman"/>
              <a:sym typeface="Times New Roman"/>
            </a:endParaRPr>
          </a:p>
          <a:p>
            <a:pPr indent="0" lvl="0" marL="38100" marR="28448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receive(producer, &amp;m); /* get message containing item*/  item = extract_item(&amp;m); /* extract item from message*/  send(producer, &amp;m); /* send back empty reply*/  consume_item(item); /*do some</a:t>
            </a:r>
            <a:r>
              <a:rPr baseline="30000" lang="en-US" sz="1800">
                <a:solidFill>
                  <a:srgbClr val="888888"/>
                </a:solidFill>
                <a:latin typeface="Arial"/>
                <a:ea typeface="Arial"/>
                <a:cs typeface="Arial"/>
                <a:sym typeface="Arial"/>
              </a:rPr>
              <a:t>B</a:t>
            </a:r>
            <a:r>
              <a:rPr lang="en-US" sz="1600">
                <a:solidFill>
                  <a:schemeClr val="dk1"/>
                </a:solidFill>
                <a:latin typeface="Times New Roman"/>
                <a:ea typeface="Times New Roman"/>
                <a:cs typeface="Times New Roman"/>
                <a:sym typeface="Times New Roman"/>
              </a:rPr>
              <a:t>t</a:t>
            </a:r>
            <a:r>
              <a:rPr baseline="30000" lang="en-US" sz="1800">
                <a:solidFill>
                  <a:srgbClr val="888888"/>
                </a:solidFill>
                <a:latin typeface="Arial"/>
                <a:ea typeface="Arial"/>
                <a:cs typeface="Arial"/>
                <a:sym typeface="Arial"/>
              </a:rPr>
              <a:t>y</a:t>
            </a:r>
            <a:r>
              <a:rPr lang="en-US" sz="1600">
                <a:solidFill>
                  <a:schemeClr val="dk1"/>
                </a:solidFill>
                <a:latin typeface="Times New Roman"/>
                <a:ea typeface="Times New Roman"/>
                <a:cs typeface="Times New Roman"/>
                <a:sym typeface="Times New Roman"/>
              </a:rPr>
              <a:t>h</a:t>
            </a:r>
            <a:r>
              <a:rPr baseline="30000" lang="en-US" sz="1800">
                <a:solidFill>
                  <a:srgbClr val="888888"/>
                </a:solidFill>
                <a:latin typeface="Arial"/>
                <a:ea typeface="Arial"/>
                <a:cs typeface="Arial"/>
                <a:sym typeface="Arial"/>
              </a:rPr>
              <a:t>A</a:t>
            </a:r>
            <a:r>
              <a:rPr lang="en-US" sz="1600">
                <a:solidFill>
                  <a:schemeClr val="dk1"/>
                </a:solidFill>
                <a:latin typeface="Times New Roman"/>
                <a:ea typeface="Times New Roman"/>
                <a:cs typeface="Times New Roman"/>
                <a:sym typeface="Times New Roman"/>
              </a:rPr>
              <a:t>in</a:t>
            </a:r>
            <a:r>
              <a:rPr baseline="30000" lang="en-US" sz="1800">
                <a:solidFill>
                  <a:srgbClr val="888888"/>
                </a:solidFill>
                <a:latin typeface="Arial"/>
                <a:ea typeface="Arial"/>
                <a:cs typeface="Arial"/>
                <a:sym typeface="Arial"/>
              </a:rPr>
              <a:t>ss</a:t>
            </a:r>
            <a:r>
              <a:rPr lang="en-US" sz="1600">
                <a:solidFill>
                  <a:schemeClr val="dk1"/>
                </a:solidFill>
                <a:latin typeface="Times New Roman"/>
                <a:ea typeface="Times New Roman"/>
                <a:cs typeface="Times New Roman"/>
                <a:sym typeface="Times New Roman"/>
              </a:rPr>
              <a:t>g</a:t>
            </a:r>
            <a:r>
              <a:rPr baseline="30000" lang="en-US" sz="1800">
                <a:solidFill>
                  <a:srgbClr val="888888"/>
                </a:solidFill>
                <a:latin typeface="Arial"/>
                <a:ea typeface="Arial"/>
                <a:cs typeface="Arial"/>
                <a:sym typeface="Arial"/>
              </a:rPr>
              <a:t>t. </a:t>
            </a:r>
            <a:r>
              <a:rPr lang="en-US" sz="1600">
                <a:solidFill>
                  <a:schemeClr val="dk1"/>
                </a:solidFill>
                <a:latin typeface="Times New Roman"/>
                <a:ea typeface="Times New Roman"/>
                <a:cs typeface="Times New Roman"/>
                <a:sym typeface="Times New Roman"/>
              </a:rPr>
              <a:t>w</a:t>
            </a:r>
            <a:r>
              <a:rPr baseline="30000" lang="en-US" sz="1800">
                <a:solidFill>
                  <a:srgbClr val="888888"/>
                </a:solidFill>
                <a:latin typeface="Arial"/>
                <a:ea typeface="Arial"/>
                <a:cs typeface="Arial"/>
                <a:sym typeface="Arial"/>
              </a:rPr>
              <a:t>Pro</a:t>
            </a:r>
            <a:r>
              <a:rPr lang="en-US" sz="1600">
                <a:solidFill>
                  <a:schemeClr val="dk1"/>
                </a:solidFill>
                <a:latin typeface="Times New Roman"/>
                <a:ea typeface="Times New Roman"/>
                <a:cs typeface="Times New Roman"/>
                <a:sym typeface="Times New Roman"/>
              </a:rPr>
              <a:t>it</a:t>
            </a:r>
            <a:r>
              <a:rPr baseline="30000" lang="en-US" sz="1800">
                <a:solidFill>
                  <a:srgbClr val="888888"/>
                </a:solidFill>
                <a:latin typeface="Arial"/>
                <a:ea typeface="Arial"/>
                <a:cs typeface="Arial"/>
                <a:sym typeface="Arial"/>
              </a:rPr>
              <a:t>f.</a:t>
            </a:r>
            <a:r>
              <a:rPr lang="en-US" sz="1600">
                <a:solidFill>
                  <a:schemeClr val="dk1"/>
                </a:solidFill>
                <a:latin typeface="Times New Roman"/>
                <a:ea typeface="Times New Roman"/>
                <a:cs typeface="Times New Roman"/>
                <a:sym typeface="Times New Roman"/>
              </a:rPr>
              <a:t>h</a:t>
            </a:r>
            <a:r>
              <a:rPr baseline="30000" lang="en-US" sz="1800">
                <a:solidFill>
                  <a:srgbClr val="888888"/>
                </a:solidFill>
                <a:latin typeface="Arial"/>
                <a:ea typeface="Arial"/>
                <a:cs typeface="Arial"/>
                <a:sym typeface="Arial"/>
              </a:rPr>
              <a:t>Te</a:t>
            </a:r>
            <a:r>
              <a:rPr lang="en-US" sz="1600">
                <a:solidFill>
                  <a:schemeClr val="dk1"/>
                </a:solidFill>
                <a:latin typeface="Times New Roman"/>
                <a:ea typeface="Times New Roman"/>
                <a:cs typeface="Times New Roman"/>
                <a:sym typeface="Times New Roman"/>
              </a:rPr>
              <a:t>i</a:t>
            </a:r>
            <a:r>
              <a:rPr baseline="30000" lang="en-US" sz="1800">
                <a:solidFill>
                  <a:srgbClr val="888888"/>
                </a:solidFill>
                <a:latin typeface="Arial"/>
                <a:ea typeface="Arial"/>
                <a:cs typeface="Arial"/>
                <a:sym typeface="Arial"/>
              </a:rPr>
              <a:t>j</a:t>
            </a:r>
            <a:r>
              <a:rPr lang="en-US" sz="1600">
                <a:solidFill>
                  <a:schemeClr val="dk1"/>
                </a:solidFill>
                <a:latin typeface="Times New Roman"/>
                <a:ea typeface="Times New Roman"/>
                <a:cs typeface="Times New Roman"/>
                <a:sym typeface="Times New Roman"/>
              </a:rPr>
              <a:t>te</a:t>
            </a:r>
            <a:r>
              <a:rPr baseline="30000" lang="en-US" sz="1800">
                <a:solidFill>
                  <a:srgbClr val="888888"/>
                </a:solidFill>
                <a:latin typeface="Arial"/>
                <a:ea typeface="Arial"/>
                <a:cs typeface="Arial"/>
                <a:sym typeface="Arial"/>
              </a:rPr>
              <a:t>B</a:t>
            </a:r>
            <a:r>
              <a:rPr lang="en-US" sz="1600">
                <a:solidFill>
                  <a:schemeClr val="dk1"/>
                </a:solidFill>
                <a:latin typeface="Times New Roman"/>
                <a:ea typeface="Times New Roman"/>
                <a:cs typeface="Times New Roman"/>
                <a:sym typeface="Times New Roman"/>
              </a:rPr>
              <a:t>m</a:t>
            </a:r>
            <a:r>
              <a:rPr baseline="30000" lang="en-US" sz="1800">
                <a:solidFill>
                  <a:srgbClr val="888888"/>
                </a:solidFill>
                <a:latin typeface="Arial"/>
                <a:ea typeface="Arial"/>
                <a:cs typeface="Arial"/>
                <a:sym typeface="Arial"/>
              </a:rPr>
              <a:t>ah</a:t>
            </a:r>
            <a:r>
              <a:rPr lang="en-US" sz="1600">
                <a:solidFill>
                  <a:schemeClr val="dk1"/>
                </a:solidFill>
                <a:latin typeface="Times New Roman"/>
                <a:ea typeface="Times New Roman"/>
                <a:cs typeface="Times New Roman"/>
                <a:sym typeface="Times New Roman"/>
              </a:rPr>
              <a:t>*</a:t>
            </a:r>
            <a:r>
              <a:rPr baseline="30000" lang="en-US" sz="1800">
                <a:solidFill>
                  <a:srgbClr val="888888"/>
                </a:solidFill>
                <a:latin typeface="Arial"/>
                <a:ea typeface="Arial"/>
                <a:cs typeface="Arial"/>
                <a:sym typeface="Arial"/>
              </a:rPr>
              <a:t>ad</a:t>
            </a:r>
            <a:r>
              <a:rPr lang="en-US" sz="1600">
                <a:solidFill>
                  <a:schemeClr val="dk1"/>
                </a:solidFill>
                <a:latin typeface="Times New Roman"/>
                <a:ea typeface="Times New Roman"/>
                <a:cs typeface="Times New Roman"/>
                <a:sym typeface="Times New Roman"/>
              </a:rPr>
              <a:t>/</a:t>
            </a:r>
            <a:r>
              <a:rPr baseline="30000" lang="en-US" sz="1800">
                <a:solidFill>
                  <a:srgbClr val="888888"/>
                </a:solidFill>
                <a:latin typeface="Arial"/>
                <a:ea typeface="Arial"/>
                <a:cs typeface="Arial"/>
                <a:sym typeface="Arial"/>
              </a:rPr>
              <a:t>ur Shahi</a:t>
            </a:r>
            <a:endParaRPr baseline="30000" sz="1800">
              <a:solidFill>
                <a:schemeClr val="dk1"/>
              </a:solidFill>
              <a:latin typeface="Arial"/>
              <a:ea typeface="Arial"/>
              <a:cs typeface="Arial"/>
              <a:sym typeface="Arial"/>
            </a:endParaRPr>
          </a:p>
          <a:p>
            <a:pPr indent="0" lvl="0" marL="38100" marR="0" rtl="0" algn="l">
              <a:lnSpc>
                <a:spcPct val="100000"/>
              </a:lnSpc>
              <a:spcBef>
                <a:spcPts val="5"/>
              </a:spcBef>
              <a:spcAft>
                <a:spcPts val="0"/>
              </a:spcAft>
              <a:buNone/>
            </a:pP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p:txBody>
      </p:sp>
      <p:sp>
        <p:nvSpPr>
          <p:cNvPr id="855" name="Google Shape;855;p56"/>
          <p:cNvSpPr txBox="1"/>
          <p:nvPr/>
        </p:nvSpPr>
        <p:spPr>
          <a:xfrm>
            <a:off x="8426957" y="6427114"/>
            <a:ext cx="18097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888888"/>
                </a:solidFill>
                <a:latin typeface="Arial"/>
                <a:ea typeface="Arial"/>
                <a:cs typeface="Arial"/>
                <a:sym typeface="Arial"/>
              </a:rPr>
              <a:t>57</a:t>
            </a:r>
            <a:endParaRPr sz="1200">
              <a:solidFill>
                <a:schemeClr val="dk1"/>
              </a:solidFill>
              <a:latin typeface="Arial"/>
              <a:ea typeface="Arial"/>
              <a:cs typeface="Arial"/>
              <a:sym typeface="Arial"/>
            </a:endParaRPr>
          </a:p>
        </p:txBody>
      </p:sp>
      <p:sp>
        <p:nvSpPr>
          <p:cNvPr id="856" name="Google Shape;856;p5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0" name="Shape 860"/>
        <p:cNvGrpSpPr/>
        <p:nvPr/>
      </p:nvGrpSpPr>
      <p:grpSpPr>
        <a:xfrm>
          <a:off x="0" y="0"/>
          <a:ext cx="0" cy="0"/>
          <a:chOff x="0" y="0"/>
          <a:chExt cx="0" cy="0"/>
        </a:xfrm>
      </p:grpSpPr>
      <p:sp>
        <p:nvSpPr>
          <p:cNvPr id="861" name="Google Shape;861;p5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62" name="Google Shape;862;p57"/>
          <p:cNvSpPr txBox="1"/>
          <p:nvPr>
            <p:ph type="title"/>
          </p:nvPr>
        </p:nvSpPr>
        <p:spPr>
          <a:xfrm>
            <a:off x="2654045" y="461594"/>
            <a:ext cx="383794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Message passing</a:t>
            </a:r>
            <a:endParaRPr sz="4400"/>
          </a:p>
        </p:txBody>
      </p:sp>
      <p:sp>
        <p:nvSpPr>
          <p:cNvPr id="863" name="Google Shape;863;p57"/>
          <p:cNvSpPr txBox="1"/>
          <p:nvPr/>
        </p:nvSpPr>
        <p:spPr>
          <a:xfrm>
            <a:off x="535940" y="1556969"/>
            <a:ext cx="7810500" cy="4391660"/>
          </a:xfrm>
          <a:prstGeom prst="rect">
            <a:avLst/>
          </a:prstGeom>
          <a:noFill/>
          <a:ln>
            <a:noFill/>
          </a:ln>
        </p:spPr>
        <p:txBody>
          <a:bodyPr anchorCtr="0" anchor="t" bIns="0" lIns="0" spcFirstLastPara="1" rIns="0" wrap="square" tIns="12050">
            <a:spAutoFit/>
          </a:bodyPr>
          <a:lstStyle/>
          <a:p>
            <a:pPr indent="-342900" lvl="0" marL="355600" marR="0" rtl="0" algn="l">
              <a:lnSpc>
                <a:spcPct val="10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No shared memory.</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Clr>
                <a:schemeClr val="dk1"/>
              </a:buClr>
              <a:buSzPts val="2750"/>
              <a:buFont typeface="Arial"/>
              <a:buNone/>
            </a:pPr>
            <a:r>
              <a:t/>
            </a:r>
            <a:endParaRPr sz="2750">
              <a:solidFill>
                <a:schemeClr val="dk1"/>
              </a:solidFill>
              <a:latin typeface="Times New Roman"/>
              <a:ea typeface="Times New Roman"/>
              <a:cs typeface="Times New Roman"/>
              <a:sym typeface="Times New Roman"/>
            </a:endParaRPr>
          </a:p>
          <a:p>
            <a:pPr indent="-342900" lvl="0" marL="355600" marR="206375" rtl="0" algn="l">
              <a:lnSpc>
                <a:spcPct val="8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Messages sent but not yet received are buffered automatically by  OS, it can save N messages.</a:t>
            </a:r>
            <a:endParaRPr sz="2200">
              <a:solidFill>
                <a:schemeClr val="dk1"/>
              </a:solidFill>
              <a:latin typeface="Times New Roman"/>
              <a:ea typeface="Times New Roman"/>
              <a:cs typeface="Times New Roman"/>
              <a:sym typeface="Times New Roman"/>
            </a:endParaRPr>
          </a:p>
          <a:p>
            <a:pPr indent="-342900" lvl="0" marL="355600" marR="0" rtl="0" algn="l">
              <a:lnSpc>
                <a:spcPct val="107954"/>
              </a:lnSpc>
              <a:spcBef>
                <a:spcPts val="5"/>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The total number of messages in the system remains constant, so</a:t>
            </a:r>
            <a:endParaRPr sz="2200">
              <a:solidFill>
                <a:schemeClr val="dk1"/>
              </a:solidFill>
              <a:latin typeface="Times New Roman"/>
              <a:ea typeface="Times New Roman"/>
              <a:cs typeface="Times New Roman"/>
              <a:sym typeface="Times New Roman"/>
            </a:endParaRPr>
          </a:p>
          <a:p>
            <a:pPr indent="0" lvl="0" marL="355600" marR="0" rtl="0" algn="l">
              <a:lnSpc>
                <a:spcPct val="107954"/>
              </a:lnSpc>
              <a:spcBef>
                <a:spcPts val="0"/>
              </a:spcBef>
              <a:spcAft>
                <a:spcPts val="0"/>
              </a:spcAft>
              <a:buNone/>
            </a:pPr>
            <a:r>
              <a:rPr lang="en-US" sz="2200">
                <a:solidFill>
                  <a:schemeClr val="dk1"/>
                </a:solidFill>
                <a:latin typeface="Times New Roman"/>
                <a:ea typeface="Times New Roman"/>
                <a:cs typeface="Times New Roman"/>
                <a:sym typeface="Times New Roman"/>
              </a:rPr>
              <a:t>they can be stored in given amount of memory known in advance.</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2250">
              <a:solidFill>
                <a:schemeClr val="dk1"/>
              </a:solidFill>
              <a:latin typeface="Times New Roman"/>
              <a:ea typeface="Times New Roman"/>
              <a:cs typeface="Times New Roman"/>
              <a:sym typeface="Times New Roman"/>
            </a:endParaRPr>
          </a:p>
          <a:p>
            <a:pPr indent="-342265" lvl="0" marL="342265" marR="2481580" rtl="0" algn="r">
              <a:lnSpc>
                <a:spcPct val="10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Implementing Message Passing can be with:</a:t>
            </a:r>
            <a:endParaRPr sz="2200">
              <a:solidFill>
                <a:schemeClr val="dk1"/>
              </a:solidFill>
              <a:latin typeface="Times New Roman"/>
              <a:ea typeface="Times New Roman"/>
              <a:cs typeface="Times New Roman"/>
              <a:sym typeface="Times New Roman"/>
            </a:endParaRPr>
          </a:p>
          <a:p>
            <a:pPr indent="-286385" lvl="1" marL="286385" marR="2510155" rtl="0" algn="r">
              <a:lnSpc>
                <a:spcPct val="100000"/>
              </a:lnSpc>
              <a:spcBef>
                <a:spcPts val="1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Direct addressing: provide ID of destination.</a:t>
            </a:r>
            <a:endParaRPr b="0" i="0" sz="20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Indirect addressing: Send to a mailbox.</a:t>
            </a:r>
            <a:endParaRPr b="0" i="0" sz="20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40"/>
              </a:spcBef>
              <a:spcAft>
                <a:spcPts val="0"/>
              </a:spcAft>
              <a:buClr>
                <a:schemeClr val="dk1"/>
              </a:buClr>
              <a:buSzPts val="2700"/>
              <a:buFont typeface="Arial"/>
              <a:buNone/>
            </a:pPr>
            <a:r>
              <a:t/>
            </a:r>
            <a:endParaRPr b="0" i="0" sz="2700" u="none" cap="none" strike="noStrike">
              <a:solidFill>
                <a:schemeClr val="dk1"/>
              </a:solidFill>
              <a:latin typeface="Times New Roman"/>
              <a:ea typeface="Times New Roman"/>
              <a:cs typeface="Times New Roman"/>
              <a:sym typeface="Times New Roman"/>
            </a:endParaRPr>
          </a:p>
          <a:p>
            <a:pPr indent="-342900" lvl="0" marL="355600" marR="5080" rtl="0" algn="l">
              <a:lnSpc>
                <a:spcPct val="95909"/>
              </a:lnSpc>
              <a:spcBef>
                <a:spcPts val="0"/>
              </a:spcBef>
              <a:spcAft>
                <a:spcPts val="0"/>
              </a:spcAft>
              <a:buClr>
                <a:schemeClr val="dk1"/>
              </a:buClr>
              <a:buSzPts val="2200"/>
              <a:buFont typeface="Arial"/>
              <a:buChar char="•"/>
            </a:pPr>
            <a:r>
              <a:rPr b="1" lang="en-US" sz="2200">
                <a:solidFill>
                  <a:schemeClr val="dk1"/>
                </a:solidFill>
                <a:latin typeface="Times New Roman"/>
                <a:ea typeface="Times New Roman"/>
                <a:cs typeface="Times New Roman"/>
                <a:sym typeface="Times New Roman"/>
              </a:rPr>
              <a:t>Mail box</a:t>
            </a:r>
            <a:r>
              <a:rPr lang="en-US" sz="2200">
                <a:solidFill>
                  <a:schemeClr val="dk1"/>
                </a:solidFill>
                <a:latin typeface="Times New Roman"/>
                <a:ea typeface="Times New Roman"/>
                <a:cs typeface="Times New Roman"/>
                <a:sym typeface="Times New Roman"/>
              </a:rPr>
              <a:t>: It is a message queue that can share by multiple senders  and receivers, senders sends the message to the mailbox while the  receiver pick ups the message from the mailbox.</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7" name="Shape 867"/>
        <p:cNvGrpSpPr/>
        <p:nvPr/>
      </p:nvGrpSpPr>
      <p:grpSpPr>
        <a:xfrm>
          <a:off x="0" y="0"/>
          <a:ext cx="0" cy="0"/>
          <a:chOff x="0" y="0"/>
          <a:chExt cx="0" cy="0"/>
        </a:xfrm>
      </p:grpSpPr>
      <p:sp>
        <p:nvSpPr>
          <p:cNvPr id="868" name="Google Shape;868;p5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69" name="Google Shape;869;p58"/>
          <p:cNvSpPr txBox="1"/>
          <p:nvPr>
            <p:ph type="title"/>
          </p:nvPr>
        </p:nvSpPr>
        <p:spPr>
          <a:xfrm>
            <a:off x="3519678" y="461594"/>
            <a:ext cx="210502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Monitors</a:t>
            </a:r>
            <a:endParaRPr sz="4400"/>
          </a:p>
        </p:txBody>
      </p:sp>
      <p:sp>
        <p:nvSpPr>
          <p:cNvPr id="870" name="Google Shape;870;p58"/>
          <p:cNvSpPr txBox="1"/>
          <p:nvPr/>
        </p:nvSpPr>
        <p:spPr>
          <a:xfrm>
            <a:off x="535940" y="1528394"/>
            <a:ext cx="8072755" cy="4141470"/>
          </a:xfrm>
          <a:prstGeom prst="rect">
            <a:avLst/>
          </a:prstGeom>
          <a:noFill/>
          <a:ln>
            <a:noFill/>
          </a:ln>
        </p:spPr>
        <p:txBody>
          <a:bodyPr anchorCtr="0" anchor="t" bIns="0" lIns="0" spcFirstLastPara="1" rIns="0" wrap="square" tIns="12700">
            <a:spAutoFit/>
          </a:bodyPr>
          <a:lstStyle/>
          <a:p>
            <a:pPr indent="-342900" lvl="0" marL="355600" marR="0" rtl="0" algn="just">
              <a:lnSpc>
                <a:spcPct val="100000"/>
              </a:lnSpc>
              <a:spcBef>
                <a:spcPts val="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Higher level synchronization primitive.</a:t>
            </a:r>
            <a:endParaRPr sz="3000">
              <a:solidFill>
                <a:schemeClr val="dk1"/>
              </a:solidFill>
              <a:latin typeface="Times New Roman"/>
              <a:ea typeface="Times New Roman"/>
              <a:cs typeface="Times New Roman"/>
              <a:sym typeface="Times New Roman"/>
            </a:endParaRPr>
          </a:p>
          <a:p>
            <a:pPr indent="-342900" lvl="0" marL="355600" marR="6350" rtl="0" algn="just">
              <a:lnSpc>
                <a:spcPct val="96000"/>
              </a:lnSpc>
              <a:spcBef>
                <a:spcPts val="695"/>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A monitor is a programming language construct  that guarantees appropriate access to the CR.</a:t>
            </a:r>
            <a:endParaRPr sz="3000">
              <a:solidFill>
                <a:schemeClr val="dk1"/>
              </a:solidFill>
              <a:latin typeface="Times New Roman"/>
              <a:ea typeface="Times New Roman"/>
              <a:cs typeface="Times New Roman"/>
              <a:sym typeface="Times New Roman"/>
            </a:endParaRPr>
          </a:p>
          <a:p>
            <a:pPr indent="-342900" lvl="0" marL="355600" marR="6350" rtl="0" algn="just">
              <a:lnSpc>
                <a:spcPct val="80000"/>
              </a:lnSpc>
              <a:spcBef>
                <a:spcPts val="75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000">
                <a:solidFill>
                  <a:schemeClr val="dk1"/>
                </a:solidFill>
                <a:latin typeface="Times New Roman"/>
                <a:ea typeface="Times New Roman"/>
                <a:cs typeface="Times New Roman"/>
                <a:sym typeface="Times New Roman"/>
              </a:rPr>
              <a:t>It is a collection of procedures, variables , and  data structures that are all grouped together in a  special kinds of module or package.</a:t>
            </a:r>
            <a:endParaRPr sz="3000">
              <a:solidFill>
                <a:schemeClr val="dk1"/>
              </a:solidFill>
              <a:latin typeface="Times New Roman"/>
              <a:ea typeface="Times New Roman"/>
              <a:cs typeface="Times New Roman"/>
              <a:sym typeface="Times New Roman"/>
            </a:endParaRPr>
          </a:p>
          <a:p>
            <a:pPr indent="-342900" lvl="0" marL="355600" marR="5715" rtl="0" algn="just">
              <a:lnSpc>
                <a:spcPct val="80000"/>
              </a:lnSpc>
              <a:spcBef>
                <a:spcPts val="720"/>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Processes that wish to access the shared data, do  through the execution of monitor functions.</a:t>
            </a:r>
            <a:endParaRPr sz="3000">
              <a:solidFill>
                <a:schemeClr val="dk1"/>
              </a:solidFill>
              <a:latin typeface="Times New Roman"/>
              <a:ea typeface="Times New Roman"/>
              <a:cs typeface="Times New Roman"/>
              <a:sym typeface="Times New Roman"/>
            </a:endParaRPr>
          </a:p>
          <a:p>
            <a:pPr indent="-342900" lvl="0" marL="355600" marR="5080" rtl="0" algn="just">
              <a:lnSpc>
                <a:spcPct val="96000"/>
              </a:lnSpc>
              <a:spcBef>
                <a:spcPts val="695"/>
              </a:spcBef>
              <a:spcAft>
                <a:spcPts val="0"/>
              </a:spcAft>
              <a:buClr>
                <a:schemeClr val="dk1"/>
              </a:buClr>
              <a:buSzPts val="3000"/>
              <a:buFont typeface="Arial"/>
              <a:buChar char="•"/>
            </a:pPr>
            <a:r>
              <a:rPr lang="en-US" sz="3000">
                <a:solidFill>
                  <a:schemeClr val="dk1"/>
                </a:solidFill>
                <a:latin typeface="Times New Roman"/>
                <a:ea typeface="Times New Roman"/>
                <a:cs typeface="Times New Roman"/>
                <a:sym typeface="Times New Roman"/>
              </a:rPr>
              <a:t>Only one process can be active in a monitor at  any instant.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8" name="Shape 478"/>
        <p:cNvGrpSpPr/>
        <p:nvPr/>
      </p:nvGrpSpPr>
      <p:grpSpPr>
        <a:xfrm>
          <a:off x="0" y="0"/>
          <a:ext cx="0" cy="0"/>
          <a:chOff x="0" y="0"/>
          <a:chExt cx="0" cy="0"/>
        </a:xfrm>
      </p:grpSpPr>
      <p:sp>
        <p:nvSpPr>
          <p:cNvPr id="479" name="Google Shape;479;p6"/>
          <p:cNvSpPr txBox="1"/>
          <p:nvPr>
            <p:ph type="title"/>
          </p:nvPr>
        </p:nvSpPr>
        <p:spPr>
          <a:xfrm>
            <a:off x="1009294" y="191846"/>
            <a:ext cx="7125970" cy="1244600"/>
          </a:xfrm>
          <a:prstGeom prst="rect">
            <a:avLst/>
          </a:prstGeom>
          <a:noFill/>
          <a:ln>
            <a:noFill/>
          </a:ln>
        </p:spPr>
        <p:txBody>
          <a:bodyPr anchorCtr="0" anchor="t" bIns="0" lIns="0" spcFirstLastPara="1" rIns="0" wrap="square" tIns="146125">
            <a:spAutoFit/>
          </a:bodyPr>
          <a:lstStyle/>
          <a:p>
            <a:pPr indent="0" lvl="0" marL="0" rtl="0" algn="ctr">
              <a:lnSpc>
                <a:spcPct val="100000"/>
              </a:lnSpc>
              <a:spcBef>
                <a:spcPts val="0"/>
              </a:spcBef>
              <a:spcAft>
                <a:spcPts val="0"/>
              </a:spcAft>
              <a:buNone/>
            </a:pPr>
            <a:r>
              <a:rPr lang="en-US" sz="4400"/>
              <a:t>Multiprocessing Model</a:t>
            </a:r>
            <a:endParaRPr sz="4400"/>
          </a:p>
          <a:p>
            <a:pPr indent="0" lvl="0" marL="0" rtl="0" algn="ctr">
              <a:lnSpc>
                <a:spcPct val="100000"/>
              </a:lnSpc>
              <a:spcBef>
                <a:spcPts val="160"/>
              </a:spcBef>
              <a:spcAft>
                <a:spcPts val="0"/>
              </a:spcAft>
              <a:buNone/>
            </a:pPr>
            <a:r>
              <a:rPr b="1" lang="en-US" sz="1800">
                <a:solidFill>
                  <a:srgbClr val="FF0000"/>
                </a:solidFill>
                <a:latin typeface="Trebuchet MS"/>
                <a:ea typeface="Trebuchet MS"/>
                <a:cs typeface="Trebuchet MS"/>
                <a:sym typeface="Trebuchet MS"/>
              </a:rPr>
              <a:t>System with multiple processor</a:t>
            </a:r>
            <a:endParaRPr sz="1800">
              <a:latin typeface="Trebuchet MS"/>
              <a:ea typeface="Trebuchet MS"/>
              <a:cs typeface="Trebuchet MS"/>
              <a:sym typeface="Trebuchet MS"/>
            </a:endParaRPr>
          </a:p>
        </p:txBody>
      </p:sp>
      <p:sp>
        <p:nvSpPr>
          <p:cNvPr id="480" name="Google Shape;480;p6"/>
          <p:cNvSpPr txBox="1"/>
          <p:nvPr/>
        </p:nvSpPr>
        <p:spPr>
          <a:xfrm>
            <a:off x="535940" y="1607642"/>
            <a:ext cx="5542915" cy="514350"/>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Distributed OS and Network OS</a:t>
            </a:r>
            <a:endParaRPr sz="3200">
              <a:solidFill>
                <a:schemeClr val="dk1"/>
              </a:solidFill>
              <a:latin typeface="Arial"/>
              <a:ea typeface="Arial"/>
              <a:cs typeface="Arial"/>
              <a:sym typeface="Arial"/>
            </a:endParaRPr>
          </a:p>
        </p:txBody>
      </p:sp>
      <p:sp>
        <p:nvSpPr>
          <p:cNvPr id="481" name="Google Shape;481;p6"/>
          <p:cNvSpPr/>
          <p:nvPr/>
        </p:nvSpPr>
        <p:spPr>
          <a:xfrm>
            <a:off x="2867025" y="2828925"/>
            <a:ext cx="3105150" cy="12287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6"/>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4" name="Shape 874"/>
        <p:cNvGrpSpPr/>
        <p:nvPr/>
      </p:nvGrpSpPr>
      <p:grpSpPr>
        <a:xfrm>
          <a:off x="0" y="0"/>
          <a:ext cx="0" cy="0"/>
          <a:chOff x="0" y="0"/>
          <a:chExt cx="0" cy="0"/>
        </a:xfrm>
      </p:grpSpPr>
      <p:sp>
        <p:nvSpPr>
          <p:cNvPr id="875" name="Google Shape;875;p5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76" name="Google Shape;876;p59"/>
          <p:cNvSpPr txBox="1"/>
          <p:nvPr>
            <p:ph type="title"/>
          </p:nvPr>
        </p:nvSpPr>
        <p:spPr>
          <a:xfrm>
            <a:off x="2219325" y="461594"/>
            <a:ext cx="47066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Monitors: discussion</a:t>
            </a:r>
            <a:endParaRPr sz="4400"/>
          </a:p>
        </p:txBody>
      </p:sp>
      <p:sp>
        <p:nvSpPr>
          <p:cNvPr id="877" name="Google Shape;877;p59"/>
          <p:cNvSpPr txBox="1"/>
          <p:nvPr/>
        </p:nvSpPr>
        <p:spPr>
          <a:xfrm>
            <a:off x="535940" y="1580210"/>
            <a:ext cx="7931784" cy="4388485"/>
          </a:xfrm>
          <a:prstGeom prst="rect">
            <a:avLst/>
          </a:prstGeom>
          <a:noFill/>
          <a:ln>
            <a:noFill/>
          </a:ln>
        </p:spPr>
        <p:txBody>
          <a:bodyPr anchorCtr="0" anchor="t" bIns="0" lIns="0" spcFirstLastPara="1" rIns="0" wrap="square" tIns="59050">
            <a:spAutoFit/>
          </a:bodyPr>
          <a:lstStyle/>
          <a:p>
            <a:pPr indent="-342900" lvl="0" marL="355600" marR="92710" rtl="0" algn="l">
              <a:lnSpc>
                <a:spcPct val="108148"/>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A procedure defined with in a monitor can access only  those variables declared locally with in the monitors.</a:t>
            </a:r>
            <a:endParaRPr sz="2700">
              <a:solidFill>
                <a:schemeClr val="dk1"/>
              </a:solidFill>
              <a:latin typeface="Times New Roman"/>
              <a:ea typeface="Times New Roman"/>
              <a:cs typeface="Times New Roman"/>
              <a:sym typeface="Times New Roman"/>
            </a:endParaRPr>
          </a:p>
          <a:p>
            <a:pPr indent="-342900" lvl="0" marL="355600" marR="199390" rtl="0" algn="l">
              <a:lnSpc>
                <a:spcPct val="108148"/>
              </a:lnSpc>
              <a:spcBef>
                <a:spcPts val="64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A </a:t>
            </a:r>
            <a:r>
              <a:rPr b="1" lang="en-US" sz="2700">
                <a:solidFill>
                  <a:schemeClr val="dk1"/>
                </a:solidFill>
                <a:latin typeface="Times New Roman"/>
                <a:ea typeface="Times New Roman"/>
                <a:cs typeface="Times New Roman"/>
                <a:sym typeface="Times New Roman"/>
              </a:rPr>
              <a:t>monitor </a:t>
            </a:r>
            <a:r>
              <a:rPr lang="en-US" sz="2700">
                <a:solidFill>
                  <a:schemeClr val="dk1"/>
                </a:solidFill>
                <a:latin typeface="Times New Roman"/>
                <a:ea typeface="Times New Roman"/>
                <a:cs typeface="Times New Roman"/>
                <a:sym typeface="Times New Roman"/>
              </a:rPr>
              <a:t>is an object or module intended to be used  safely by more than one process.</a:t>
            </a:r>
            <a:endParaRPr sz="2700">
              <a:solidFill>
                <a:schemeClr val="dk1"/>
              </a:solidFill>
              <a:latin typeface="Times New Roman"/>
              <a:ea typeface="Times New Roman"/>
              <a:cs typeface="Times New Roman"/>
              <a:sym typeface="Times New Roman"/>
            </a:endParaRPr>
          </a:p>
          <a:p>
            <a:pPr indent="-342900" lvl="0" marL="355600" marR="788035" rtl="0" algn="l">
              <a:lnSpc>
                <a:spcPct val="108148"/>
              </a:lnSpc>
              <a:spcBef>
                <a:spcPts val="64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defining characteristic of a monitor is that its  methods are executed with mutual exclusion.</a:t>
            </a:r>
            <a:endParaRPr sz="2700">
              <a:solidFill>
                <a:schemeClr val="dk1"/>
              </a:solidFill>
              <a:latin typeface="Times New Roman"/>
              <a:ea typeface="Times New Roman"/>
              <a:cs typeface="Times New Roman"/>
              <a:sym typeface="Times New Roman"/>
            </a:endParaRPr>
          </a:p>
          <a:p>
            <a:pPr indent="-342900" lvl="0" marL="355600" marR="5080" rtl="0" algn="l">
              <a:lnSpc>
                <a:spcPct val="90000"/>
              </a:lnSpc>
              <a:spcBef>
                <a:spcPts val="605"/>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That is, at each point in time, at most one process may  be executing any of its methods. This mutual exclusion  greatly simplifies reasoning about the implementation  of monitors compared to reasoning about parallel code  that updates a data structure.</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1" name="Shape 881"/>
        <p:cNvGrpSpPr/>
        <p:nvPr/>
      </p:nvGrpSpPr>
      <p:grpSpPr>
        <a:xfrm>
          <a:off x="0" y="0"/>
          <a:ext cx="0" cy="0"/>
          <a:chOff x="0" y="0"/>
          <a:chExt cx="0" cy="0"/>
        </a:xfrm>
      </p:grpSpPr>
      <p:sp>
        <p:nvSpPr>
          <p:cNvPr id="882" name="Google Shape;882;p60"/>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883" name="Google Shape;883;p60"/>
          <p:cNvSpPr txBox="1"/>
          <p:nvPr>
            <p:ph type="title"/>
          </p:nvPr>
        </p:nvSpPr>
        <p:spPr>
          <a:xfrm>
            <a:off x="1880997" y="478358"/>
            <a:ext cx="5386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latin typeface="Times New Roman"/>
                <a:ea typeface="Times New Roman"/>
                <a:cs typeface="Times New Roman"/>
                <a:sym typeface="Times New Roman"/>
              </a:rPr>
              <a:t>The Syntax of Monitors</a:t>
            </a:r>
            <a:endParaRPr sz="4400">
              <a:latin typeface="Times New Roman"/>
              <a:ea typeface="Times New Roman"/>
              <a:cs typeface="Times New Roman"/>
              <a:sym typeface="Times New Roman"/>
            </a:endParaRPr>
          </a:p>
        </p:txBody>
      </p:sp>
      <p:sp>
        <p:nvSpPr>
          <p:cNvPr id="884" name="Google Shape;884;p60"/>
          <p:cNvSpPr txBox="1"/>
          <p:nvPr/>
        </p:nvSpPr>
        <p:spPr>
          <a:xfrm>
            <a:off x="535940" y="1539062"/>
            <a:ext cx="4292600" cy="41414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Monitor monitor_name</a:t>
            </a:r>
            <a:endParaRPr sz="27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a:p>
            <a:pPr indent="0" lvl="0" marL="355600" marR="508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shared variable declarations;  procedure p1(){ ..... }</a:t>
            </a:r>
            <a:endParaRPr sz="2700">
              <a:solidFill>
                <a:schemeClr val="dk1"/>
              </a:solidFill>
              <a:latin typeface="Times New Roman"/>
              <a:ea typeface="Times New Roman"/>
              <a:cs typeface="Times New Roman"/>
              <a:sym typeface="Times New Roman"/>
            </a:endParaRPr>
          </a:p>
          <a:p>
            <a:pPr indent="0" lvl="0" marL="355600" marR="0" rtl="0" algn="l">
              <a:lnSpc>
                <a:spcPct val="100000"/>
              </a:lnSpc>
              <a:spcBef>
                <a:spcPts val="5"/>
              </a:spcBef>
              <a:spcAft>
                <a:spcPts val="0"/>
              </a:spcAft>
              <a:buNone/>
            </a:pPr>
            <a:r>
              <a:rPr lang="en-US" sz="2700">
                <a:solidFill>
                  <a:schemeClr val="dk1"/>
                </a:solidFill>
                <a:latin typeface="Times New Roman"/>
                <a:ea typeface="Times New Roman"/>
                <a:cs typeface="Times New Roman"/>
                <a:sym typeface="Times New Roman"/>
              </a:rPr>
              <a:t>procedure p2(){ .... }</a:t>
            </a:r>
            <a:endParaRPr sz="27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 .</a:t>
            </a:r>
            <a:endParaRPr sz="27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procedure pn(){ ...}</a:t>
            </a:r>
            <a:endParaRPr sz="27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None/>
            </a:pPr>
            <a:r>
              <a:t/>
            </a:r>
            <a:endParaRPr sz="28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{initialization code;}</a:t>
            </a:r>
            <a:endParaRPr sz="2700">
              <a:solidFill>
                <a:schemeClr val="dk1"/>
              </a:solidFill>
              <a:latin typeface="Times New Roman"/>
              <a:ea typeface="Times New Roman"/>
              <a:cs typeface="Times New Roman"/>
              <a:sym typeface="Times New Roman"/>
            </a:endParaRPr>
          </a:p>
          <a:p>
            <a:pPr indent="0" lvl="0" marL="12700" marR="0" rtl="0" algn="l">
              <a:lnSpc>
                <a:spcPct val="100000"/>
              </a:lnSpc>
              <a:spcBef>
                <a:spcPts val="5"/>
              </a:spcBef>
              <a:spcAft>
                <a:spcPts val="0"/>
              </a:spcAft>
              <a:buNone/>
            </a:pPr>
            <a:r>
              <a:rPr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1"/>
          <p:cNvSpPr txBox="1"/>
          <p:nvPr>
            <p:ph type="title"/>
          </p:nvPr>
        </p:nvSpPr>
        <p:spPr>
          <a:xfrm>
            <a:off x="1709420" y="2825750"/>
            <a:ext cx="571627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Classical IPC Problems</a:t>
            </a:r>
            <a:endParaRPr sz="5000"/>
          </a:p>
        </p:txBody>
      </p:sp>
      <p:sp>
        <p:nvSpPr>
          <p:cNvPr id="890" name="Google Shape;890;p61"/>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2"/>
          <p:cNvSpPr txBox="1"/>
          <p:nvPr>
            <p:ph type="title"/>
          </p:nvPr>
        </p:nvSpPr>
        <p:spPr>
          <a:xfrm>
            <a:off x="444500" y="1073150"/>
            <a:ext cx="721614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Dining Philosopher Problem</a:t>
            </a:r>
            <a:endParaRPr sz="5000"/>
          </a:p>
        </p:txBody>
      </p:sp>
      <p:sp>
        <p:nvSpPr>
          <p:cNvPr id="896" name="Google Shape;896;p62"/>
          <p:cNvSpPr txBox="1"/>
          <p:nvPr/>
        </p:nvSpPr>
        <p:spPr>
          <a:xfrm>
            <a:off x="521968" y="1981200"/>
            <a:ext cx="4126231" cy="2274982"/>
          </a:xfrm>
          <a:prstGeom prst="rect">
            <a:avLst/>
          </a:prstGeom>
          <a:noFill/>
          <a:ln>
            <a:noFill/>
          </a:ln>
        </p:spPr>
        <p:txBody>
          <a:bodyPr anchorCtr="0" anchor="t" bIns="0" lIns="0" spcFirstLastPara="1" rIns="0" wrap="square" tIns="12700">
            <a:spAutoFit/>
          </a:bodyPr>
          <a:lstStyle/>
          <a:p>
            <a:pPr indent="-273050" lvl="0" marL="297815" marR="584200"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Times"/>
                <a:ea typeface="Times"/>
                <a:cs typeface="Times"/>
                <a:sym typeface="Times"/>
              </a:rPr>
              <a:t>Five Philosophers seated  around the circular table</a:t>
            </a:r>
            <a:endParaRPr b="0" i="0" sz="2200" u="none" cap="none" strike="noStrike">
              <a:solidFill>
                <a:srgbClr val="000000"/>
              </a:solidFill>
              <a:latin typeface="Times"/>
              <a:ea typeface="Times"/>
              <a:cs typeface="Times"/>
              <a:sym typeface="Times"/>
            </a:endParaRPr>
          </a:p>
          <a:p>
            <a:pPr indent="0" lvl="0" marL="25400" marR="0" rtl="0" algn="l">
              <a:lnSpc>
                <a:spcPct val="100000"/>
              </a:lnSpc>
              <a:spcBef>
                <a:spcPts val="550"/>
              </a:spcBef>
              <a:spcAft>
                <a:spcPts val="0"/>
              </a:spcAft>
              <a:buClr>
                <a:srgbClr val="0ACFD8"/>
              </a:buClr>
              <a:buSzPts val="3150"/>
              <a:buFont typeface="Times"/>
              <a:buNone/>
            </a:pPr>
            <a:r>
              <a:rPr b="0" baseline="30000" i="0" lang="en-US" sz="3150" u="none" cap="none" strike="noStrike">
                <a:solidFill>
                  <a:srgbClr val="0ACFD8"/>
                </a:solidFill>
                <a:latin typeface="Times"/>
                <a:ea typeface="Times"/>
                <a:cs typeface="Times"/>
                <a:sym typeface="Times"/>
              </a:rPr>
              <a:t></a:t>
            </a:r>
            <a:r>
              <a:rPr b="0" i="0" lang="en-US" sz="2200" u="none" cap="none" strike="noStrike">
                <a:solidFill>
                  <a:srgbClr val="FFFFFF"/>
                </a:solidFill>
                <a:latin typeface="Times"/>
                <a:ea typeface="Times"/>
                <a:cs typeface="Times"/>
                <a:sym typeface="Times"/>
              </a:rPr>
              <a:t>Each has a plate of Spaghetti</a:t>
            </a:r>
            <a:endParaRPr b="0" i="0" sz="2200" u="none" cap="none" strike="noStrike">
              <a:solidFill>
                <a:srgbClr val="000000"/>
              </a:solidFill>
              <a:latin typeface="Times"/>
              <a:ea typeface="Times"/>
              <a:cs typeface="Times"/>
              <a:sym typeface="Times"/>
            </a:endParaRPr>
          </a:p>
          <a:p>
            <a:pPr indent="0" lvl="0" marL="25400" marR="0" rtl="0" algn="l">
              <a:lnSpc>
                <a:spcPct val="100000"/>
              </a:lnSpc>
              <a:spcBef>
                <a:spcPts val="550"/>
              </a:spcBef>
              <a:spcAft>
                <a:spcPts val="0"/>
              </a:spcAft>
              <a:buClr>
                <a:srgbClr val="0ACFD8"/>
              </a:buClr>
              <a:buSzPts val="3150"/>
              <a:buFont typeface="Times"/>
              <a:buNone/>
            </a:pPr>
            <a:r>
              <a:rPr b="0" baseline="30000" i="0" lang="en-US" sz="3150" u="none" cap="none" strike="noStrike">
                <a:solidFill>
                  <a:srgbClr val="0ACFD8"/>
                </a:solidFill>
                <a:latin typeface="Times"/>
                <a:ea typeface="Times"/>
                <a:cs typeface="Times"/>
                <a:sym typeface="Times"/>
              </a:rPr>
              <a:t></a:t>
            </a:r>
            <a:r>
              <a:rPr b="0" i="0" lang="en-US" sz="2200" u="none" cap="none" strike="noStrike">
                <a:solidFill>
                  <a:srgbClr val="FFFFFF"/>
                </a:solidFill>
                <a:latin typeface="Times"/>
                <a:ea typeface="Times"/>
                <a:cs typeface="Times"/>
                <a:sym typeface="Times"/>
              </a:rPr>
              <a:t>Each needs two forks to eat it</a:t>
            </a:r>
            <a:endParaRPr b="0" i="0" sz="2200" u="none" cap="none" strike="noStrike">
              <a:solidFill>
                <a:srgbClr val="000000"/>
              </a:solidFill>
              <a:latin typeface="Times"/>
              <a:ea typeface="Times"/>
              <a:cs typeface="Times"/>
              <a:sym typeface="Times"/>
            </a:endParaRPr>
          </a:p>
          <a:p>
            <a:pPr indent="-273050" lvl="0" marL="297815" marR="280670" rtl="0" algn="l">
              <a:lnSpc>
                <a:spcPct val="100000"/>
              </a:lnSpc>
              <a:spcBef>
                <a:spcPts val="550"/>
              </a:spcBef>
              <a:spcAft>
                <a:spcPts val="0"/>
              </a:spcAft>
              <a:buClr>
                <a:srgbClr val="0ACFD8"/>
              </a:buClr>
              <a:buSzPts val="3150"/>
              <a:buFont typeface="Times"/>
              <a:buNone/>
            </a:pPr>
            <a:r>
              <a:rPr b="0" baseline="30000" i="0" lang="en-US" sz="3150" u="none" cap="none" strike="noStrike">
                <a:solidFill>
                  <a:srgbClr val="0ACFD8"/>
                </a:solidFill>
                <a:latin typeface="Times"/>
                <a:ea typeface="Times"/>
                <a:cs typeface="Times"/>
                <a:sym typeface="Times"/>
              </a:rPr>
              <a:t></a:t>
            </a:r>
            <a:r>
              <a:rPr b="0" i="0" lang="en-US" sz="2200" u="none" cap="none" strike="noStrike">
                <a:solidFill>
                  <a:srgbClr val="FFFFFF"/>
                </a:solidFill>
                <a:latin typeface="Times"/>
                <a:ea typeface="Times"/>
                <a:cs typeface="Times"/>
                <a:sym typeface="Times"/>
              </a:rPr>
              <a:t>Between each pair of plates  there is one fork</a:t>
            </a:r>
            <a:endParaRPr b="0" i="0" sz="2200" u="none" cap="none" strike="noStrike">
              <a:solidFill>
                <a:srgbClr val="000000"/>
              </a:solidFill>
              <a:latin typeface="Times"/>
              <a:ea typeface="Times"/>
              <a:cs typeface="Times"/>
              <a:sym typeface="Times"/>
            </a:endParaRPr>
          </a:p>
        </p:txBody>
      </p:sp>
      <p:sp>
        <p:nvSpPr>
          <p:cNvPr id="897" name="Google Shape;897;p62"/>
          <p:cNvSpPr/>
          <p:nvPr/>
        </p:nvSpPr>
        <p:spPr>
          <a:xfrm>
            <a:off x="5334000" y="2221229"/>
            <a:ext cx="3352800" cy="31699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8" name="Google Shape;898;p62"/>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3"/>
          <p:cNvSpPr txBox="1"/>
          <p:nvPr>
            <p:ph type="title"/>
          </p:nvPr>
        </p:nvSpPr>
        <p:spPr>
          <a:xfrm>
            <a:off x="444500" y="1073150"/>
            <a:ext cx="721614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Dining Philosopher Problem</a:t>
            </a:r>
            <a:endParaRPr sz="5000"/>
          </a:p>
        </p:txBody>
      </p:sp>
      <p:sp>
        <p:nvSpPr>
          <p:cNvPr id="904" name="Google Shape;904;p63"/>
          <p:cNvSpPr txBox="1"/>
          <p:nvPr/>
        </p:nvSpPr>
        <p:spPr>
          <a:xfrm>
            <a:off x="521969" y="1968500"/>
            <a:ext cx="3887470" cy="3921760"/>
          </a:xfrm>
          <a:prstGeom prst="rect">
            <a:avLst/>
          </a:prstGeom>
          <a:noFill/>
          <a:ln>
            <a:noFill/>
          </a:ln>
        </p:spPr>
        <p:txBody>
          <a:bodyPr anchorCtr="0" anchor="t" bIns="0" lIns="0" spcFirstLastPara="1" rIns="0" wrap="square" tIns="12700">
            <a:spAutoFit/>
          </a:bodyPr>
          <a:lstStyle/>
          <a:p>
            <a:pPr indent="-273050" lvl="0" marL="297815" marR="17780"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The lives of the philosophers  consist of two things- eat and  think</a:t>
            </a:r>
            <a:endParaRPr b="0" i="0" sz="2200" u="none" cap="none" strike="noStrike">
              <a:solidFill>
                <a:srgbClr val="000000"/>
              </a:solidFill>
              <a:latin typeface="Constantia"/>
              <a:ea typeface="Constantia"/>
              <a:cs typeface="Constantia"/>
              <a:sym typeface="Constantia"/>
            </a:endParaRPr>
          </a:p>
          <a:p>
            <a:pPr indent="-273050" lvl="0" marL="297815" marR="281305"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When a philosopher is  hungry, she tries to acquire  her left/ right fork, </a:t>
            </a:r>
            <a:r>
              <a:rPr b="0" i="1" lang="en-US" sz="2200" u="none" cap="none" strike="noStrike">
                <a:solidFill>
                  <a:srgbClr val="FFFFFF"/>
                </a:solidFill>
                <a:latin typeface="Constantia"/>
                <a:ea typeface="Constantia"/>
                <a:cs typeface="Constantia"/>
                <a:sym typeface="Constantia"/>
              </a:rPr>
              <a:t>one at a  time, in either order</a:t>
            </a:r>
            <a:endParaRPr b="0" i="0" sz="2200" u="none" cap="none" strike="noStrike">
              <a:solidFill>
                <a:srgbClr val="000000"/>
              </a:solidFill>
              <a:latin typeface="Constantia"/>
              <a:ea typeface="Constantia"/>
              <a:cs typeface="Constantia"/>
              <a:sym typeface="Constantia"/>
            </a:endParaRPr>
          </a:p>
          <a:p>
            <a:pPr indent="-273050" lvl="0" marL="297815" marR="89535" rtl="0" algn="l">
              <a:lnSpc>
                <a:spcPct val="100000"/>
              </a:lnSpc>
              <a:spcBef>
                <a:spcPts val="54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She only eats after successful  acquisition of the forks</a:t>
            </a:r>
            <a:endParaRPr b="0" i="0" sz="2200" u="none" cap="none" strike="noStrike">
              <a:solidFill>
                <a:srgbClr val="000000"/>
              </a:solidFill>
              <a:latin typeface="Constantia"/>
              <a:ea typeface="Constantia"/>
              <a:cs typeface="Constantia"/>
              <a:sym typeface="Constantia"/>
            </a:endParaRPr>
          </a:p>
          <a:p>
            <a:pPr indent="-273050" lvl="0" marL="297815" marR="97790"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She eats for a while and then  puts them back to think</a:t>
            </a:r>
            <a:endParaRPr b="0" i="0" sz="2200" u="none" cap="none" strike="noStrike">
              <a:solidFill>
                <a:srgbClr val="000000"/>
              </a:solidFill>
              <a:latin typeface="Constantia"/>
              <a:ea typeface="Constantia"/>
              <a:cs typeface="Constantia"/>
              <a:sym typeface="Constantia"/>
            </a:endParaRPr>
          </a:p>
        </p:txBody>
      </p:sp>
      <p:sp>
        <p:nvSpPr>
          <p:cNvPr id="905" name="Google Shape;905;p63"/>
          <p:cNvSpPr/>
          <p:nvPr/>
        </p:nvSpPr>
        <p:spPr>
          <a:xfrm>
            <a:off x="5334000" y="2221229"/>
            <a:ext cx="3352800" cy="31699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6" name="Google Shape;906;p63"/>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4"/>
          <p:cNvSpPr txBox="1"/>
          <p:nvPr>
            <p:ph type="title"/>
          </p:nvPr>
        </p:nvSpPr>
        <p:spPr>
          <a:xfrm>
            <a:off x="419100" y="770081"/>
            <a:ext cx="7266940" cy="3235960"/>
          </a:xfrm>
          <a:prstGeom prst="rect">
            <a:avLst/>
          </a:prstGeom>
          <a:noFill/>
          <a:ln>
            <a:noFill/>
          </a:ln>
        </p:spPr>
        <p:txBody>
          <a:bodyPr anchorCtr="0" anchor="t" bIns="0" lIns="0" spcFirstLastPara="1" rIns="0" wrap="square" tIns="315575">
            <a:spAutoFit/>
          </a:bodyPr>
          <a:lstStyle/>
          <a:p>
            <a:pPr indent="0" lvl="0" marL="38100" rtl="0" algn="l">
              <a:lnSpc>
                <a:spcPct val="100000"/>
              </a:lnSpc>
              <a:spcBef>
                <a:spcPts val="0"/>
              </a:spcBef>
              <a:spcAft>
                <a:spcPts val="0"/>
              </a:spcAft>
              <a:buNone/>
            </a:pPr>
            <a:r>
              <a:rPr lang="en-US" sz="5000"/>
              <a:t>Dining Philosopher Problem</a:t>
            </a:r>
            <a:endParaRPr sz="5000"/>
          </a:p>
          <a:p>
            <a:pPr indent="-273050" lvl="0" marL="400685" marR="3477259" rtl="0" algn="l">
              <a:lnSpc>
                <a:spcPct val="100000"/>
              </a:lnSpc>
              <a:spcBef>
                <a:spcPts val="1050"/>
              </a:spcBef>
              <a:spcAft>
                <a:spcPts val="0"/>
              </a:spcAft>
              <a:buNone/>
            </a:pPr>
            <a:r>
              <a:rPr baseline="30000" lang="en-US" sz="3150">
                <a:solidFill>
                  <a:srgbClr val="0ACFD8"/>
                </a:solidFill>
                <a:latin typeface="Noto Sans Symbols"/>
                <a:ea typeface="Noto Sans Symbols"/>
                <a:cs typeface="Noto Sans Symbols"/>
                <a:sym typeface="Noto Sans Symbols"/>
              </a:rPr>
              <a:t>•</a:t>
            </a:r>
            <a:r>
              <a:rPr lang="en-US" sz="2200">
                <a:solidFill>
                  <a:srgbClr val="FFFFFF"/>
                </a:solidFill>
                <a:latin typeface="Constantia"/>
                <a:ea typeface="Constantia"/>
                <a:cs typeface="Constantia"/>
                <a:sym typeface="Constantia"/>
              </a:rPr>
              <a:t>Is it possible to have a  solution so that no  philosophers will be  annoyed? (when her turn is  eating, she eats; when her  turn is thinking, she thinks)</a:t>
            </a:r>
            <a:endParaRPr sz="2200">
              <a:latin typeface="Constantia"/>
              <a:ea typeface="Constantia"/>
              <a:cs typeface="Constantia"/>
              <a:sym typeface="Constantia"/>
            </a:endParaRPr>
          </a:p>
        </p:txBody>
      </p:sp>
      <p:sp>
        <p:nvSpPr>
          <p:cNvPr id="912" name="Google Shape;912;p64"/>
          <p:cNvSpPr/>
          <p:nvPr/>
        </p:nvSpPr>
        <p:spPr>
          <a:xfrm>
            <a:off x="5334000" y="2221229"/>
            <a:ext cx="3352800" cy="31699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3" name="Google Shape;913;p64"/>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5"/>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19" name="Google Shape;919;p65"/>
          <p:cNvSpPr txBox="1"/>
          <p:nvPr/>
        </p:nvSpPr>
        <p:spPr>
          <a:xfrm>
            <a:off x="521969" y="1968500"/>
            <a:ext cx="3881754" cy="366014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Philosopher will wait until its</a:t>
            </a:r>
            <a:endParaRPr b="0" i="0" sz="2200" u="none" cap="none" strike="noStrike">
              <a:solidFill>
                <a:srgbClr val="000000"/>
              </a:solidFill>
              <a:latin typeface="Constantia"/>
              <a:ea typeface="Constantia"/>
              <a:cs typeface="Constantia"/>
              <a:sym typeface="Constantia"/>
            </a:endParaRPr>
          </a:p>
          <a:p>
            <a:pPr indent="0" lvl="0" marL="297815" marR="0" rtl="0" algn="l">
              <a:lnSpc>
                <a:spcPct val="100000"/>
              </a:lnSpc>
              <a:spcBef>
                <a:spcPts val="0"/>
              </a:spcBef>
              <a:spcAft>
                <a:spcPts val="0"/>
              </a:spcAft>
              <a:buClr>
                <a:srgbClr val="FFFFFF"/>
              </a:buClr>
              <a:buSzPts val="2200"/>
              <a:buFont typeface="Constantia"/>
              <a:buNone/>
            </a:pPr>
            <a:r>
              <a:rPr b="0" i="1" lang="en-US" sz="2200" u="none" cap="none" strike="noStrike">
                <a:solidFill>
                  <a:srgbClr val="FFFFFF"/>
                </a:solidFill>
                <a:latin typeface="Constantia"/>
                <a:ea typeface="Constantia"/>
                <a:cs typeface="Constantia"/>
                <a:sym typeface="Constantia"/>
              </a:rPr>
              <a:t>desired </a:t>
            </a:r>
            <a:r>
              <a:rPr b="0" i="0" lang="en-US" sz="2200" u="none" cap="none" strike="noStrike">
                <a:solidFill>
                  <a:srgbClr val="FFFFFF"/>
                </a:solidFill>
                <a:latin typeface="Constantia"/>
                <a:ea typeface="Constantia"/>
                <a:cs typeface="Constantia"/>
                <a:sym typeface="Constantia"/>
              </a:rPr>
              <a:t>fork is available</a:t>
            </a:r>
            <a:endParaRPr b="0" i="0" sz="2200" u="none" cap="none" strike="noStrike">
              <a:solidFill>
                <a:srgbClr val="000000"/>
              </a:solidFill>
              <a:latin typeface="Constantia"/>
              <a:ea typeface="Constantia"/>
              <a:cs typeface="Constantia"/>
              <a:sym typeface="Constantia"/>
            </a:endParaRPr>
          </a:p>
          <a:p>
            <a:pPr indent="-273050" lvl="0" marL="297815" marR="622935"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She will grab it when it’s  available</a:t>
            </a:r>
            <a:endParaRPr b="0" i="0" sz="2200" u="none" cap="none" strike="noStrike">
              <a:solidFill>
                <a:srgbClr val="000000"/>
              </a:solidFill>
              <a:latin typeface="Constantia"/>
              <a:ea typeface="Constantia"/>
              <a:cs typeface="Constantia"/>
              <a:sym typeface="Constantia"/>
            </a:endParaRPr>
          </a:p>
          <a:p>
            <a:pPr indent="-273050" lvl="0" marL="297815" marR="315595"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What if all the five  philosophers take their left  forks simultaneously?</a:t>
            </a:r>
            <a:endParaRPr b="0" i="0" sz="2200" u="none" cap="none" strike="noStrike">
              <a:solidFill>
                <a:srgbClr val="000000"/>
              </a:solidFill>
              <a:latin typeface="Constantia"/>
              <a:ea typeface="Constantia"/>
              <a:cs typeface="Constantia"/>
              <a:sym typeface="Constantia"/>
            </a:endParaRPr>
          </a:p>
          <a:p>
            <a:pPr indent="-273050" lvl="0" marL="297815" marR="17780" rtl="0" algn="l">
              <a:lnSpc>
                <a:spcPct val="100000"/>
              </a:lnSpc>
              <a:spcBef>
                <a:spcPts val="64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None will be able to take  their right forks; there will be  </a:t>
            </a:r>
            <a:r>
              <a:rPr b="1" i="0" lang="en-US" sz="2600" u="none" cap="none" strike="noStrike">
                <a:solidFill>
                  <a:srgbClr val="FFFFFF"/>
                </a:solidFill>
                <a:latin typeface="Constantia"/>
                <a:ea typeface="Constantia"/>
                <a:cs typeface="Constantia"/>
                <a:sym typeface="Constantia"/>
              </a:rPr>
              <a:t>deadlock</a:t>
            </a:r>
            <a:endParaRPr b="0" i="0" sz="2600" u="none" cap="none" strike="noStrike">
              <a:solidFill>
                <a:srgbClr val="000000"/>
              </a:solidFill>
              <a:latin typeface="Constantia"/>
              <a:ea typeface="Constantia"/>
              <a:cs typeface="Constantia"/>
              <a:sym typeface="Constantia"/>
            </a:endParaRPr>
          </a:p>
        </p:txBody>
      </p:sp>
      <p:sp>
        <p:nvSpPr>
          <p:cNvPr id="920" name="Google Shape;920;p65"/>
          <p:cNvSpPr/>
          <p:nvPr/>
        </p:nvSpPr>
        <p:spPr>
          <a:xfrm>
            <a:off x="4800600" y="1752600"/>
            <a:ext cx="4038600" cy="3817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 name="Google Shape;921;p65"/>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6"/>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27" name="Google Shape;927;p66"/>
          <p:cNvSpPr txBox="1"/>
          <p:nvPr/>
        </p:nvSpPr>
        <p:spPr>
          <a:xfrm>
            <a:off x="521969" y="1968500"/>
            <a:ext cx="3846829" cy="4330700"/>
          </a:xfrm>
          <a:prstGeom prst="rect">
            <a:avLst/>
          </a:prstGeom>
          <a:noFill/>
          <a:ln>
            <a:noFill/>
          </a:ln>
        </p:spPr>
        <p:txBody>
          <a:bodyPr anchorCtr="0" anchor="t" bIns="0" lIns="0" spcFirstLastPara="1" rIns="0" wrap="square" tIns="12700">
            <a:spAutoFit/>
          </a:bodyPr>
          <a:lstStyle/>
          <a:p>
            <a:pPr indent="-273050" lvl="0" marL="297815" marR="219075"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After taking the left fork,  philosopher will check if its  right fork is available</a:t>
            </a:r>
            <a:endParaRPr b="0" i="0" sz="2200" u="none" cap="none" strike="noStrike">
              <a:solidFill>
                <a:srgbClr val="000000"/>
              </a:solidFill>
              <a:latin typeface="Constantia"/>
              <a:ea typeface="Constantia"/>
              <a:cs typeface="Constantia"/>
              <a:sym typeface="Constantia"/>
            </a:endParaRPr>
          </a:p>
          <a:p>
            <a:pPr indent="-273050" lvl="0" marL="297815" marR="274955"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If it’s not, philosopher puts  back her left fork, wait for  some times and proceeds  again in similar way</a:t>
            </a:r>
            <a:endParaRPr b="0" i="0" sz="2200" u="none" cap="none" strike="noStrike">
              <a:solidFill>
                <a:srgbClr val="000000"/>
              </a:solidFill>
              <a:latin typeface="Constantia"/>
              <a:ea typeface="Constantia"/>
              <a:cs typeface="Constantia"/>
              <a:sym typeface="Constantia"/>
            </a:endParaRPr>
          </a:p>
          <a:p>
            <a:pPr indent="-273050" lvl="0" marL="297815" marR="17780" rtl="0" algn="l">
              <a:lnSpc>
                <a:spcPct val="100000"/>
              </a:lnSpc>
              <a:spcBef>
                <a:spcPts val="54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What if all philosophers start  simultaneously?</a:t>
            </a:r>
            <a:endParaRPr b="0" i="0" sz="2200" u="none" cap="none" strike="noStrike">
              <a:solidFill>
                <a:srgbClr val="000000"/>
              </a:solidFill>
              <a:latin typeface="Constantia"/>
              <a:ea typeface="Constantia"/>
              <a:cs typeface="Constantia"/>
              <a:sym typeface="Constantia"/>
            </a:endParaRPr>
          </a:p>
          <a:p>
            <a:pPr indent="-273050" lvl="0" marL="297815" marR="273050" rtl="0" algn="l">
              <a:lnSpc>
                <a:spcPct val="100000"/>
              </a:lnSpc>
              <a:spcBef>
                <a:spcPts val="6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They will never find their  right fork available causing  </a:t>
            </a:r>
            <a:r>
              <a:rPr b="1" i="0" lang="en-US" sz="2600" u="none" cap="none" strike="noStrike">
                <a:solidFill>
                  <a:srgbClr val="FFFFFF"/>
                </a:solidFill>
                <a:latin typeface="Constantia"/>
                <a:ea typeface="Constantia"/>
                <a:cs typeface="Constantia"/>
                <a:sym typeface="Constantia"/>
              </a:rPr>
              <a:t>starvation</a:t>
            </a:r>
            <a:endParaRPr b="0" i="0" sz="2600" u="none" cap="none" strike="noStrike">
              <a:solidFill>
                <a:srgbClr val="000000"/>
              </a:solidFill>
              <a:latin typeface="Constantia"/>
              <a:ea typeface="Constantia"/>
              <a:cs typeface="Constantia"/>
              <a:sym typeface="Constantia"/>
            </a:endParaRPr>
          </a:p>
        </p:txBody>
      </p:sp>
      <p:sp>
        <p:nvSpPr>
          <p:cNvPr id="928" name="Google Shape;928;p66"/>
          <p:cNvSpPr/>
          <p:nvPr/>
        </p:nvSpPr>
        <p:spPr>
          <a:xfrm>
            <a:off x="4800600" y="1752600"/>
            <a:ext cx="4038600" cy="3817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 name="Google Shape;929;p66"/>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67"/>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35" name="Google Shape;935;p67"/>
          <p:cNvSpPr txBox="1"/>
          <p:nvPr/>
        </p:nvSpPr>
        <p:spPr>
          <a:xfrm>
            <a:off x="521969" y="1968500"/>
            <a:ext cx="3898900" cy="1028487"/>
          </a:xfrm>
          <a:prstGeom prst="rect">
            <a:avLst/>
          </a:prstGeom>
          <a:noFill/>
          <a:ln>
            <a:noFill/>
          </a:ln>
        </p:spPr>
        <p:txBody>
          <a:bodyPr anchorCtr="0" anchor="t" bIns="0" lIns="0" spcFirstLastPara="1" rIns="0" wrap="square" tIns="12700">
            <a:spAutoFit/>
          </a:bodyPr>
          <a:lstStyle/>
          <a:p>
            <a:pPr indent="-273050" lvl="0" marL="297815" marR="17780"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Using random start timer can  solve this problem, but not  ultimately</a:t>
            </a:r>
            <a:endParaRPr b="0" i="0" sz="2200" u="none" cap="none" strike="noStrike">
              <a:solidFill>
                <a:srgbClr val="000000"/>
              </a:solidFill>
              <a:latin typeface="Constantia"/>
              <a:ea typeface="Constantia"/>
              <a:cs typeface="Constantia"/>
              <a:sym typeface="Constantia"/>
            </a:endParaRPr>
          </a:p>
        </p:txBody>
      </p:sp>
      <p:sp>
        <p:nvSpPr>
          <p:cNvPr id="936" name="Google Shape;936;p67"/>
          <p:cNvSpPr/>
          <p:nvPr/>
        </p:nvSpPr>
        <p:spPr>
          <a:xfrm>
            <a:off x="4800600" y="1752600"/>
            <a:ext cx="4038600" cy="3817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7" name="Google Shape;937;p67"/>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8"/>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43" name="Google Shape;943;p68"/>
          <p:cNvSpPr txBox="1"/>
          <p:nvPr/>
        </p:nvSpPr>
        <p:spPr>
          <a:xfrm>
            <a:off x="521969" y="1968500"/>
            <a:ext cx="3830954" cy="4187190"/>
          </a:xfrm>
          <a:prstGeom prst="rect">
            <a:avLst/>
          </a:prstGeom>
          <a:noFill/>
          <a:ln>
            <a:noFill/>
          </a:ln>
        </p:spPr>
        <p:txBody>
          <a:bodyPr anchorCtr="0" anchor="t" bIns="0" lIns="0" spcFirstLastPara="1" rIns="0" wrap="square" tIns="12700">
            <a:spAutoFit/>
          </a:bodyPr>
          <a:lstStyle/>
          <a:p>
            <a:pPr indent="-273050" lvl="0" marL="297815" marR="84455" rtl="0" algn="l">
              <a:lnSpc>
                <a:spcPct val="100000"/>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Well, there is a solution that  will stop deadlock and  starvation</a:t>
            </a:r>
            <a:endParaRPr b="0" i="0" sz="2200" u="none" cap="none" strike="noStrike">
              <a:solidFill>
                <a:srgbClr val="000000"/>
              </a:solidFill>
              <a:latin typeface="Constantia"/>
              <a:ea typeface="Constantia"/>
              <a:cs typeface="Constantia"/>
              <a:sym typeface="Constantia"/>
            </a:endParaRPr>
          </a:p>
          <a:p>
            <a:pPr indent="-273050" lvl="0" marL="297815" marR="163830" rtl="0" algn="l">
              <a:lnSpc>
                <a:spcPct val="100000"/>
              </a:lnSpc>
              <a:spcBef>
                <a:spcPts val="55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When philosopher wants to  acquire a fork, she downs  mutex; when she releases,  she ups mutex</a:t>
            </a:r>
            <a:endParaRPr b="0" i="0" sz="2200" u="none" cap="none" strike="noStrike">
              <a:solidFill>
                <a:srgbClr val="000000"/>
              </a:solidFill>
              <a:latin typeface="Constantia"/>
              <a:ea typeface="Constantia"/>
              <a:cs typeface="Constantia"/>
              <a:sym typeface="Constantia"/>
            </a:endParaRPr>
          </a:p>
          <a:p>
            <a:pPr indent="-273050" lvl="0" marL="297815" marR="17780" rtl="0" algn="l">
              <a:lnSpc>
                <a:spcPct val="100000"/>
              </a:lnSpc>
              <a:spcBef>
                <a:spcPts val="54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The only drawback is only 1  of 5 philosophers can eat at a  time though there is a best  chance of 2 philosophers  eating at same time</a:t>
            </a:r>
            <a:endParaRPr b="0" i="0" sz="2200" u="none" cap="none" strike="noStrike">
              <a:solidFill>
                <a:srgbClr val="000000"/>
              </a:solidFill>
              <a:latin typeface="Constantia"/>
              <a:ea typeface="Constantia"/>
              <a:cs typeface="Constantia"/>
              <a:sym typeface="Constantia"/>
            </a:endParaRPr>
          </a:p>
        </p:txBody>
      </p:sp>
      <p:sp>
        <p:nvSpPr>
          <p:cNvPr id="944" name="Google Shape;944;p68"/>
          <p:cNvSpPr/>
          <p:nvPr/>
        </p:nvSpPr>
        <p:spPr>
          <a:xfrm>
            <a:off x="4800600" y="1752600"/>
            <a:ext cx="4038600" cy="3817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5" name="Google Shape;945;p68"/>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 name="Shape 486"/>
        <p:cNvGrpSpPr/>
        <p:nvPr/>
      </p:nvGrpSpPr>
      <p:grpSpPr>
        <a:xfrm>
          <a:off x="0" y="0"/>
          <a:ext cx="0" cy="0"/>
          <a:chOff x="0" y="0"/>
          <a:chExt cx="0" cy="0"/>
        </a:xfrm>
      </p:grpSpPr>
      <p:sp>
        <p:nvSpPr>
          <p:cNvPr id="487" name="Google Shape;487;p7"/>
          <p:cNvSpPr txBox="1"/>
          <p:nvPr/>
        </p:nvSpPr>
        <p:spPr>
          <a:xfrm>
            <a:off x="1980945" y="5154676"/>
            <a:ext cx="917575" cy="2286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None/>
            </a:pPr>
            <a:r>
              <a:rPr lang="en-US" sz="1800">
                <a:solidFill>
                  <a:schemeClr val="dk1"/>
                </a:solidFill>
                <a:latin typeface="Arial"/>
                <a:ea typeface="Arial"/>
                <a:cs typeface="Arial"/>
                <a:sym typeface="Arial"/>
              </a:rPr>
              <a:t>Figure 3.2</a:t>
            </a:r>
            <a:endParaRPr sz="1800">
              <a:solidFill>
                <a:schemeClr val="dk1"/>
              </a:solidFill>
              <a:latin typeface="Arial"/>
              <a:ea typeface="Arial"/>
              <a:cs typeface="Arial"/>
              <a:sym typeface="Arial"/>
            </a:endParaRPr>
          </a:p>
        </p:txBody>
      </p:sp>
      <p:sp>
        <p:nvSpPr>
          <p:cNvPr id="488" name="Google Shape;488;p7"/>
          <p:cNvSpPr/>
          <p:nvPr/>
        </p:nvSpPr>
        <p:spPr>
          <a:xfrm>
            <a:off x="203373" y="1770479"/>
            <a:ext cx="7878000" cy="3612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7"/>
          <p:cNvSpPr txBox="1"/>
          <p:nvPr>
            <p:ph type="title"/>
          </p:nvPr>
        </p:nvSpPr>
        <p:spPr>
          <a:xfrm>
            <a:off x="1955673" y="271094"/>
            <a:ext cx="52374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States diagram</a:t>
            </a:r>
            <a:endParaRPr sz="4400"/>
          </a:p>
        </p:txBody>
      </p:sp>
      <p:sp>
        <p:nvSpPr>
          <p:cNvPr id="490" name="Google Shape;490;p7"/>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9"/>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51" name="Google Shape;951;p69"/>
          <p:cNvSpPr txBox="1"/>
          <p:nvPr/>
        </p:nvSpPr>
        <p:spPr>
          <a:xfrm>
            <a:off x="521969" y="1935479"/>
            <a:ext cx="3585210" cy="4185920"/>
          </a:xfrm>
          <a:prstGeom prst="rect">
            <a:avLst/>
          </a:prstGeom>
          <a:noFill/>
          <a:ln>
            <a:noFill/>
          </a:ln>
        </p:spPr>
        <p:txBody>
          <a:bodyPr anchorCtr="0" anchor="t" bIns="0" lIns="0" spcFirstLastPara="1" rIns="0" wrap="square" tIns="51425">
            <a:spAutoFit/>
          </a:bodyPr>
          <a:lstStyle/>
          <a:p>
            <a:pPr indent="-273050" lvl="0" marL="297815" marR="158115" rtl="0" algn="l">
              <a:lnSpc>
                <a:spcPct val="75238"/>
              </a:lnSpc>
              <a:spcBef>
                <a:spcPts val="0"/>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Our last solution will be  deadlock free and achieve  maximum parallelism.</a:t>
            </a:r>
            <a:endParaRPr b="0" i="0" sz="2200" u="none" cap="none" strike="noStrike">
              <a:solidFill>
                <a:srgbClr val="000000"/>
              </a:solidFill>
              <a:latin typeface="Constantia"/>
              <a:ea typeface="Constantia"/>
              <a:cs typeface="Constantia"/>
              <a:sym typeface="Constantia"/>
            </a:endParaRPr>
          </a:p>
          <a:p>
            <a:pPr indent="-273050" lvl="0" marL="297815" marR="92075" rtl="0" algn="l">
              <a:lnSpc>
                <a:spcPct val="89900"/>
              </a:lnSpc>
              <a:spcBef>
                <a:spcPts val="509"/>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A philosopher will have 3  states- eating, thinking, or  hungry (trying to acquire  forks)</a:t>
            </a:r>
            <a:endParaRPr b="0" i="0" sz="2200" u="none" cap="none" strike="noStrike">
              <a:solidFill>
                <a:srgbClr val="000000"/>
              </a:solidFill>
              <a:latin typeface="Constantia"/>
              <a:ea typeface="Constantia"/>
              <a:cs typeface="Constantia"/>
              <a:sym typeface="Constantia"/>
            </a:endParaRPr>
          </a:p>
          <a:p>
            <a:pPr indent="-273050" lvl="0" marL="297815" marR="17780" rtl="0" algn="just">
              <a:lnSpc>
                <a:spcPct val="90000"/>
              </a:lnSpc>
              <a:spcBef>
                <a:spcPts val="545"/>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A philosopher will move to  eating state only if none of  the neighbors is eating</a:t>
            </a:r>
            <a:endParaRPr b="0" i="0" sz="2200" u="none" cap="none" strike="noStrike">
              <a:solidFill>
                <a:srgbClr val="000000"/>
              </a:solidFill>
              <a:latin typeface="Constantia"/>
              <a:ea typeface="Constantia"/>
              <a:cs typeface="Constantia"/>
              <a:sym typeface="Constantia"/>
            </a:endParaRPr>
          </a:p>
          <a:p>
            <a:pPr indent="-273050" lvl="0" marL="297815" marR="544830" rtl="0" algn="l">
              <a:lnSpc>
                <a:spcPct val="90000"/>
              </a:lnSpc>
              <a:spcBef>
                <a:spcPts val="545"/>
              </a:spcBef>
              <a:spcAft>
                <a:spcPts val="0"/>
              </a:spcAft>
              <a:buClr>
                <a:srgbClr val="0ACFD8"/>
              </a:buClr>
              <a:buSzPts val="3150"/>
              <a:buFont typeface="Noto Sans Symbols"/>
              <a:buNone/>
            </a:pPr>
            <a:r>
              <a:rPr b="0" baseline="30000" i="0" lang="en-US" sz="3150" u="none" cap="none" strike="noStrike">
                <a:solidFill>
                  <a:srgbClr val="0ACFD8"/>
                </a:solidFill>
                <a:latin typeface="Noto Sans Symbols"/>
                <a:ea typeface="Noto Sans Symbols"/>
                <a:cs typeface="Noto Sans Symbols"/>
                <a:sym typeface="Noto Sans Symbols"/>
              </a:rPr>
              <a:t>•</a:t>
            </a:r>
            <a:r>
              <a:rPr b="0" i="0" lang="en-US" sz="2200" u="none" cap="none" strike="noStrike">
                <a:solidFill>
                  <a:srgbClr val="FFFFFF"/>
                </a:solidFill>
                <a:latin typeface="Constantia"/>
                <a:ea typeface="Constantia"/>
                <a:cs typeface="Constantia"/>
                <a:sym typeface="Constantia"/>
              </a:rPr>
              <a:t>Only need is that each  philosopher will have  individual semaphores</a:t>
            </a:r>
            <a:endParaRPr b="0" i="0" sz="2200" u="none" cap="none" strike="noStrike">
              <a:solidFill>
                <a:srgbClr val="000000"/>
              </a:solidFill>
              <a:latin typeface="Constantia"/>
              <a:ea typeface="Constantia"/>
              <a:cs typeface="Constantia"/>
              <a:sym typeface="Constantia"/>
            </a:endParaRPr>
          </a:p>
        </p:txBody>
      </p:sp>
      <p:sp>
        <p:nvSpPr>
          <p:cNvPr id="952" name="Google Shape;952;p69"/>
          <p:cNvSpPr/>
          <p:nvPr/>
        </p:nvSpPr>
        <p:spPr>
          <a:xfrm>
            <a:off x="4800600" y="1752600"/>
            <a:ext cx="4038600" cy="38176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3" name="Google Shape;953;p69"/>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0"/>
          <p:cNvSpPr txBox="1"/>
          <p:nvPr>
            <p:ph type="title"/>
          </p:nvPr>
        </p:nvSpPr>
        <p:spPr>
          <a:xfrm>
            <a:off x="444500" y="1073150"/>
            <a:ext cx="765683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The Readers-Writers Problem</a:t>
            </a:r>
            <a:endParaRPr sz="5000"/>
          </a:p>
        </p:txBody>
      </p:sp>
      <p:sp>
        <p:nvSpPr>
          <p:cNvPr id="959" name="Google Shape;959;p70"/>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
        <p:nvSpPr>
          <p:cNvPr id="960" name="Google Shape;960;p70"/>
          <p:cNvSpPr txBox="1"/>
          <p:nvPr>
            <p:ph idx="1" type="body"/>
          </p:nvPr>
        </p:nvSpPr>
        <p:spPr>
          <a:xfrm>
            <a:off x="521969" y="1968500"/>
            <a:ext cx="8100060" cy="2962910"/>
          </a:xfrm>
          <a:prstGeom prst="rect">
            <a:avLst/>
          </a:prstGeom>
          <a:noFill/>
          <a:ln>
            <a:noFill/>
          </a:ln>
        </p:spPr>
        <p:txBody>
          <a:bodyPr anchorCtr="0" anchor="t" bIns="0" lIns="0" spcFirstLastPara="1" rIns="0" wrap="square" tIns="12700">
            <a:spAutoFit/>
          </a:bodyPr>
          <a:lstStyle/>
          <a:p>
            <a:pPr indent="-273050" lvl="0" marL="297815" marR="632460" rtl="0" algn="l">
              <a:lnSpc>
                <a:spcPct val="100000"/>
              </a:lnSpc>
              <a:spcBef>
                <a:spcPts val="0"/>
              </a:spcBef>
              <a:spcAft>
                <a:spcPts val="0"/>
              </a:spcAft>
              <a:buNone/>
            </a:pPr>
            <a:r>
              <a:rPr baseline="30000" lang="en-US" sz="3675">
                <a:solidFill>
                  <a:srgbClr val="0ACFD8"/>
                </a:solidFill>
                <a:latin typeface="Noto Sans Symbols"/>
                <a:ea typeface="Noto Sans Symbols"/>
                <a:cs typeface="Noto Sans Symbols"/>
                <a:sym typeface="Noto Sans Symbols"/>
              </a:rPr>
              <a:t>•</a:t>
            </a:r>
            <a:r>
              <a:rPr lang="en-US" sz="2600"/>
              <a:t>Dining philosopher problem defines the situation  where processes compete for limited resources</a:t>
            </a:r>
            <a:endParaRPr sz="2600">
              <a:latin typeface="Noto Sans Symbols"/>
              <a:ea typeface="Noto Sans Symbols"/>
              <a:cs typeface="Noto Sans Symbols"/>
              <a:sym typeface="Noto Sans Symbols"/>
            </a:endParaRPr>
          </a:p>
          <a:p>
            <a:pPr indent="-273050" lvl="0" marL="297815" marR="436244" rtl="0" algn="l">
              <a:lnSpc>
                <a:spcPct val="100000"/>
              </a:lnSpc>
              <a:spcBef>
                <a:spcPts val="650"/>
              </a:spcBef>
              <a:spcAft>
                <a:spcPts val="0"/>
              </a:spcAft>
              <a:buNone/>
            </a:pPr>
            <a:r>
              <a:rPr baseline="30000" lang="en-US" sz="3675">
                <a:solidFill>
                  <a:srgbClr val="0ACFD8"/>
                </a:solidFill>
                <a:latin typeface="Noto Sans Symbols"/>
                <a:ea typeface="Noto Sans Symbols"/>
                <a:cs typeface="Noto Sans Symbols"/>
                <a:sym typeface="Noto Sans Symbols"/>
              </a:rPr>
              <a:t>•</a:t>
            </a:r>
            <a:r>
              <a:rPr lang="en-US" sz="2600"/>
              <a:t>The Readers-Writers problem defines the situation  where database access is required.</a:t>
            </a:r>
            <a:endParaRPr sz="2600">
              <a:latin typeface="Noto Sans Symbols"/>
              <a:ea typeface="Noto Sans Symbols"/>
              <a:cs typeface="Noto Sans Symbols"/>
              <a:sym typeface="Noto Sans Symbols"/>
            </a:endParaRPr>
          </a:p>
          <a:p>
            <a:pPr indent="-273050" lvl="0" marL="297815" marR="17780" rtl="0" algn="l">
              <a:lnSpc>
                <a:spcPct val="100000"/>
              </a:lnSpc>
              <a:spcBef>
                <a:spcPts val="640"/>
              </a:spcBef>
              <a:spcAft>
                <a:spcPts val="0"/>
              </a:spcAft>
              <a:buNone/>
            </a:pPr>
            <a:r>
              <a:rPr baseline="30000" lang="en-US" sz="3675">
                <a:solidFill>
                  <a:srgbClr val="0ACFD8"/>
                </a:solidFill>
                <a:latin typeface="Noto Sans Symbols"/>
                <a:ea typeface="Noto Sans Symbols"/>
                <a:cs typeface="Noto Sans Symbols"/>
                <a:sym typeface="Noto Sans Symbols"/>
              </a:rPr>
              <a:t>•</a:t>
            </a:r>
            <a:r>
              <a:rPr lang="en-US" sz="2600"/>
              <a:t>A reader reads… the writer writes… but the reader is  away and with an old value from the database: simply,  this is the readers-writers problem</a:t>
            </a:r>
            <a:endParaRPr sz="2600">
              <a:latin typeface="Noto Sans Symbols"/>
              <a:ea typeface="Noto Sans Symbols"/>
              <a:cs typeface="Noto Sans Symbols"/>
              <a:sym typeface="Noto Sans Symbols"/>
            </a:endParaRPr>
          </a:p>
        </p:txBody>
      </p:sp>
    </p:spTree>
  </p:cSld>
  <p:clrMapOvr>
    <a:masterClrMapping/>
  </p:clrMapOvr>
  <p:transition>
    <p:wipe dir="l"/>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1"/>
          <p:cNvSpPr txBox="1"/>
          <p:nvPr>
            <p:ph type="title"/>
          </p:nvPr>
        </p:nvSpPr>
        <p:spPr>
          <a:xfrm>
            <a:off x="444500" y="1073150"/>
            <a:ext cx="24066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Solutions</a:t>
            </a:r>
            <a:endParaRPr sz="5000"/>
          </a:p>
        </p:txBody>
      </p:sp>
      <p:sp>
        <p:nvSpPr>
          <p:cNvPr id="966" name="Google Shape;966;p71"/>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
        <p:nvSpPr>
          <p:cNvPr id="967" name="Google Shape;967;p71"/>
          <p:cNvSpPr txBox="1"/>
          <p:nvPr/>
        </p:nvSpPr>
        <p:spPr>
          <a:xfrm>
            <a:off x="521969" y="1968500"/>
            <a:ext cx="7592695" cy="2649220"/>
          </a:xfrm>
          <a:prstGeom prst="rect">
            <a:avLst/>
          </a:prstGeom>
          <a:noFill/>
          <a:ln>
            <a:noFill/>
          </a:ln>
        </p:spPr>
        <p:txBody>
          <a:bodyPr anchorCtr="0" anchor="t" bIns="0" lIns="0" spcFirstLastPara="1" rIns="0" wrap="square" tIns="12700">
            <a:spAutoFit/>
          </a:bodyPr>
          <a:lstStyle/>
          <a:p>
            <a:pPr indent="-273050" lvl="0" marL="297815" marR="219075" rtl="0" algn="l">
              <a:lnSpc>
                <a:spcPct val="100000"/>
              </a:lnSpc>
              <a:spcBef>
                <a:spcPts val="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When a reader comes along, it UPs a semaphore-  means, hey, we are reading, do not disturb</a:t>
            </a:r>
            <a:endParaRPr b="0" i="0" sz="2600" u="none" cap="none" strike="noStrike">
              <a:solidFill>
                <a:srgbClr val="000000"/>
              </a:solidFill>
              <a:latin typeface="Constantia"/>
              <a:ea typeface="Constantia"/>
              <a:cs typeface="Constantia"/>
              <a:sym typeface="Constantia"/>
            </a:endParaRPr>
          </a:p>
          <a:p>
            <a:pPr indent="0" lvl="0" marL="25400" marR="0" rtl="0" algn="l">
              <a:lnSpc>
                <a:spcPct val="100000"/>
              </a:lnSpc>
              <a:spcBef>
                <a:spcPts val="65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If a writer comes, then it has to wait.</a:t>
            </a:r>
            <a:endParaRPr b="0" i="0" sz="2600" u="none" cap="none" strike="noStrike">
              <a:solidFill>
                <a:srgbClr val="000000"/>
              </a:solidFill>
              <a:latin typeface="Constantia"/>
              <a:ea typeface="Constantia"/>
              <a:cs typeface="Constantia"/>
              <a:sym typeface="Constantia"/>
            </a:endParaRPr>
          </a:p>
          <a:p>
            <a:pPr indent="0" lvl="0" marL="25400" marR="0" rtl="0" algn="l">
              <a:lnSpc>
                <a:spcPct val="100000"/>
              </a:lnSpc>
              <a:spcBef>
                <a:spcPts val="64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If more readers come, they are allowed</a:t>
            </a:r>
            <a:endParaRPr b="0" i="0" sz="2600" u="none" cap="none" strike="noStrike">
              <a:solidFill>
                <a:srgbClr val="000000"/>
              </a:solidFill>
              <a:latin typeface="Constantia"/>
              <a:ea typeface="Constantia"/>
              <a:cs typeface="Constantia"/>
              <a:sym typeface="Constantia"/>
            </a:endParaRPr>
          </a:p>
          <a:p>
            <a:pPr indent="-273050" lvl="0" marL="297815" marR="17780" rtl="0" algn="l">
              <a:lnSpc>
                <a:spcPct val="100000"/>
              </a:lnSpc>
              <a:spcBef>
                <a:spcPts val="65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If reader comes along and along the writer just sits  duck.</a:t>
            </a:r>
            <a:endParaRPr b="0" i="0" sz="26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2"/>
          <p:cNvSpPr txBox="1"/>
          <p:nvPr>
            <p:ph type="title"/>
          </p:nvPr>
        </p:nvSpPr>
        <p:spPr>
          <a:xfrm>
            <a:off x="444500" y="1073150"/>
            <a:ext cx="215900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a:t>
            </a:r>
            <a:endParaRPr sz="5000"/>
          </a:p>
        </p:txBody>
      </p:sp>
      <p:sp>
        <p:nvSpPr>
          <p:cNvPr id="973" name="Google Shape;973;p72"/>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
        <p:nvSpPr>
          <p:cNvPr id="974" name="Google Shape;974;p72"/>
          <p:cNvSpPr txBox="1"/>
          <p:nvPr/>
        </p:nvSpPr>
        <p:spPr>
          <a:xfrm>
            <a:off x="521969" y="1929129"/>
            <a:ext cx="8028940" cy="4041140"/>
          </a:xfrm>
          <a:prstGeom prst="rect">
            <a:avLst/>
          </a:prstGeom>
          <a:noFill/>
          <a:ln>
            <a:noFill/>
          </a:ln>
        </p:spPr>
        <p:txBody>
          <a:bodyPr anchorCtr="0" anchor="t" bIns="0" lIns="0" spcFirstLastPara="1" rIns="0" wrap="square" tIns="57150">
            <a:spAutoFit/>
          </a:bodyPr>
          <a:lstStyle/>
          <a:p>
            <a:pPr indent="-273050" lvl="0" marL="297815" marR="965835" rtl="0" algn="l">
              <a:lnSpc>
                <a:spcPct val="76462"/>
              </a:lnSpc>
              <a:spcBef>
                <a:spcPts val="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When an active reader is reading, then a writer  comes.</a:t>
            </a:r>
            <a:endParaRPr b="0" i="0" sz="2600" u="none" cap="none" strike="noStrike">
              <a:solidFill>
                <a:srgbClr val="000000"/>
              </a:solidFill>
              <a:latin typeface="Constantia"/>
              <a:ea typeface="Constantia"/>
              <a:cs typeface="Constantia"/>
              <a:sym typeface="Constantia"/>
            </a:endParaRPr>
          </a:p>
          <a:p>
            <a:pPr indent="0" lvl="0" marL="25400" marR="0" rtl="0" algn="l">
              <a:lnSpc>
                <a:spcPct val="100000"/>
              </a:lnSpc>
              <a:spcBef>
                <a:spcPts val="29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It sees that a reader is reading, the writer then waits</a:t>
            </a:r>
            <a:endParaRPr b="0" i="0" sz="2600" u="none" cap="none" strike="noStrike">
              <a:solidFill>
                <a:srgbClr val="000000"/>
              </a:solidFill>
              <a:latin typeface="Constantia"/>
              <a:ea typeface="Constantia"/>
              <a:cs typeface="Constantia"/>
              <a:sym typeface="Constantia"/>
            </a:endParaRPr>
          </a:p>
          <a:p>
            <a:pPr indent="0" lvl="0" marL="25400" marR="0" rtl="0" algn="l">
              <a:lnSpc>
                <a:spcPct val="100000"/>
              </a:lnSpc>
              <a:spcBef>
                <a:spcPts val="34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If more reader comes, they are queued</a:t>
            </a:r>
            <a:endParaRPr b="0" i="0" sz="2600" u="none" cap="none" strike="noStrike">
              <a:solidFill>
                <a:srgbClr val="000000"/>
              </a:solidFill>
              <a:latin typeface="Constantia"/>
              <a:ea typeface="Constantia"/>
              <a:cs typeface="Constantia"/>
              <a:sym typeface="Constantia"/>
            </a:endParaRPr>
          </a:p>
          <a:p>
            <a:pPr indent="-273050" lvl="0" marL="297815" marR="748030" rtl="0" algn="l">
              <a:lnSpc>
                <a:spcPct val="76462"/>
              </a:lnSpc>
              <a:spcBef>
                <a:spcPts val="68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When the active reader finishes, the writer takes  place its schedule</a:t>
            </a:r>
            <a:endParaRPr b="0" i="0" sz="2600" u="none" cap="none" strike="noStrike">
              <a:solidFill>
                <a:srgbClr val="000000"/>
              </a:solidFill>
              <a:latin typeface="Constantia"/>
              <a:ea typeface="Constantia"/>
              <a:cs typeface="Constantia"/>
              <a:sym typeface="Constantia"/>
            </a:endParaRPr>
          </a:p>
          <a:p>
            <a:pPr indent="-273050" lvl="0" marL="297815" marR="17780" rtl="0" algn="l">
              <a:lnSpc>
                <a:spcPct val="76462"/>
              </a:lnSpc>
              <a:spcBef>
                <a:spcPts val="64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After finishing of writer, the queued readers are given  chances.</a:t>
            </a:r>
            <a:endParaRPr b="0" i="0" sz="2600" u="none" cap="none" strike="noStrike">
              <a:solidFill>
                <a:srgbClr val="000000"/>
              </a:solidFill>
              <a:latin typeface="Constantia"/>
              <a:ea typeface="Constantia"/>
              <a:cs typeface="Constantia"/>
              <a:sym typeface="Constantia"/>
            </a:endParaRPr>
          </a:p>
          <a:p>
            <a:pPr indent="-273050" lvl="0" marL="297815" marR="259079" rtl="0" algn="l">
              <a:lnSpc>
                <a:spcPct val="76190"/>
              </a:lnSpc>
              <a:spcBef>
                <a:spcPts val="660"/>
              </a:spcBef>
              <a:spcAft>
                <a:spcPts val="0"/>
              </a:spcAft>
              <a:buClr>
                <a:srgbClr val="0ACFD8"/>
              </a:buClr>
              <a:buSzPts val="3675"/>
              <a:buFont typeface="Noto Sans Symbols"/>
              <a:buNone/>
            </a:pPr>
            <a:r>
              <a:rPr b="0" baseline="30000" i="0" lang="en-US" sz="3675" u="none" cap="none" strike="noStrike">
                <a:solidFill>
                  <a:srgbClr val="0ACFD8"/>
                </a:solidFill>
                <a:latin typeface="Noto Sans Symbols"/>
                <a:ea typeface="Noto Sans Symbols"/>
                <a:cs typeface="Noto Sans Symbols"/>
                <a:sym typeface="Noto Sans Symbols"/>
              </a:rPr>
              <a:t>•</a:t>
            </a:r>
            <a:r>
              <a:rPr b="0" i="0" lang="en-US" sz="2600" u="none" cap="none" strike="noStrike">
                <a:solidFill>
                  <a:srgbClr val="FFFFFF"/>
                </a:solidFill>
                <a:latin typeface="Constantia"/>
                <a:ea typeface="Constantia"/>
                <a:cs typeface="Constantia"/>
                <a:sym typeface="Constantia"/>
              </a:rPr>
              <a:t>Concurrency problem and lower performance is key  issue here</a:t>
            </a:r>
            <a:endParaRPr b="0" i="0" sz="26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73"/>
          <p:cNvSpPr txBox="1"/>
          <p:nvPr>
            <p:ph type="title"/>
          </p:nvPr>
        </p:nvSpPr>
        <p:spPr>
          <a:xfrm>
            <a:off x="444500" y="1073150"/>
            <a:ext cx="751205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The Sleeping Barber Problem</a:t>
            </a:r>
            <a:endParaRPr sz="5000"/>
          </a:p>
        </p:txBody>
      </p:sp>
      <p:sp>
        <p:nvSpPr>
          <p:cNvPr id="980" name="Google Shape;980;p73"/>
          <p:cNvSpPr txBox="1"/>
          <p:nvPr/>
        </p:nvSpPr>
        <p:spPr>
          <a:xfrm>
            <a:off x="521969" y="1968500"/>
            <a:ext cx="3880485" cy="3938270"/>
          </a:xfrm>
          <a:prstGeom prst="rect">
            <a:avLst/>
          </a:prstGeom>
          <a:noFill/>
          <a:ln>
            <a:noFill/>
          </a:ln>
        </p:spPr>
        <p:txBody>
          <a:bodyPr anchorCtr="0" anchor="t" bIns="0" lIns="0" spcFirstLastPara="1" rIns="0" wrap="square" tIns="12050">
            <a:spAutoFit/>
          </a:bodyPr>
          <a:lstStyle/>
          <a:p>
            <a:pPr indent="-273050" lvl="0" marL="297815" marR="294005" rtl="0" algn="just">
              <a:lnSpc>
                <a:spcPct val="100200"/>
              </a:lnSpc>
              <a:spcBef>
                <a:spcPts val="0"/>
              </a:spcBef>
              <a:spcAft>
                <a:spcPts val="0"/>
              </a:spcAft>
              <a:buClr>
                <a:srgbClr val="0ACFD8"/>
              </a:buClr>
              <a:buSzPts val="1900"/>
              <a:buFont typeface="Noto Sans Symbols"/>
              <a:buChar char="•"/>
            </a:pPr>
            <a:r>
              <a:rPr b="0" i="0" lang="en-US" sz="2000" u="none" cap="none" strike="noStrike">
                <a:solidFill>
                  <a:srgbClr val="FFFFFF"/>
                </a:solidFill>
                <a:latin typeface="Constantia"/>
                <a:ea typeface="Constantia"/>
                <a:cs typeface="Constantia"/>
                <a:sym typeface="Constantia"/>
              </a:rPr>
              <a:t>In a barber shop, there is one  barber, some chairs and some  customers</a:t>
            </a:r>
            <a:endParaRPr b="0" i="0" sz="2000" u="none" cap="none" strike="noStrike">
              <a:solidFill>
                <a:srgbClr val="000000"/>
              </a:solidFill>
              <a:latin typeface="Constantia"/>
              <a:ea typeface="Constantia"/>
              <a:cs typeface="Constantia"/>
              <a:sym typeface="Constantia"/>
            </a:endParaRPr>
          </a:p>
          <a:p>
            <a:pPr indent="-273050" lvl="0" marL="297815" marR="295910" rtl="0" algn="l">
              <a:lnSpc>
                <a:spcPct val="100200"/>
              </a:lnSpc>
              <a:spcBef>
                <a:spcPts val="484"/>
              </a:spcBef>
              <a:spcAft>
                <a:spcPts val="0"/>
              </a:spcAft>
              <a:buClr>
                <a:srgbClr val="0ACFD8"/>
              </a:buClr>
              <a:buSzPts val="1900"/>
              <a:buFont typeface="Noto Sans Symbols"/>
              <a:buChar char="•"/>
            </a:pPr>
            <a:r>
              <a:rPr b="0" i="0" lang="en-US" sz="2000" u="none" cap="none" strike="noStrike">
                <a:solidFill>
                  <a:srgbClr val="FFFFFF"/>
                </a:solidFill>
                <a:latin typeface="Constantia"/>
                <a:ea typeface="Constantia"/>
                <a:cs typeface="Constantia"/>
                <a:sym typeface="Constantia"/>
              </a:rPr>
              <a:t>A barber sleeps if there is no  customer (not even on chairs,  waiting for a haircut </a:t>
            </a:r>
            <a:r>
              <a:rPr b="0" i="0" lang="en-US" sz="2000" u="none" cap="none" strike="noStrike">
                <a:solidFill>
                  <a:srgbClr val="FFFFFF"/>
                </a:solidFill>
                <a:latin typeface="Noto Sans Symbols"/>
                <a:ea typeface="Noto Sans Symbols"/>
                <a:cs typeface="Noto Sans Symbols"/>
                <a:sym typeface="Noto Sans Symbols"/>
              </a:rPr>
              <a:t>Λ</a:t>
            </a:r>
            <a:r>
              <a:rPr b="0" i="0" lang="en-US" sz="2000" u="none" cap="none" strike="noStrike">
                <a:solidFill>
                  <a:srgbClr val="FFFFFF"/>
                </a:solidFill>
                <a:latin typeface="Constantia"/>
                <a:ea typeface="Constantia"/>
                <a:cs typeface="Constantia"/>
                <a:sym typeface="Constantia"/>
              </a:rPr>
              <a:t>)</a:t>
            </a:r>
            <a:endParaRPr b="0" i="0" sz="2000" u="none" cap="none" strike="noStrike">
              <a:solidFill>
                <a:srgbClr val="000000"/>
              </a:solidFill>
              <a:latin typeface="Constantia"/>
              <a:ea typeface="Constantia"/>
              <a:cs typeface="Constantia"/>
              <a:sym typeface="Constantia"/>
            </a:endParaRPr>
          </a:p>
          <a:p>
            <a:pPr indent="-273050" lvl="0" marL="297815" marR="17780" rtl="0" algn="l">
              <a:lnSpc>
                <a:spcPct val="100000"/>
              </a:lnSpc>
              <a:spcBef>
                <a:spcPts val="500"/>
              </a:spcBef>
              <a:spcAft>
                <a:spcPts val="0"/>
              </a:spcAft>
              <a:buClr>
                <a:srgbClr val="0ACFD8"/>
              </a:buClr>
              <a:buSzPts val="1900"/>
              <a:buFont typeface="Noto Sans Symbols"/>
              <a:buChar char="•"/>
            </a:pPr>
            <a:r>
              <a:rPr b="0" i="0" lang="en-US" sz="2000" u="none" cap="none" strike="noStrike">
                <a:solidFill>
                  <a:srgbClr val="FFFFFF"/>
                </a:solidFill>
                <a:latin typeface="Constantia"/>
                <a:ea typeface="Constantia"/>
                <a:cs typeface="Constantia"/>
                <a:sym typeface="Constantia"/>
              </a:rPr>
              <a:t>A customer wakes up the barber  if it’s his turn to get his haircut</a:t>
            </a:r>
            <a:endParaRPr b="0" i="0" sz="2000" u="none" cap="none" strike="noStrike">
              <a:solidFill>
                <a:srgbClr val="000000"/>
              </a:solidFill>
              <a:latin typeface="Constantia"/>
              <a:ea typeface="Constantia"/>
              <a:cs typeface="Constantia"/>
              <a:sym typeface="Constantia"/>
            </a:endParaRPr>
          </a:p>
          <a:p>
            <a:pPr indent="-273050" lvl="0" marL="297815" marR="120014" rtl="0" algn="l">
              <a:lnSpc>
                <a:spcPct val="100000"/>
              </a:lnSpc>
              <a:spcBef>
                <a:spcPts val="500"/>
              </a:spcBef>
              <a:spcAft>
                <a:spcPts val="0"/>
              </a:spcAft>
              <a:buClr>
                <a:srgbClr val="0ACFD8"/>
              </a:buClr>
              <a:buSzPts val="1900"/>
              <a:buFont typeface="Noto Sans Symbols"/>
              <a:buChar char="•"/>
            </a:pPr>
            <a:r>
              <a:rPr b="0" i="0" lang="en-US" sz="2000" u="none" cap="none" strike="noStrike">
                <a:solidFill>
                  <a:srgbClr val="FFFFFF"/>
                </a:solidFill>
                <a:latin typeface="Constantia"/>
                <a:ea typeface="Constantia"/>
                <a:cs typeface="Constantia"/>
                <a:sym typeface="Constantia"/>
              </a:rPr>
              <a:t>A customer waits if there is any  chair left</a:t>
            </a:r>
            <a:endParaRPr b="0" i="0" sz="2000" u="none" cap="none" strike="noStrike">
              <a:solidFill>
                <a:srgbClr val="000000"/>
              </a:solidFill>
              <a:latin typeface="Constantia"/>
              <a:ea typeface="Constantia"/>
              <a:cs typeface="Constantia"/>
              <a:sym typeface="Constantia"/>
            </a:endParaRPr>
          </a:p>
          <a:p>
            <a:pPr indent="-273050" lvl="0" marL="297815" marR="549275" rtl="0" algn="l">
              <a:lnSpc>
                <a:spcPct val="100000"/>
              </a:lnSpc>
              <a:spcBef>
                <a:spcPts val="500"/>
              </a:spcBef>
              <a:spcAft>
                <a:spcPts val="0"/>
              </a:spcAft>
              <a:buClr>
                <a:srgbClr val="0ACFD8"/>
              </a:buClr>
              <a:buSzPts val="1900"/>
              <a:buFont typeface="Noto Sans Symbols"/>
              <a:buChar char="•"/>
            </a:pPr>
            <a:r>
              <a:rPr b="0" i="0" lang="en-US" sz="2000" u="none" cap="none" strike="noStrike">
                <a:solidFill>
                  <a:srgbClr val="FFFFFF"/>
                </a:solidFill>
                <a:latin typeface="Constantia"/>
                <a:ea typeface="Constantia"/>
                <a:cs typeface="Constantia"/>
                <a:sym typeface="Constantia"/>
              </a:rPr>
              <a:t>A customer leaves, if all the  chairs are occupied</a:t>
            </a:r>
            <a:endParaRPr b="0" i="0" sz="2000" u="none" cap="none" strike="noStrike">
              <a:solidFill>
                <a:srgbClr val="000000"/>
              </a:solidFill>
              <a:latin typeface="Constantia"/>
              <a:ea typeface="Constantia"/>
              <a:cs typeface="Constantia"/>
              <a:sym typeface="Constantia"/>
            </a:endParaRPr>
          </a:p>
        </p:txBody>
      </p:sp>
      <p:sp>
        <p:nvSpPr>
          <p:cNvPr id="981" name="Google Shape;981;p73"/>
          <p:cNvSpPr/>
          <p:nvPr/>
        </p:nvSpPr>
        <p:spPr>
          <a:xfrm>
            <a:off x="4648200" y="2377439"/>
            <a:ext cx="4038600" cy="35039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2" name="Google Shape;982;p73"/>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marR="0" rtl="0" algn="l">
              <a:lnSpc>
                <a:spcPct val="100555"/>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Compiled By Er. Nawaraj Bhandari</a:t>
            </a:r>
            <a:endParaRPr b="0" i="0" sz="1800" u="none" cap="none" strike="noStrike">
              <a:solidFill>
                <a:srgbClr val="000000"/>
              </a:solidFill>
              <a:latin typeface="Constantia"/>
              <a:ea typeface="Constantia"/>
              <a:cs typeface="Constantia"/>
              <a:sym typeface="Constantia"/>
            </a:endParaRPr>
          </a:p>
        </p:txBody>
      </p:sp>
    </p:spTree>
  </p:cSld>
  <p:clrMapOvr>
    <a:masterClrMapping/>
  </p:clrMapOvr>
  <p:transition>
    <p:wipe dir="l"/>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4"/>
          <p:cNvSpPr txBox="1"/>
          <p:nvPr/>
        </p:nvSpPr>
        <p:spPr>
          <a:xfrm>
            <a:off x="2667000" y="6499636"/>
            <a:ext cx="5504815" cy="228600"/>
          </a:xfrm>
          <a:prstGeom prst="rect">
            <a:avLst/>
          </a:prstGeom>
          <a:noFill/>
          <a:ln>
            <a:noFill/>
          </a:ln>
        </p:spPr>
        <p:txBody>
          <a:bodyPr anchorCtr="0" anchor="t" bIns="0" lIns="0" spcFirstLastPara="1" rIns="0" wrap="square" tIns="0">
            <a:spAutoFit/>
          </a:bodyPr>
          <a:lstStyle/>
          <a:p>
            <a:pPr indent="0" lvl="0" marL="0" marR="0" rtl="0" algn="l">
              <a:lnSpc>
                <a:spcPct val="95000"/>
              </a:lnSpc>
              <a:spcBef>
                <a:spcPts val="0"/>
              </a:spcBef>
              <a:spcAft>
                <a:spcPts val="0"/>
              </a:spcAft>
              <a:buClr>
                <a:srgbClr val="000000"/>
              </a:buClr>
              <a:buSzPts val="1800"/>
              <a:buFont typeface="Constantia"/>
              <a:buNone/>
            </a:pPr>
            <a:r>
              <a:rPr b="0" i="0" lang="en-US" sz="1800" u="none" cap="none" strike="noStrike">
                <a:solidFill>
                  <a:srgbClr val="000000"/>
                </a:solidFill>
                <a:latin typeface="Constantia"/>
                <a:ea typeface="Constantia"/>
                <a:cs typeface="Constantia"/>
                <a:sym typeface="Constantia"/>
              </a:rPr>
              <a:t>Rushdi Shams, Dept of CSE, KUET	49</a:t>
            </a:r>
            <a:endParaRPr b="0" i="0" sz="1800" u="none" cap="none" strike="noStrike">
              <a:solidFill>
                <a:srgbClr val="000000"/>
              </a:solidFill>
              <a:latin typeface="Constantia"/>
              <a:ea typeface="Constantia"/>
              <a:cs typeface="Constantia"/>
              <a:sym typeface="Constantia"/>
            </a:endParaRPr>
          </a:p>
        </p:txBody>
      </p:sp>
      <p:sp>
        <p:nvSpPr>
          <p:cNvPr id="988" name="Google Shape;988;p74"/>
          <p:cNvSpPr txBox="1"/>
          <p:nvPr>
            <p:ph type="title"/>
          </p:nvPr>
        </p:nvSpPr>
        <p:spPr>
          <a:xfrm>
            <a:off x="444500" y="1073150"/>
            <a:ext cx="2159000" cy="78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000"/>
              <a:t>Solution</a:t>
            </a:r>
            <a:endParaRPr sz="5000"/>
          </a:p>
        </p:txBody>
      </p:sp>
      <p:sp>
        <p:nvSpPr>
          <p:cNvPr id="989" name="Google Shape;989;p74"/>
          <p:cNvSpPr/>
          <p:nvPr/>
        </p:nvSpPr>
        <p:spPr>
          <a:xfrm>
            <a:off x="2590800" y="0"/>
            <a:ext cx="573913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0" name="Google Shape;990;p74"/>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transition>
    <p:wipe dir="l"/>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5"/>
          <p:cNvSpPr/>
          <p:nvPr/>
        </p:nvSpPr>
        <p:spPr>
          <a:xfrm>
            <a:off x="2207133" y="2003679"/>
            <a:ext cx="4631436" cy="37261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996" name="Google Shape;996;p75"/>
          <p:cNvSpPr txBox="1"/>
          <p:nvPr>
            <p:ph type="title"/>
          </p:nvPr>
        </p:nvSpPr>
        <p:spPr>
          <a:xfrm>
            <a:off x="2351436" y="931888"/>
            <a:ext cx="4631436" cy="517449"/>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sz="3300">
                <a:solidFill>
                  <a:schemeClr val="lt1"/>
                </a:solidFill>
                <a:latin typeface="Calibri"/>
                <a:ea typeface="Calibri"/>
                <a:cs typeface="Calibri"/>
                <a:sym typeface="Calibri"/>
              </a:rPr>
              <a:t>Sleeping Barber problem</a:t>
            </a:r>
            <a:endParaRPr/>
          </a:p>
        </p:txBody>
      </p:sp>
      <p:sp>
        <p:nvSpPr>
          <p:cNvPr id="997" name="Google Shape;997;p75"/>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6"/>
          <p:cNvSpPr/>
          <p:nvPr/>
        </p:nvSpPr>
        <p:spPr>
          <a:xfrm>
            <a:off x="341757" y="1954529"/>
            <a:ext cx="573786" cy="557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3" name="Google Shape;1003;p76"/>
          <p:cNvSpPr/>
          <p:nvPr/>
        </p:nvSpPr>
        <p:spPr>
          <a:xfrm>
            <a:off x="566928" y="1929383"/>
            <a:ext cx="7243191" cy="60121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4" name="Google Shape;1004;p76"/>
          <p:cNvSpPr/>
          <p:nvPr/>
        </p:nvSpPr>
        <p:spPr>
          <a:xfrm>
            <a:off x="341757" y="2433446"/>
            <a:ext cx="573786" cy="557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5" name="Google Shape;1005;p76"/>
          <p:cNvSpPr/>
          <p:nvPr/>
        </p:nvSpPr>
        <p:spPr>
          <a:xfrm>
            <a:off x="566928" y="2408300"/>
            <a:ext cx="8023860" cy="60121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6" name="Google Shape;1006;p76"/>
          <p:cNvSpPr/>
          <p:nvPr/>
        </p:nvSpPr>
        <p:spPr>
          <a:xfrm>
            <a:off x="500634" y="2792349"/>
            <a:ext cx="4296537" cy="60121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7" name="Google Shape;1007;p76"/>
          <p:cNvSpPr/>
          <p:nvPr/>
        </p:nvSpPr>
        <p:spPr>
          <a:xfrm>
            <a:off x="341757" y="3297555"/>
            <a:ext cx="573786" cy="557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8" name="Google Shape;1008;p76"/>
          <p:cNvSpPr/>
          <p:nvPr/>
        </p:nvSpPr>
        <p:spPr>
          <a:xfrm>
            <a:off x="633222" y="3272408"/>
            <a:ext cx="8204454" cy="60121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09" name="Google Shape;1009;p76"/>
          <p:cNvSpPr/>
          <p:nvPr/>
        </p:nvSpPr>
        <p:spPr>
          <a:xfrm>
            <a:off x="500634" y="3656457"/>
            <a:ext cx="7704963" cy="60121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0" name="Google Shape;1010;p76"/>
          <p:cNvSpPr/>
          <p:nvPr/>
        </p:nvSpPr>
        <p:spPr>
          <a:xfrm>
            <a:off x="341757" y="4160519"/>
            <a:ext cx="573786" cy="557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1" name="Google Shape;1011;p76"/>
          <p:cNvSpPr/>
          <p:nvPr/>
        </p:nvSpPr>
        <p:spPr>
          <a:xfrm>
            <a:off x="566928" y="4135374"/>
            <a:ext cx="8013573" cy="60121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2" name="Google Shape;1012;p76"/>
          <p:cNvSpPr/>
          <p:nvPr/>
        </p:nvSpPr>
        <p:spPr>
          <a:xfrm>
            <a:off x="500634" y="4519422"/>
            <a:ext cx="8129016" cy="60121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3" name="Google Shape;1013;p76"/>
          <p:cNvSpPr/>
          <p:nvPr/>
        </p:nvSpPr>
        <p:spPr>
          <a:xfrm>
            <a:off x="500634" y="4903470"/>
            <a:ext cx="8265033" cy="60121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4" name="Google Shape;1014;p76"/>
          <p:cNvSpPr/>
          <p:nvPr/>
        </p:nvSpPr>
        <p:spPr>
          <a:xfrm>
            <a:off x="500634" y="5287517"/>
            <a:ext cx="2828925" cy="60121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15" name="Google Shape;1015;p76"/>
          <p:cNvSpPr txBox="1"/>
          <p:nvPr/>
        </p:nvSpPr>
        <p:spPr>
          <a:xfrm>
            <a:off x="489737" y="1843186"/>
            <a:ext cx="8100060" cy="3856408"/>
          </a:xfrm>
          <a:prstGeom prst="rect">
            <a:avLst/>
          </a:prstGeom>
          <a:noFill/>
          <a:ln>
            <a:noFill/>
          </a:ln>
        </p:spPr>
        <p:txBody>
          <a:bodyPr anchorCtr="0" anchor="t" bIns="0" lIns="0" spcFirstLastPara="1" rIns="0" wrap="square" tIns="168100">
            <a:spAutoFit/>
          </a:bodyPr>
          <a:lstStyle/>
          <a:p>
            <a:pPr indent="-238125" lvl="0" marL="247174" marR="0" rtl="0" algn="l">
              <a:spcBef>
                <a:spcPts val="0"/>
              </a:spcBef>
              <a:spcAft>
                <a:spcPts val="0"/>
              </a:spcAft>
              <a:buClr>
                <a:srgbClr val="D9D9D9"/>
              </a:buClr>
              <a:buSzPts val="2025"/>
              <a:buFont typeface="Noto Sans Symbols"/>
              <a:buChar char="❖"/>
            </a:pPr>
            <a:r>
              <a:rPr b="1" lang="en-US" sz="2100">
                <a:solidFill>
                  <a:srgbClr val="D9D9D9"/>
                </a:solidFill>
                <a:latin typeface="Times New Roman"/>
                <a:ea typeface="Times New Roman"/>
                <a:cs typeface="Times New Roman"/>
                <a:sym typeface="Times New Roman"/>
              </a:rPr>
              <a:t>Another classical IPC problem takes place in a barber shop.</a:t>
            </a:r>
            <a:endParaRPr sz="2100">
              <a:solidFill>
                <a:schemeClr val="dk1"/>
              </a:solidFill>
              <a:latin typeface="Times New Roman"/>
              <a:ea typeface="Times New Roman"/>
              <a:cs typeface="Times New Roman"/>
              <a:sym typeface="Times New Roman"/>
            </a:endParaRPr>
          </a:p>
          <a:p>
            <a:pPr indent="-171450" lvl="0" marL="180975" marR="248603" rtl="0" algn="l">
              <a:lnSpc>
                <a:spcPct val="120100"/>
              </a:lnSpc>
              <a:spcBef>
                <a:spcPts val="743"/>
              </a:spcBef>
              <a:spcAft>
                <a:spcPts val="0"/>
              </a:spcAft>
              <a:buClr>
                <a:srgbClr val="D9D9D9"/>
              </a:buClr>
              <a:buSzPts val="2025"/>
              <a:buFont typeface="Noto Sans Symbols"/>
              <a:buChar char="❖"/>
            </a:pPr>
            <a:r>
              <a:rPr b="1" lang="en-US" sz="2100">
                <a:solidFill>
                  <a:srgbClr val="D9D9D9"/>
                </a:solidFill>
                <a:latin typeface="Times New Roman"/>
                <a:ea typeface="Times New Roman"/>
                <a:cs typeface="Times New Roman"/>
                <a:sym typeface="Times New Roman"/>
              </a:rPr>
              <a:t>The barber shop has one barber, one barber chair, and n chairs for  waiting customers, if any, to sit on.</a:t>
            </a:r>
            <a:endParaRPr sz="2100">
              <a:solidFill>
                <a:schemeClr val="dk1"/>
              </a:solidFill>
              <a:latin typeface="Times New Roman"/>
              <a:ea typeface="Times New Roman"/>
              <a:cs typeface="Times New Roman"/>
              <a:sym typeface="Times New Roman"/>
            </a:endParaRPr>
          </a:p>
          <a:p>
            <a:pPr indent="-171450" lvl="0" marL="180975" marR="3810" rtl="0" algn="l">
              <a:lnSpc>
                <a:spcPct val="120000"/>
              </a:lnSpc>
              <a:spcBef>
                <a:spcPts val="758"/>
              </a:spcBef>
              <a:spcAft>
                <a:spcPts val="0"/>
              </a:spcAft>
              <a:buClr>
                <a:srgbClr val="D9D9D9"/>
              </a:buClr>
              <a:buSzPts val="2025"/>
              <a:buFont typeface="Noto Sans Symbols"/>
              <a:buChar char="❖"/>
            </a:pPr>
            <a:r>
              <a:rPr b="1" lang="en-US" sz="2100">
                <a:solidFill>
                  <a:srgbClr val="D9D9D9"/>
                </a:solidFill>
                <a:latin typeface="Times New Roman"/>
                <a:ea typeface="Times New Roman"/>
                <a:cs typeface="Times New Roman"/>
                <a:sym typeface="Times New Roman"/>
              </a:rPr>
              <a:t>If there are no customers present, the barber sits down in the barber  chair and falls asleep, as shown in the figure in the previous slide</a:t>
            </a:r>
            <a:endParaRPr sz="2100">
              <a:solidFill>
                <a:schemeClr val="dk1"/>
              </a:solidFill>
              <a:latin typeface="Times New Roman"/>
              <a:ea typeface="Times New Roman"/>
              <a:cs typeface="Times New Roman"/>
              <a:sym typeface="Times New Roman"/>
            </a:endParaRPr>
          </a:p>
          <a:p>
            <a:pPr indent="-171450" lvl="0" marL="180975" marR="80486" rtl="0" algn="l">
              <a:lnSpc>
                <a:spcPct val="120000"/>
              </a:lnSpc>
              <a:spcBef>
                <a:spcPts val="750"/>
              </a:spcBef>
              <a:spcAft>
                <a:spcPts val="0"/>
              </a:spcAft>
              <a:buClr>
                <a:srgbClr val="D9D9D9"/>
              </a:buClr>
              <a:buSzPts val="2025"/>
              <a:buFont typeface="Noto Sans Symbols"/>
              <a:buChar char="❖"/>
            </a:pPr>
            <a:r>
              <a:rPr b="1" lang="en-US" sz="2100">
                <a:solidFill>
                  <a:srgbClr val="D9D9D9"/>
                </a:solidFill>
                <a:latin typeface="Times New Roman"/>
                <a:ea typeface="Times New Roman"/>
                <a:cs typeface="Times New Roman"/>
                <a:sym typeface="Times New Roman"/>
              </a:rPr>
              <a:t>When a customer arrives, he has to wake up the sleeping barber. If  additional customers arrive while the barber is cutting a customer’s  hair, they either sit down (if there are empty chairs) or leave the shop  (if all chairs are full).</a:t>
            </a:r>
            <a:endParaRPr sz="2100">
              <a:solidFill>
                <a:schemeClr val="dk1"/>
              </a:solidFill>
              <a:latin typeface="Times New Roman"/>
              <a:ea typeface="Times New Roman"/>
              <a:cs typeface="Times New Roman"/>
              <a:sym typeface="Times New Roman"/>
            </a:endParaRPr>
          </a:p>
        </p:txBody>
      </p:sp>
      <p:sp>
        <p:nvSpPr>
          <p:cNvPr id="1016" name="Google Shape;1016;p76"/>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17" name="Google Shape;1017;p76"/>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77"/>
          <p:cNvSpPr txBox="1"/>
          <p:nvPr/>
        </p:nvSpPr>
        <p:spPr>
          <a:xfrm>
            <a:off x="409727" y="1887807"/>
            <a:ext cx="8070533" cy="3663535"/>
          </a:xfrm>
          <a:prstGeom prst="rect">
            <a:avLst/>
          </a:prstGeom>
          <a:noFill/>
          <a:ln>
            <a:noFill/>
          </a:ln>
        </p:spPr>
        <p:txBody>
          <a:bodyPr anchorCtr="0" anchor="t" bIns="0" lIns="0" spcFirstLastPara="1" rIns="0" wrap="square" tIns="99525">
            <a:spAutoFit/>
          </a:bodyPr>
          <a:lstStyle/>
          <a:p>
            <a:pPr indent="-204310" lvl="0" marL="213359" marR="0" rtl="0" algn="l">
              <a:spcBef>
                <a:spcPts val="0"/>
              </a:spcBef>
              <a:spcAft>
                <a:spcPts val="0"/>
              </a:spcAft>
              <a:buClr>
                <a:srgbClr val="FFFFFF"/>
              </a:buClr>
              <a:buSzPts val="1725"/>
              <a:buFont typeface="Noto Sans Symbols"/>
              <a:buChar char="❖"/>
            </a:pPr>
            <a:r>
              <a:rPr b="1" lang="en-US" sz="1800">
                <a:solidFill>
                  <a:srgbClr val="FFFFFF"/>
                </a:solidFill>
                <a:latin typeface="Times New Roman"/>
                <a:ea typeface="Times New Roman"/>
                <a:cs typeface="Times New Roman"/>
                <a:sym typeface="Times New Roman"/>
              </a:rPr>
              <a:t>Our solution uses three semaphores:</a:t>
            </a:r>
            <a:endParaRPr sz="1800">
              <a:solidFill>
                <a:schemeClr val="dk1"/>
              </a:solidFill>
              <a:latin typeface="Times New Roman"/>
              <a:ea typeface="Times New Roman"/>
              <a:cs typeface="Times New Roman"/>
              <a:sym typeface="Times New Roman"/>
            </a:endParaRPr>
          </a:p>
          <a:p>
            <a:pPr indent="-171925" lvl="1" marL="523875" marR="0" rtl="0" algn="l">
              <a:spcBef>
                <a:spcPts val="600"/>
              </a:spcBef>
              <a:spcAft>
                <a:spcPts val="0"/>
              </a:spcAft>
              <a:buClr>
                <a:srgbClr val="00FFFF"/>
              </a:buClr>
              <a:buSzPts val="1500"/>
              <a:buFont typeface="Noto Sans Symbols"/>
              <a:buChar char="▪"/>
            </a:pPr>
            <a:r>
              <a:rPr b="1" i="1" lang="en-US" sz="1500" u="none" cap="none" strike="noStrike">
                <a:solidFill>
                  <a:srgbClr val="00FFFF"/>
                </a:solidFill>
                <a:latin typeface="Times New Roman"/>
                <a:ea typeface="Times New Roman"/>
                <a:cs typeface="Times New Roman"/>
                <a:sym typeface="Times New Roman"/>
              </a:rPr>
              <a:t>customers </a:t>
            </a:r>
            <a:r>
              <a:rPr b="1" i="0" lang="en-US" sz="1500" u="none" cap="none" strike="noStrike">
                <a:solidFill>
                  <a:srgbClr val="FFFFFF"/>
                </a:solidFill>
                <a:latin typeface="Times New Roman"/>
                <a:ea typeface="Times New Roman"/>
                <a:cs typeface="Times New Roman"/>
                <a:sym typeface="Times New Roman"/>
              </a:rPr>
              <a:t>, which counts waiting customers (excluding the customer in the barber chair, who</a:t>
            </a:r>
            <a:endParaRPr b="0" i="0" sz="1500" u="none" cap="none" strike="noStrike">
              <a:solidFill>
                <a:schemeClr val="dk1"/>
              </a:solidFill>
              <a:latin typeface="Times New Roman"/>
              <a:ea typeface="Times New Roman"/>
              <a:cs typeface="Times New Roman"/>
              <a:sym typeface="Times New Roman"/>
            </a:endParaRPr>
          </a:p>
          <a:p>
            <a:pPr indent="0" lvl="0" marL="523875" marR="0" rtl="0" algn="l">
              <a:spcBef>
                <a:spcPts val="180"/>
              </a:spcBef>
              <a:spcAft>
                <a:spcPts val="0"/>
              </a:spcAft>
              <a:buNone/>
            </a:pPr>
            <a:r>
              <a:rPr b="1" lang="en-US" sz="1500">
                <a:solidFill>
                  <a:srgbClr val="FFFFFF"/>
                </a:solidFill>
                <a:latin typeface="Times New Roman"/>
                <a:ea typeface="Times New Roman"/>
                <a:cs typeface="Times New Roman"/>
                <a:sym typeface="Times New Roman"/>
              </a:rPr>
              <a:t>is not waiting),</a:t>
            </a:r>
            <a:endParaRPr sz="1500">
              <a:solidFill>
                <a:schemeClr val="dk1"/>
              </a:solidFill>
              <a:latin typeface="Times New Roman"/>
              <a:ea typeface="Times New Roman"/>
              <a:cs typeface="Times New Roman"/>
              <a:sym typeface="Times New Roman"/>
            </a:endParaRPr>
          </a:p>
          <a:p>
            <a:pPr indent="-171925" lvl="1" marL="523875" marR="0" rtl="0" algn="l">
              <a:spcBef>
                <a:spcPts val="548"/>
              </a:spcBef>
              <a:spcAft>
                <a:spcPts val="0"/>
              </a:spcAft>
              <a:buClr>
                <a:srgbClr val="00FFFF"/>
              </a:buClr>
              <a:buSzPts val="1500"/>
              <a:buFont typeface="Noto Sans Symbols"/>
              <a:buChar char="▪"/>
            </a:pPr>
            <a:r>
              <a:rPr b="1" i="1" lang="en-US" sz="1500" u="none" cap="none" strike="noStrike">
                <a:solidFill>
                  <a:srgbClr val="00FFFF"/>
                </a:solidFill>
                <a:latin typeface="Times New Roman"/>
                <a:ea typeface="Times New Roman"/>
                <a:cs typeface="Times New Roman"/>
                <a:sym typeface="Times New Roman"/>
              </a:rPr>
              <a:t>barbers </a:t>
            </a:r>
            <a:r>
              <a:rPr b="1" i="0" lang="en-US" sz="1500" u="none" cap="none" strike="noStrike">
                <a:solidFill>
                  <a:srgbClr val="FFFFFF"/>
                </a:solidFill>
                <a:latin typeface="Times New Roman"/>
                <a:ea typeface="Times New Roman"/>
                <a:cs typeface="Times New Roman"/>
                <a:sym typeface="Times New Roman"/>
              </a:rPr>
              <a:t>, no. of barbers (0 or 1) based on barber is idle/waiting for customers,</a:t>
            </a:r>
            <a:endParaRPr b="0" i="0" sz="1500" u="none" cap="none" strike="noStrike">
              <a:solidFill>
                <a:schemeClr val="dk1"/>
              </a:solidFill>
              <a:latin typeface="Times New Roman"/>
              <a:ea typeface="Times New Roman"/>
              <a:cs typeface="Times New Roman"/>
              <a:sym typeface="Times New Roman"/>
            </a:endParaRPr>
          </a:p>
          <a:p>
            <a:pPr indent="-171925" lvl="1" marL="523875" marR="0" rtl="0" algn="l">
              <a:spcBef>
                <a:spcPts val="559"/>
              </a:spcBef>
              <a:spcAft>
                <a:spcPts val="0"/>
              </a:spcAft>
              <a:buClr>
                <a:srgbClr val="00FFFF"/>
              </a:buClr>
              <a:buSzPts val="1500"/>
              <a:buFont typeface="Noto Sans Symbols"/>
              <a:buChar char="▪"/>
            </a:pPr>
            <a:r>
              <a:rPr b="1" i="1" lang="en-US" sz="1500" u="none" cap="none" strike="noStrike">
                <a:solidFill>
                  <a:srgbClr val="00FFFF"/>
                </a:solidFill>
                <a:latin typeface="Times New Roman"/>
                <a:ea typeface="Times New Roman"/>
                <a:cs typeface="Times New Roman"/>
                <a:sym typeface="Times New Roman"/>
              </a:rPr>
              <a:t>mutex </a:t>
            </a:r>
            <a:r>
              <a:rPr b="1" i="0" lang="en-US" sz="1500" u="none" cap="none" strike="noStrike">
                <a:solidFill>
                  <a:srgbClr val="FFFFFF"/>
                </a:solidFill>
                <a:latin typeface="Times New Roman"/>
                <a:ea typeface="Times New Roman"/>
                <a:cs typeface="Times New Roman"/>
                <a:sym typeface="Times New Roman"/>
              </a:rPr>
              <a:t>, which is used for mutual exclusion.</a:t>
            </a:r>
            <a:endParaRPr b="0" i="0" sz="1500" u="none" cap="none" strike="noStrike">
              <a:solidFill>
                <a:schemeClr val="dk1"/>
              </a:solidFill>
              <a:latin typeface="Times New Roman"/>
              <a:ea typeface="Times New Roman"/>
              <a:cs typeface="Times New Roman"/>
              <a:sym typeface="Times New Roman"/>
            </a:endParaRPr>
          </a:p>
          <a:p>
            <a:pPr indent="-171450" lvl="0" marL="180975" marR="123349" rtl="0" algn="l">
              <a:lnSpc>
                <a:spcPct val="110000"/>
              </a:lnSpc>
              <a:spcBef>
                <a:spcPts val="708"/>
              </a:spcBef>
              <a:spcAft>
                <a:spcPts val="0"/>
              </a:spcAft>
              <a:buClr>
                <a:srgbClr val="FFFFFF"/>
              </a:buClr>
              <a:buSzPts val="1800"/>
              <a:buFont typeface="Noto Sans Symbols"/>
              <a:buChar char="❖"/>
            </a:pPr>
            <a:r>
              <a:rPr b="1" lang="en-US" sz="1800">
                <a:solidFill>
                  <a:srgbClr val="FFFFFF"/>
                </a:solidFill>
                <a:latin typeface="Times New Roman"/>
                <a:ea typeface="Times New Roman"/>
                <a:cs typeface="Times New Roman"/>
                <a:sym typeface="Times New Roman"/>
              </a:rPr>
              <a:t>We also need a variable, </a:t>
            </a:r>
            <a:r>
              <a:rPr b="1" i="1" lang="en-US" sz="1800">
                <a:solidFill>
                  <a:srgbClr val="FFFFFF"/>
                </a:solidFill>
                <a:latin typeface="Times New Roman"/>
                <a:ea typeface="Times New Roman"/>
                <a:cs typeface="Times New Roman"/>
                <a:sym typeface="Times New Roman"/>
              </a:rPr>
              <a:t>waiting </a:t>
            </a:r>
            <a:r>
              <a:rPr b="1" lang="en-US" sz="1800">
                <a:solidFill>
                  <a:srgbClr val="FFFFFF"/>
                </a:solidFill>
                <a:latin typeface="Times New Roman"/>
                <a:ea typeface="Times New Roman"/>
                <a:cs typeface="Times New Roman"/>
                <a:sym typeface="Times New Roman"/>
              </a:rPr>
              <a:t>, which also counts the waiting customers. It is  essentially a copy of </a:t>
            </a:r>
            <a:r>
              <a:rPr b="1" i="1" lang="en-US" sz="1800">
                <a:solidFill>
                  <a:srgbClr val="FFFFFF"/>
                </a:solidFill>
                <a:latin typeface="Times New Roman"/>
                <a:ea typeface="Times New Roman"/>
                <a:cs typeface="Times New Roman"/>
                <a:sym typeface="Times New Roman"/>
              </a:rPr>
              <a:t>customers </a:t>
            </a:r>
            <a:r>
              <a:rPr b="1" lang="en-US" sz="1800">
                <a:solidFill>
                  <a:srgbClr val="FFFFFF"/>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171450" lvl="0" marL="180975" marR="88106" rtl="0" algn="l">
              <a:lnSpc>
                <a:spcPct val="110000"/>
              </a:lnSpc>
              <a:spcBef>
                <a:spcPts val="758"/>
              </a:spcBef>
              <a:spcAft>
                <a:spcPts val="0"/>
              </a:spcAft>
              <a:buClr>
                <a:srgbClr val="00FFFF"/>
              </a:buClr>
              <a:buSzPts val="1725"/>
              <a:buFont typeface="Noto Sans Symbols"/>
              <a:buChar char="❖"/>
            </a:pPr>
            <a:r>
              <a:rPr b="1" i="1" lang="en-US" sz="1800">
                <a:solidFill>
                  <a:srgbClr val="00FFFF"/>
                </a:solidFill>
                <a:latin typeface="Times New Roman"/>
                <a:ea typeface="Times New Roman"/>
                <a:cs typeface="Times New Roman"/>
                <a:sym typeface="Times New Roman"/>
              </a:rPr>
              <a:t>The reason for having waiting is that there is no way to read the current value of a  semaphore.</a:t>
            </a:r>
            <a:endParaRPr sz="1800">
              <a:solidFill>
                <a:schemeClr val="dk1"/>
              </a:solidFill>
              <a:latin typeface="Times New Roman"/>
              <a:ea typeface="Times New Roman"/>
              <a:cs typeface="Times New Roman"/>
              <a:sym typeface="Times New Roman"/>
            </a:endParaRPr>
          </a:p>
          <a:p>
            <a:pPr indent="-204787" lvl="0" marL="213836" marR="0" rtl="0" algn="l">
              <a:spcBef>
                <a:spcPts val="964"/>
              </a:spcBef>
              <a:spcAft>
                <a:spcPts val="0"/>
              </a:spcAft>
              <a:buClr>
                <a:srgbClr val="FFFFFF"/>
              </a:buClr>
              <a:buSzPts val="1725"/>
              <a:buFont typeface="Noto Sans Symbols"/>
              <a:buChar char="❖"/>
            </a:pPr>
            <a:r>
              <a:rPr b="1" lang="en-US" sz="1800">
                <a:solidFill>
                  <a:srgbClr val="FFFFFF"/>
                </a:solidFill>
                <a:latin typeface="Times New Roman"/>
                <a:ea typeface="Times New Roman"/>
                <a:cs typeface="Times New Roman"/>
                <a:sym typeface="Times New Roman"/>
              </a:rPr>
              <a:t>In this solution, a customer entering the shop has to count the number of waiting</a:t>
            </a:r>
            <a:endParaRPr sz="1800">
              <a:solidFill>
                <a:schemeClr val="dk1"/>
              </a:solidFill>
              <a:latin typeface="Times New Roman"/>
              <a:ea typeface="Times New Roman"/>
              <a:cs typeface="Times New Roman"/>
              <a:sym typeface="Times New Roman"/>
            </a:endParaRPr>
          </a:p>
          <a:p>
            <a:pPr indent="0" lvl="0" marL="180975" marR="0" rtl="0" algn="l">
              <a:spcBef>
                <a:spcPts val="217"/>
              </a:spcBef>
              <a:spcAft>
                <a:spcPts val="0"/>
              </a:spcAft>
              <a:buNone/>
            </a:pPr>
            <a:r>
              <a:rPr b="1" lang="en-US" sz="1800">
                <a:solidFill>
                  <a:srgbClr val="FFFFFF"/>
                </a:solidFill>
                <a:latin typeface="Times New Roman"/>
                <a:ea typeface="Times New Roman"/>
                <a:cs typeface="Times New Roman"/>
                <a:sym typeface="Times New Roman"/>
              </a:rPr>
              <a:t>customers. If it is less than the number of chairs, he stays; otherwise, he leaves.</a:t>
            </a:r>
            <a:endParaRPr sz="1800">
              <a:solidFill>
                <a:schemeClr val="dk1"/>
              </a:solidFill>
              <a:latin typeface="Times New Roman"/>
              <a:ea typeface="Times New Roman"/>
              <a:cs typeface="Times New Roman"/>
              <a:sym typeface="Times New Roman"/>
            </a:endParaRPr>
          </a:p>
        </p:txBody>
      </p:sp>
      <p:sp>
        <p:nvSpPr>
          <p:cNvPr id="1023" name="Google Shape;1023;p77"/>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24" name="Google Shape;1024;p77"/>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8"/>
          <p:cNvSpPr/>
          <p:nvPr/>
        </p:nvSpPr>
        <p:spPr>
          <a:xfrm>
            <a:off x="610362" y="1743075"/>
            <a:ext cx="7923276" cy="404393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30" name="Google Shape;1030;p78"/>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31" name="Google Shape;1031;p78"/>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4" name="Shape 494"/>
        <p:cNvGrpSpPr/>
        <p:nvPr/>
      </p:nvGrpSpPr>
      <p:grpSpPr>
        <a:xfrm>
          <a:off x="0" y="0"/>
          <a:ext cx="0" cy="0"/>
          <a:chOff x="0" y="0"/>
          <a:chExt cx="0" cy="0"/>
        </a:xfrm>
      </p:grpSpPr>
      <p:sp>
        <p:nvSpPr>
          <p:cNvPr id="495" name="Google Shape;495;p8"/>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496" name="Google Shape;496;p8"/>
          <p:cNvSpPr txBox="1"/>
          <p:nvPr>
            <p:ph type="title"/>
          </p:nvPr>
        </p:nvSpPr>
        <p:spPr>
          <a:xfrm>
            <a:off x="2943605" y="461594"/>
            <a:ext cx="325818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States</a:t>
            </a:r>
            <a:endParaRPr sz="4400"/>
          </a:p>
        </p:txBody>
      </p:sp>
      <p:sp>
        <p:nvSpPr>
          <p:cNvPr id="497" name="Google Shape;497;p8"/>
          <p:cNvSpPr txBox="1"/>
          <p:nvPr/>
        </p:nvSpPr>
        <p:spPr>
          <a:xfrm>
            <a:off x="535940" y="1510703"/>
            <a:ext cx="7915275" cy="2952750"/>
          </a:xfrm>
          <a:prstGeom prst="rect">
            <a:avLst/>
          </a:prstGeom>
          <a:noFill/>
          <a:ln>
            <a:noFill/>
          </a:ln>
        </p:spPr>
        <p:txBody>
          <a:bodyPr anchorCtr="0" anchor="t" bIns="0" lIns="0" spcFirstLastPara="1" rIns="0" wrap="square" tIns="110475">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New - The process is being created.</a:t>
            </a:r>
            <a:endParaRPr sz="3200">
              <a:solidFill>
                <a:schemeClr val="dk1"/>
              </a:solidFill>
              <a:latin typeface="Arial"/>
              <a:ea typeface="Arial"/>
              <a:cs typeface="Arial"/>
              <a:sym typeface="Arial"/>
            </a:endParaRPr>
          </a:p>
          <a:p>
            <a:pPr indent="-342900" lvl="0" marL="355600" marR="0" rtl="0" algn="l">
              <a:lnSpc>
                <a:spcPct val="100000"/>
              </a:lnSpc>
              <a:spcBef>
                <a:spcPts val="765"/>
              </a:spcBef>
              <a:spcAft>
                <a:spcPts val="0"/>
              </a:spcAft>
              <a:buClr>
                <a:schemeClr val="dk1"/>
              </a:buClr>
              <a:buSzPts val="3200"/>
              <a:buFont typeface="Arial"/>
              <a:buChar char="•"/>
            </a:pPr>
            <a:r>
              <a:rPr lang="en-US" sz="3200">
                <a:solidFill>
                  <a:schemeClr val="dk1"/>
                </a:solidFill>
                <a:latin typeface="Arial"/>
                <a:ea typeface="Arial"/>
                <a:cs typeface="Arial"/>
                <a:sym typeface="Arial"/>
              </a:rPr>
              <a:t>Running - Instructions are being executed.</a:t>
            </a:r>
            <a:endParaRPr sz="3200">
              <a:solidFill>
                <a:schemeClr val="dk1"/>
              </a:solidFill>
              <a:latin typeface="Arial"/>
              <a:ea typeface="Arial"/>
              <a:cs typeface="Arial"/>
              <a:sym typeface="Arial"/>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Waiting - Waiting for some event to occur.</a:t>
            </a:r>
            <a:endParaRPr sz="3200">
              <a:solidFill>
                <a:schemeClr val="dk1"/>
              </a:solidFill>
              <a:latin typeface="Arial"/>
              <a:ea typeface="Arial"/>
              <a:cs typeface="Arial"/>
              <a:sym typeface="Arial"/>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Ready - Waiting to be assigned to a processor.</a:t>
            </a:r>
            <a:endParaRPr sz="3200">
              <a:solidFill>
                <a:schemeClr val="dk1"/>
              </a:solidFill>
              <a:latin typeface="Arial"/>
              <a:ea typeface="Arial"/>
              <a:cs typeface="Arial"/>
              <a:sym typeface="Arial"/>
            </a:endParaRPr>
          </a:p>
          <a:p>
            <a:pPr indent="-342900" lvl="0" marL="355600" marR="0" rtl="0" algn="l">
              <a:lnSpc>
                <a:spcPct val="100000"/>
              </a:lnSpc>
              <a:spcBef>
                <a:spcPts val="770"/>
              </a:spcBef>
              <a:spcAft>
                <a:spcPts val="0"/>
              </a:spcAft>
              <a:buClr>
                <a:schemeClr val="dk1"/>
              </a:buClr>
              <a:buSzPts val="3200"/>
              <a:buFont typeface="Arial"/>
              <a:buChar char="•"/>
            </a:pPr>
            <a:r>
              <a:rPr lang="en-US" sz="3200">
                <a:solidFill>
                  <a:schemeClr val="dk1"/>
                </a:solidFill>
                <a:latin typeface="Arial"/>
                <a:ea typeface="Arial"/>
                <a:cs typeface="Arial"/>
                <a:sym typeface="Arial"/>
              </a:rPr>
              <a:t>Terminated - Process has finished execution.</a:t>
            </a:r>
            <a:endParaRPr sz="32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9"/>
          <p:cNvSpPr/>
          <p:nvPr/>
        </p:nvSpPr>
        <p:spPr>
          <a:xfrm>
            <a:off x="346329" y="1795652"/>
            <a:ext cx="8454771" cy="359587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37" name="Google Shape;1037;p79"/>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38" name="Google Shape;1038;p79"/>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0"/>
          <p:cNvSpPr txBox="1"/>
          <p:nvPr/>
        </p:nvSpPr>
        <p:spPr>
          <a:xfrm>
            <a:off x="325374" y="1715528"/>
            <a:ext cx="8543449" cy="4025076"/>
          </a:xfrm>
          <a:prstGeom prst="rect">
            <a:avLst/>
          </a:prstGeom>
          <a:noFill/>
          <a:ln>
            <a:noFill/>
          </a:ln>
        </p:spPr>
        <p:txBody>
          <a:bodyPr anchorCtr="0" anchor="t" bIns="0" lIns="0" spcFirstLastPara="1" rIns="0" wrap="square" tIns="9525">
            <a:spAutoFit/>
          </a:bodyPr>
          <a:lstStyle/>
          <a:p>
            <a:pPr indent="-171450" lvl="0" marL="180975" marR="3810" rtl="0" algn="l">
              <a:lnSpc>
                <a:spcPct val="110000"/>
              </a:lnSpc>
              <a:spcBef>
                <a:spcPts val="0"/>
              </a:spcBef>
              <a:spcAft>
                <a:spcPts val="0"/>
              </a:spcAft>
              <a:buClr>
                <a:srgbClr val="FFFFFF"/>
              </a:buClr>
              <a:buSzPts val="1875"/>
              <a:buFont typeface="Noto Sans Symbols"/>
              <a:buChar char="❖"/>
            </a:pPr>
            <a:r>
              <a:rPr b="1" lang="en-US" sz="1950">
                <a:solidFill>
                  <a:srgbClr val="FFFFFF"/>
                </a:solidFill>
                <a:latin typeface="Times New Roman"/>
                <a:ea typeface="Times New Roman"/>
                <a:cs typeface="Times New Roman"/>
                <a:sym typeface="Times New Roman"/>
              </a:rPr>
              <a:t>When the barber shows up for work in the morning, he executes the procedure  </a:t>
            </a:r>
            <a:r>
              <a:rPr b="1" i="1" lang="en-US" sz="1950">
                <a:solidFill>
                  <a:srgbClr val="FFFFFF"/>
                </a:solidFill>
                <a:latin typeface="Times New Roman"/>
                <a:ea typeface="Times New Roman"/>
                <a:cs typeface="Times New Roman"/>
                <a:sym typeface="Times New Roman"/>
              </a:rPr>
              <a:t>barber, </a:t>
            </a:r>
            <a:r>
              <a:rPr b="1" lang="en-US" sz="1950">
                <a:solidFill>
                  <a:srgbClr val="FFFFFF"/>
                </a:solidFill>
                <a:latin typeface="Times New Roman"/>
                <a:ea typeface="Times New Roman"/>
                <a:cs typeface="Times New Roman"/>
                <a:sym typeface="Times New Roman"/>
              </a:rPr>
              <a:t>causing him to block on the semaphore </a:t>
            </a:r>
            <a:r>
              <a:rPr b="1" i="1" lang="en-US" sz="1950">
                <a:solidFill>
                  <a:srgbClr val="FFFFFF"/>
                </a:solidFill>
                <a:latin typeface="Times New Roman"/>
                <a:ea typeface="Times New Roman"/>
                <a:cs typeface="Times New Roman"/>
                <a:sym typeface="Times New Roman"/>
              </a:rPr>
              <a:t>customers </a:t>
            </a:r>
            <a:r>
              <a:rPr b="1" lang="en-US" sz="1950">
                <a:solidFill>
                  <a:srgbClr val="FFFFFF"/>
                </a:solidFill>
                <a:latin typeface="Times New Roman"/>
                <a:ea typeface="Times New Roman"/>
                <a:cs typeface="Times New Roman"/>
                <a:sym typeface="Times New Roman"/>
              </a:rPr>
              <a:t>because it is initially  0.</a:t>
            </a:r>
            <a:endParaRPr sz="1950">
              <a:solidFill>
                <a:schemeClr val="dk1"/>
              </a:solidFill>
              <a:latin typeface="Times New Roman"/>
              <a:ea typeface="Times New Roman"/>
              <a:cs typeface="Times New Roman"/>
              <a:sym typeface="Times New Roman"/>
            </a:endParaRPr>
          </a:p>
          <a:p>
            <a:pPr indent="-171450" lvl="0" marL="180975" marR="192881" rtl="0" algn="l">
              <a:lnSpc>
                <a:spcPct val="110100"/>
              </a:lnSpc>
              <a:spcBef>
                <a:spcPts val="746"/>
              </a:spcBef>
              <a:spcAft>
                <a:spcPts val="0"/>
              </a:spcAft>
              <a:buClr>
                <a:srgbClr val="FFFFFF"/>
              </a:buClr>
              <a:buSzPts val="1875"/>
              <a:buFont typeface="Noto Sans Symbols"/>
              <a:buChar char="❖"/>
            </a:pPr>
            <a:r>
              <a:rPr b="1" lang="en-US" sz="1950">
                <a:solidFill>
                  <a:srgbClr val="FFFFFF"/>
                </a:solidFill>
                <a:latin typeface="Times New Roman"/>
                <a:ea typeface="Times New Roman"/>
                <a:cs typeface="Times New Roman"/>
                <a:sym typeface="Times New Roman"/>
              </a:rPr>
              <a:t>The barber then goes to sleep.	He stays asleep until the first customer shows  up.</a:t>
            </a:r>
            <a:endParaRPr sz="1950">
              <a:solidFill>
                <a:schemeClr val="dk1"/>
              </a:solidFill>
              <a:latin typeface="Times New Roman"/>
              <a:ea typeface="Times New Roman"/>
              <a:cs typeface="Times New Roman"/>
              <a:sym typeface="Times New Roman"/>
            </a:endParaRPr>
          </a:p>
          <a:p>
            <a:pPr indent="-221933" lvl="0" marL="230981" marR="0" rtl="0" algn="l">
              <a:spcBef>
                <a:spcPts val="979"/>
              </a:spcBef>
              <a:spcAft>
                <a:spcPts val="0"/>
              </a:spcAft>
              <a:buClr>
                <a:srgbClr val="FFFFFF"/>
              </a:buClr>
              <a:buSzPts val="1875"/>
              <a:buFont typeface="Noto Sans Symbols"/>
              <a:buChar char="❖"/>
            </a:pPr>
            <a:r>
              <a:rPr b="1" lang="en-US" sz="1950">
                <a:solidFill>
                  <a:srgbClr val="FFFFFF"/>
                </a:solidFill>
                <a:latin typeface="Times New Roman"/>
                <a:ea typeface="Times New Roman"/>
                <a:cs typeface="Times New Roman"/>
                <a:sym typeface="Times New Roman"/>
              </a:rPr>
              <a:t>When a customer arrives, he executes </a:t>
            </a:r>
            <a:r>
              <a:rPr b="1" i="1" lang="en-US" sz="1950">
                <a:solidFill>
                  <a:srgbClr val="FFFFFF"/>
                </a:solidFill>
                <a:latin typeface="Times New Roman"/>
                <a:ea typeface="Times New Roman"/>
                <a:cs typeface="Times New Roman"/>
                <a:sym typeface="Times New Roman"/>
              </a:rPr>
              <a:t>customer </a:t>
            </a:r>
            <a:r>
              <a:rPr b="1" lang="en-US" sz="1950">
                <a:solidFill>
                  <a:srgbClr val="FFFFFF"/>
                </a:solidFill>
                <a:latin typeface="Times New Roman"/>
                <a:ea typeface="Times New Roman"/>
                <a:cs typeface="Times New Roman"/>
                <a:sym typeface="Times New Roman"/>
              </a:rPr>
              <a:t>, starting by acquiring </a:t>
            </a:r>
            <a:r>
              <a:rPr b="1" i="1" lang="en-US" sz="1950">
                <a:solidFill>
                  <a:srgbClr val="FFFFFF"/>
                </a:solidFill>
                <a:latin typeface="Times New Roman"/>
                <a:ea typeface="Times New Roman"/>
                <a:cs typeface="Times New Roman"/>
                <a:sym typeface="Times New Roman"/>
              </a:rPr>
              <a:t>mutex</a:t>
            </a:r>
            <a:endParaRPr sz="1950">
              <a:solidFill>
                <a:schemeClr val="dk1"/>
              </a:solidFill>
              <a:latin typeface="Times New Roman"/>
              <a:ea typeface="Times New Roman"/>
              <a:cs typeface="Times New Roman"/>
              <a:sym typeface="Times New Roman"/>
            </a:endParaRPr>
          </a:p>
          <a:p>
            <a:pPr indent="0" lvl="0" marL="180975" marR="0" rtl="0" algn="l">
              <a:spcBef>
                <a:spcPts val="236"/>
              </a:spcBef>
              <a:spcAft>
                <a:spcPts val="0"/>
              </a:spcAft>
              <a:buNone/>
            </a:pPr>
            <a:r>
              <a:rPr b="1" lang="en-US" sz="1950">
                <a:solidFill>
                  <a:srgbClr val="FFFFFF"/>
                </a:solidFill>
                <a:latin typeface="Times New Roman"/>
                <a:ea typeface="Times New Roman"/>
                <a:cs typeface="Times New Roman"/>
                <a:sym typeface="Times New Roman"/>
              </a:rPr>
              <a:t>to enter a critical region.</a:t>
            </a:r>
            <a:endParaRPr sz="1950">
              <a:solidFill>
                <a:schemeClr val="dk1"/>
              </a:solidFill>
              <a:latin typeface="Times New Roman"/>
              <a:ea typeface="Times New Roman"/>
              <a:cs typeface="Times New Roman"/>
              <a:sym typeface="Times New Roman"/>
            </a:endParaRPr>
          </a:p>
          <a:p>
            <a:pPr indent="-171450" lvl="0" marL="180975" marR="12859" rtl="0" algn="l">
              <a:lnSpc>
                <a:spcPct val="110000"/>
              </a:lnSpc>
              <a:spcBef>
                <a:spcPts val="758"/>
              </a:spcBef>
              <a:spcAft>
                <a:spcPts val="0"/>
              </a:spcAft>
              <a:buClr>
                <a:srgbClr val="FFFFFF"/>
              </a:buClr>
              <a:buSzPts val="1875"/>
              <a:buFont typeface="Noto Sans Symbols"/>
              <a:buChar char="❖"/>
            </a:pPr>
            <a:r>
              <a:rPr b="1" lang="en-US" sz="1950">
                <a:solidFill>
                  <a:srgbClr val="FFFFFF"/>
                </a:solidFill>
                <a:latin typeface="Times New Roman"/>
                <a:ea typeface="Times New Roman"/>
                <a:cs typeface="Times New Roman"/>
                <a:sym typeface="Times New Roman"/>
              </a:rPr>
              <a:t>If another customer enters shortly thereafter, the second one will not be able to  do anything until the first one has released </a:t>
            </a:r>
            <a:r>
              <a:rPr b="1" i="1" lang="en-US" sz="1950">
                <a:solidFill>
                  <a:srgbClr val="FFFFFF"/>
                </a:solidFill>
                <a:latin typeface="Times New Roman"/>
                <a:ea typeface="Times New Roman"/>
                <a:cs typeface="Times New Roman"/>
                <a:sym typeface="Times New Roman"/>
              </a:rPr>
              <a:t>mutex </a:t>
            </a:r>
            <a:r>
              <a:rPr b="1" lang="en-US" sz="1950">
                <a:solidFill>
                  <a:srgbClr val="FFFFFF"/>
                </a:solidFill>
                <a:latin typeface="Times New Roman"/>
                <a:ea typeface="Times New Roman"/>
                <a:cs typeface="Times New Roman"/>
                <a:sym typeface="Times New Roman"/>
              </a:rPr>
              <a:t>. The customer then checks  to see if the number of waiting customers is less than the number of chairs.</a:t>
            </a:r>
            <a:endParaRPr sz="1950">
              <a:solidFill>
                <a:schemeClr val="dk1"/>
              </a:solidFill>
              <a:latin typeface="Times New Roman"/>
              <a:ea typeface="Times New Roman"/>
              <a:cs typeface="Times New Roman"/>
              <a:sym typeface="Times New Roman"/>
            </a:endParaRPr>
          </a:p>
          <a:p>
            <a:pPr indent="-221933" lvl="0" marL="230981" marR="0" rtl="0" algn="l">
              <a:spcBef>
                <a:spcPts val="979"/>
              </a:spcBef>
              <a:spcAft>
                <a:spcPts val="0"/>
              </a:spcAft>
              <a:buClr>
                <a:srgbClr val="FFFFFF"/>
              </a:buClr>
              <a:buSzPts val="1875"/>
              <a:buFont typeface="Noto Sans Symbols"/>
              <a:buChar char="❖"/>
            </a:pPr>
            <a:r>
              <a:rPr b="1" lang="en-US" sz="1950">
                <a:solidFill>
                  <a:srgbClr val="FFFFFF"/>
                </a:solidFill>
                <a:latin typeface="Times New Roman"/>
                <a:ea typeface="Times New Roman"/>
                <a:cs typeface="Times New Roman"/>
                <a:sym typeface="Times New Roman"/>
              </a:rPr>
              <a:t>If not, he releases </a:t>
            </a:r>
            <a:r>
              <a:rPr b="1" i="1" lang="en-US" sz="1950">
                <a:solidFill>
                  <a:srgbClr val="FFFFFF"/>
                </a:solidFill>
                <a:latin typeface="Times New Roman"/>
                <a:ea typeface="Times New Roman"/>
                <a:cs typeface="Times New Roman"/>
                <a:sym typeface="Times New Roman"/>
              </a:rPr>
              <a:t>mutex </a:t>
            </a:r>
            <a:r>
              <a:rPr b="1" lang="en-US" sz="1950">
                <a:solidFill>
                  <a:srgbClr val="FFFFFF"/>
                </a:solidFill>
                <a:latin typeface="Times New Roman"/>
                <a:ea typeface="Times New Roman"/>
                <a:cs typeface="Times New Roman"/>
                <a:sym typeface="Times New Roman"/>
              </a:rPr>
              <a:t>and leaves without a haircut.</a:t>
            </a:r>
            <a:endParaRPr sz="1950">
              <a:solidFill>
                <a:schemeClr val="dk1"/>
              </a:solidFill>
              <a:latin typeface="Times New Roman"/>
              <a:ea typeface="Times New Roman"/>
              <a:cs typeface="Times New Roman"/>
              <a:sym typeface="Times New Roman"/>
            </a:endParaRPr>
          </a:p>
        </p:txBody>
      </p:sp>
      <p:sp>
        <p:nvSpPr>
          <p:cNvPr id="1044" name="Google Shape;1044;p80"/>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45" name="Google Shape;1045;p80"/>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1"/>
          <p:cNvSpPr txBox="1"/>
          <p:nvPr/>
        </p:nvSpPr>
        <p:spPr>
          <a:xfrm>
            <a:off x="409727" y="1785860"/>
            <a:ext cx="8120063" cy="3561231"/>
          </a:xfrm>
          <a:prstGeom prst="rect">
            <a:avLst/>
          </a:prstGeom>
          <a:noFill/>
          <a:ln>
            <a:noFill/>
          </a:ln>
        </p:spPr>
        <p:txBody>
          <a:bodyPr anchorCtr="0" anchor="t" bIns="0" lIns="0" spcFirstLastPara="1" rIns="0" wrap="square" tIns="9525">
            <a:spAutoFit/>
          </a:bodyPr>
          <a:lstStyle/>
          <a:p>
            <a:pPr indent="-171450" lvl="0" marL="180975" marR="497205" rtl="0" algn="l">
              <a:lnSpc>
                <a:spcPct val="110000"/>
              </a:lnSpc>
              <a:spcBef>
                <a:spcPts val="0"/>
              </a:spcBef>
              <a:spcAft>
                <a:spcPts val="0"/>
              </a:spcAft>
              <a:buClr>
                <a:srgbClr val="FFFFFF"/>
              </a:buClr>
              <a:buSzPts val="2025"/>
              <a:buFont typeface="Noto Sans Symbols"/>
              <a:buChar char="❖"/>
            </a:pPr>
            <a:r>
              <a:rPr b="1" lang="en-US" sz="2100">
                <a:solidFill>
                  <a:srgbClr val="FFFFFF"/>
                </a:solidFill>
                <a:latin typeface="Times New Roman"/>
                <a:ea typeface="Times New Roman"/>
                <a:cs typeface="Times New Roman"/>
                <a:sym typeface="Times New Roman"/>
              </a:rPr>
              <a:t>If there is an available chair, the customer increments the integer  variable, </a:t>
            </a:r>
            <a:r>
              <a:rPr b="1" i="1" lang="en-US" sz="2100">
                <a:solidFill>
                  <a:srgbClr val="FFFFFF"/>
                </a:solidFill>
                <a:latin typeface="Times New Roman"/>
                <a:ea typeface="Times New Roman"/>
                <a:cs typeface="Times New Roman"/>
                <a:sym typeface="Times New Roman"/>
              </a:rPr>
              <a:t>waiting </a:t>
            </a:r>
            <a:r>
              <a:rPr b="1" lang="en-US" sz="2100">
                <a:solidFill>
                  <a:srgbClr val="FFFFFF"/>
                </a:solidFill>
                <a:latin typeface="Times New Roman"/>
                <a:ea typeface="Times New Roman"/>
                <a:cs typeface="Times New Roman"/>
                <a:sym typeface="Times New Roman"/>
              </a:rPr>
              <a:t>.</a:t>
            </a:r>
            <a:endParaRPr sz="2100">
              <a:solidFill>
                <a:schemeClr val="dk1"/>
              </a:solidFill>
              <a:latin typeface="Times New Roman"/>
              <a:ea typeface="Times New Roman"/>
              <a:cs typeface="Times New Roman"/>
              <a:sym typeface="Times New Roman"/>
            </a:endParaRPr>
          </a:p>
          <a:p>
            <a:pPr indent="-171450" lvl="0" marL="180975" marR="26194" rtl="0" algn="l">
              <a:lnSpc>
                <a:spcPct val="110100"/>
              </a:lnSpc>
              <a:spcBef>
                <a:spcPts val="743"/>
              </a:spcBef>
              <a:spcAft>
                <a:spcPts val="0"/>
              </a:spcAft>
              <a:buClr>
                <a:srgbClr val="FFFFFF"/>
              </a:buClr>
              <a:buSzPts val="2025"/>
              <a:buFont typeface="Noto Sans Symbols"/>
              <a:buChar char="❖"/>
            </a:pPr>
            <a:r>
              <a:rPr b="1" lang="en-US" sz="2100">
                <a:solidFill>
                  <a:srgbClr val="FFFFFF"/>
                </a:solidFill>
                <a:latin typeface="Times New Roman"/>
                <a:ea typeface="Times New Roman"/>
                <a:cs typeface="Times New Roman"/>
                <a:sym typeface="Times New Roman"/>
              </a:rPr>
              <a:t>Then he does an up on the semaphore </a:t>
            </a:r>
            <a:r>
              <a:rPr b="1" i="1" lang="en-US" sz="2100">
                <a:solidFill>
                  <a:srgbClr val="FFFFFF"/>
                </a:solidFill>
                <a:latin typeface="Times New Roman"/>
                <a:ea typeface="Times New Roman"/>
                <a:cs typeface="Times New Roman"/>
                <a:sym typeface="Times New Roman"/>
              </a:rPr>
              <a:t>customers </a:t>
            </a:r>
            <a:r>
              <a:rPr b="1" lang="en-US" sz="2100">
                <a:solidFill>
                  <a:srgbClr val="FFFFFF"/>
                </a:solidFill>
                <a:latin typeface="Times New Roman"/>
                <a:ea typeface="Times New Roman"/>
                <a:cs typeface="Times New Roman"/>
                <a:sym typeface="Times New Roman"/>
              </a:rPr>
              <a:t>, thus waking up the  barber.</a:t>
            </a:r>
            <a:endParaRPr sz="2100">
              <a:solidFill>
                <a:schemeClr val="dk1"/>
              </a:solidFill>
              <a:latin typeface="Times New Roman"/>
              <a:ea typeface="Times New Roman"/>
              <a:cs typeface="Times New Roman"/>
              <a:sym typeface="Times New Roman"/>
            </a:endParaRPr>
          </a:p>
          <a:p>
            <a:pPr indent="-238125" lvl="0" marL="247174" marR="0" rtl="0" algn="l">
              <a:spcBef>
                <a:spcPts val="1009"/>
              </a:spcBef>
              <a:spcAft>
                <a:spcPts val="0"/>
              </a:spcAft>
              <a:buClr>
                <a:srgbClr val="FFFFFF"/>
              </a:buClr>
              <a:buSzPts val="2025"/>
              <a:buFont typeface="Noto Sans Symbols"/>
              <a:buChar char="❖"/>
            </a:pPr>
            <a:r>
              <a:rPr b="1" lang="en-US" sz="2100">
                <a:solidFill>
                  <a:srgbClr val="FFFFFF"/>
                </a:solidFill>
                <a:latin typeface="Times New Roman"/>
                <a:ea typeface="Times New Roman"/>
                <a:cs typeface="Times New Roman"/>
                <a:sym typeface="Times New Roman"/>
              </a:rPr>
              <a:t>At this point, the customer and barber are both awake.</a:t>
            </a:r>
            <a:endParaRPr sz="2100">
              <a:solidFill>
                <a:schemeClr val="dk1"/>
              </a:solidFill>
              <a:latin typeface="Times New Roman"/>
              <a:ea typeface="Times New Roman"/>
              <a:cs typeface="Times New Roman"/>
              <a:sym typeface="Times New Roman"/>
            </a:endParaRPr>
          </a:p>
          <a:p>
            <a:pPr indent="-171450" lvl="0" marL="180975" marR="337661" rtl="0" algn="l">
              <a:lnSpc>
                <a:spcPct val="110000"/>
              </a:lnSpc>
              <a:spcBef>
                <a:spcPts val="750"/>
              </a:spcBef>
              <a:spcAft>
                <a:spcPts val="0"/>
              </a:spcAft>
              <a:buClr>
                <a:srgbClr val="FFFFFF"/>
              </a:buClr>
              <a:buSzPts val="2025"/>
              <a:buFont typeface="Noto Sans Symbols"/>
              <a:buChar char="❖"/>
            </a:pPr>
            <a:r>
              <a:rPr b="1" lang="en-US" sz="2100">
                <a:solidFill>
                  <a:srgbClr val="FFFFFF"/>
                </a:solidFill>
                <a:latin typeface="Times New Roman"/>
                <a:ea typeface="Times New Roman"/>
                <a:cs typeface="Times New Roman"/>
                <a:sym typeface="Times New Roman"/>
              </a:rPr>
              <a:t>When the customer releases </a:t>
            </a:r>
            <a:r>
              <a:rPr b="1" i="1" lang="en-US" sz="2100">
                <a:solidFill>
                  <a:srgbClr val="FFFFFF"/>
                </a:solidFill>
                <a:latin typeface="Times New Roman"/>
                <a:ea typeface="Times New Roman"/>
                <a:cs typeface="Times New Roman"/>
                <a:sym typeface="Times New Roman"/>
              </a:rPr>
              <a:t>mutex </a:t>
            </a:r>
            <a:r>
              <a:rPr b="1" lang="en-US" sz="2100">
                <a:solidFill>
                  <a:srgbClr val="FFFFFF"/>
                </a:solidFill>
                <a:latin typeface="Times New Roman"/>
                <a:ea typeface="Times New Roman"/>
                <a:cs typeface="Times New Roman"/>
                <a:sym typeface="Times New Roman"/>
              </a:rPr>
              <a:t>, the barber grabs it, does some  housekeeping, and begins the haircut.</a:t>
            </a:r>
            <a:endParaRPr sz="2100">
              <a:solidFill>
                <a:schemeClr val="dk1"/>
              </a:solidFill>
              <a:latin typeface="Times New Roman"/>
              <a:ea typeface="Times New Roman"/>
              <a:cs typeface="Times New Roman"/>
              <a:sym typeface="Times New Roman"/>
            </a:endParaRPr>
          </a:p>
          <a:p>
            <a:pPr indent="-171450" lvl="0" marL="180975" marR="3810" rtl="0" algn="l">
              <a:lnSpc>
                <a:spcPct val="110100"/>
              </a:lnSpc>
              <a:spcBef>
                <a:spcPts val="743"/>
              </a:spcBef>
              <a:spcAft>
                <a:spcPts val="0"/>
              </a:spcAft>
              <a:buClr>
                <a:srgbClr val="FFFFFF"/>
              </a:buClr>
              <a:buSzPts val="2025"/>
              <a:buFont typeface="Noto Sans Symbols"/>
              <a:buChar char="❖"/>
            </a:pPr>
            <a:r>
              <a:rPr b="1" lang="en-US" sz="2100">
                <a:solidFill>
                  <a:srgbClr val="FFFFFF"/>
                </a:solidFill>
                <a:latin typeface="Times New Roman"/>
                <a:ea typeface="Times New Roman"/>
                <a:cs typeface="Times New Roman"/>
                <a:sym typeface="Times New Roman"/>
              </a:rPr>
              <a:t>When the haircut is over, the customer exits the procedure and leaves  the shop.</a:t>
            </a:r>
            <a:endParaRPr sz="2100">
              <a:solidFill>
                <a:schemeClr val="dk1"/>
              </a:solidFill>
              <a:latin typeface="Times New Roman"/>
              <a:ea typeface="Times New Roman"/>
              <a:cs typeface="Times New Roman"/>
              <a:sym typeface="Times New Roman"/>
            </a:endParaRPr>
          </a:p>
        </p:txBody>
      </p:sp>
      <p:sp>
        <p:nvSpPr>
          <p:cNvPr id="1051" name="Google Shape;1051;p81"/>
          <p:cNvSpPr txBox="1"/>
          <p:nvPr>
            <p:ph type="title"/>
          </p:nvPr>
        </p:nvSpPr>
        <p:spPr>
          <a:xfrm>
            <a:off x="633222" y="969358"/>
            <a:ext cx="7824978" cy="717504"/>
          </a:xfrm>
          <a:prstGeom prst="rect">
            <a:avLst/>
          </a:prstGeom>
          <a:noFill/>
          <a:ln>
            <a:noFill/>
          </a:ln>
        </p:spPr>
        <p:txBody>
          <a:bodyPr anchorCtr="0" anchor="t" bIns="0" lIns="0" spcFirstLastPara="1" rIns="0" wrap="square" tIns="9525">
            <a:spAutoFit/>
          </a:bodyPr>
          <a:lstStyle/>
          <a:p>
            <a:pPr indent="0" lvl="0" marL="9525" rtl="0" algn="l">
              <a:spcBef>
                <a:spcPts val="0"/>
              </a:spcBef>
              <a:spcAft>
                <a:spcPts val="0"/>
              </a:spcAft>
              <a:buNone/>
            </a:pPr>
            <a:r>
              <a:rPr lang="en-US">
                <a:solidFill>
                  <a:schemeClr val="lt1"/>
                </a:solidFill>
              </a:rPr>
              <a:t>Sleeping Barber problem</a:t>
            </a:r>
            <a:endParaRPr/>
          </a:p>
        </p:txBody>
      </p:sp>
      <p:sp>
        <p:nvSpPr>
          <p:cNvPr id="1052" name="Google Shape;1052;p81"/>
          <p:cNvSpPr txBox="1"/>
          <p:nvPr>
            <p:ph idx="11" type="ftr"/>
          </p:nvPr>
        </p:nvSpPr>
        <p:spPr>
          <a:xfrm>
            <a:off x="2654300" y="6486936"/>
            <a:ext cx="3447415" cy="254000"/>
          </a:xfrm>
          <a:prstGeom prst="rect">
            <a:avLst/>
          </a:prstGeom>
          <a:noFill/>
          <a:ln>
            <a:noFill/>
          </a:ln>
        </p:spPr>
        <p:txBody>
          <a:bodyPr anchorCtr="0" anchor="t" bIns="0" lIns="0" spcFirstLastPara="1" rIns="0" wrap="square" tIns="0">
            <a:spAutoFit/>
          </a:bodyPr>
          <a:lstStyle/>
          <a:p>
            <a:pPr indent="0" lvl="0" marL="12700" rtl="0" algn="l">
              <a:lnSpc>
                <a:spcPct val="100555"/>
              </a:lnSpc>
              <a:spcBef>
                <a:spcPts val="0"/>
              </a:spcBef>
              <a:spcAft>
                <a:spcPts val="0"/>
              </a:spcAft>
              <a:buNone/>
            </a:pPr>
            <a:r>
              <a:rPr lang="en-US"/>
              <a:t>Compiled By Er. Nawaraj Bhandari</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6" name="Shape 1056"/>
        <p:cNvGrpSpPr/>
        <p:nvPr/>
      </p:nvGrpSpPr>
      <p:grpSpPr>
        <a:xfrm>
          <a:off x="0" y="0"/>
          <a:ext cx="0" cy="0"/>
          <a:chOff x="0" y="0"/>
          <a:chExt cx="0" cy="0"/>
        </a:xfrm>
      </p:grpSpPr>
      <p:sp>
        <p:nvSpPr>
          <p:cNvPr id="1057" name="Google Shape;1057;p82"/>
          <p:cNvSpPr txBox="1"/>
          <p:nvPr>
            <p:ph type="title"/>
          </p:nvPr>
        </p:nvSpPr>
        <p:spPr>
          <a:xfrm>
            <a:off x="3509009" y="1253693"/>
            <a:ext cx="21240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a:t>
            </a:r>
            <a:endParaRPr/>
          </a:p>
        </p:txBody>
      </p:sp>
      <p:sp>
        <p:nvSpPr>
          <p:cNvPr id="1058" name="Google Shape;1058;p82"/>
          <p:cNvSpPr txBox="1"/>
          <p:nvPr/>
        </p:nvSpPr>
        <p:spPr>
          <a:xfrm>
            <a:off x="531977" y="2686888"/>
            <a:ext cx="7856220" cy="1587500"/>
          </a:xfrm>
          <a:prstGeom prst="rect">
            <a:avLst/>
          </a:prstGeom>
          <a:noFill/>
          <a:ln>
            <a:noFill/>
          </a:ln>
        </p:spPr>
        <p:txBody>
          <a:bodyPr anchorCtr="0" anchor="t" bIns="0" lIns="0" spcFirstLastPara="1" rIns="0" wrap="square" tIns="13325">
            <a:spAutoFit/>
          </a:bodyPr>
          <a:lstStyle/>
          <a:p>
            <a:pPr indent="0" lvl="0" marL="12700" marR="5080" rtl="0" algn="ctr">
              <a:lnSpc>
                <a:spcPct val="10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A process in a multiprogramming system is said  to be in dead lock if it is waiting for a particular</a:t>
            </a:r>
            <a:endParaRPr b="0" i="0" sz="3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77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event that will never occur.</a:t>
            </a:r>
            <a:endParaRPr b="0" i="0" sz="3200" u="none" cap="none" strike="noStrike">
              <a:solidFill>
                <a:srgbClr val="000000"/>
              </a:solidFill>
              <a:latin typeface="Times New Roman"/>
              <a:ea typeface="Times New Roman"/>
              <a:cs typeface="Times New Roman"/>
              <a:sym typeface="Times New Roman"/>
            </a:endParaRPr>
          </a:p>
        </p:txBody>
      </p:sp>
      <p:sp>
        <p:nvSpPr>
          <p:cNvPr id="1059" name="Google Shape;1059;p82"/>
          <p:cNvSpPr txBox="1"/>
          <p:nvPr>
            <p:ph idx="11" type="ftr"/>
          </p:nvPr>
        </p:nvSpPr>
        <p:spPr>
          <a:xfrm>
            <a:off x="4286250" y="6465214"/>
            <a:ext cx="15049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3" name="Shape 1063"/>
        <p:cNvGrpSpPr/>
        <p:nvPr/>
      </p:nvGrpSpPr>
      <p:grpSpPr>
        <a:xfrm>
          <a:off x="0" y="0"/>
          <a:ext cx="0" cy="0"/>
          <a:chOff x="0" y="0"/>
          <a:chExt cx="0" cy="0"/>
        </a:xfrm>
      </p:grpSpPr>
      <p:sp>
        <p:nvSpPr>
          <p:cNvPr id="1064" name="Google Shape;1064;p83"/>
          <p:cNvSpPr txBox="1"/>
          <p:nvPr>
            <p:ph type="title"/>
          </p:nvPr>
        </p:nvSpPr>
        <p:spPr>
          <a:xfrm>
            <a:off x="2487548" y="461594"/>
            <a:ext cx="4170679"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Example</a:t>
            </a:r>
            <a:endParaRPr/>
          </a:p>
        </p:txBody>
      </p:sp>
      <p:sp>
        <p:nvSpPr>
          <p:cNvPr id="1065" name="Google Shape;1065;p83"/>
          <p:cNvSpPr/>
          <p:nvPr/>
        </p:nvSpPr>
        <p:spPr>
          <a:xfrm>
            <a:off x="4071044" y="1447736"/>
            <a:ext cx="4834195" cy="45260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6" name="Google Shape;1066;p83"/>
          <p:cNvSpPr txBox="1"/>
          <p:nvPr/>
        </p:nvSpPr>
        <p:spPr>
          <a:xfrm>
            <a:off x="383540" y="1912747"/>
            <a:ext cx="3202940" cy="3440429"/>
          </a:xfrm>
          <a:prstGeom prst="rect">
            <a:avLst/>
          </a:prstGeom>
          <a:noFill/>
          <a:ln>
            <a:noFill/>
          </a:ln>
        </p:spPr>
        <p:txBody>
          <a:bodyPr anchorCtr="0" anchor="t" bIns="0" lIns="0" spcFirstLastPara="1" rIns="0" wrap="square" tIns="13325">
            <a:spAutoFit/>
          </a:bodyPr>
          <a:lstStyle/>
          <a:p>
            <a:pPr indent="-196850" lvl="0" marL="12700" marR="410844" rtl="0" algn="l">
              <a:lnSpc>
                <a:spcPct val="100000"/>
              </a:lnSpc>
              <a:spcBef>
                <a:spcPts val="0"/>
              </a:spcBef>
              <a:spcAft>
                <a:spcPts val="0"/>
              </a:spcAft>
              <a:buClr>
                <a:srgbClr val="000000"/>
              </a:buClr>
              <a:buSzPts val="3100"/>
              <a:buFont typeface="Calibri"/>
              <a:buChar char="•"/>
            </a:pPr>
            <a:r>
              <a:rPr b="0" i="0" lang="en-US" sz="3200" u="none" cap="none" strike="noStrike">
                <a:solidFill>
                  <a:srgbClr val="000000"/>
                </a:solidFill>
                <a:latin typeface="Calibri"/>
                <a:ea typeface="Calibri"/>
                <a:cs typeface="Calibri"/>
                <a:sym typeface="Calibri"/>
              </a:rPr>
              <a:t>All automobiles  trying to cross.</a:t>
            </a:r>
            <a:endParaRPr b="0" i="0" sz="3200" u="none" cap="none" strike="noStrike">
              <a:solidFill>
                <a:srgbClr val="000000"/>
              </a:solidFill>
              <a:latin typeface="Calibri"/>
              <a:ea typeface="Calibri"/>
              <a:cs typeface="Calibri"/>
              <a:sym typeface="Calibri"/>
            </a:endParaRPr>
          </a:p>
          <a:p>
            <a:pPr indent="0" lvl="0" marL="12700" marR="508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•Traffic Completely  stopped.</a:t>
            </a:r>
            <a:endParaRPr b="0" i="0" sz="3200" u="none" cap="none" strike="noStrike">
              <a:solidFill>
                <a:srgbClr val="000000"/>
              </a:solidFill>
              <a:latin typeface="Calibri"/>
              <a:ea typeface="Calibri"/>
              <a:cs typeface="Calibri"/>
              <a:sym typeface="Calibri"/>
            </a:endParaRPr>
          </a:p>
          <a:p>
            <a:pPr indent="0" lvl="0" marL="12700" marR="52959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•Not possible  without backing  some.</a:t>
            </a:r>
            <a:endParaRPr b="0" i="0" sz="3200" u="none" cap="none" strike="noStrike">
              <a:solidFill>
                <a:srgbClr val="000000"/>
              </a:solidFill>
              <a:latin typeface="Calibri"/>
              <a:ea typeface="Calibri"/>
              <a:cs typeface="Calibri"/>
              <a:sym typeface="Calibri"/>
            </a:endParaRPr>
          </a:p>
        </p:txBody>
      </p:sp>
      <p:sp>
        <p:nvSpPr>
          <p:cNvPr id="1067" name="Google Shape;1067;p83"/>
          <p:cNvSpPr txBox="1"/>
          <p:nvPr>
            <p:ph idx="11" type="ftr"/>
          </p:nvPr>
        </p:nvSpPr>
        <p:spPr>
          <a:xfrm>
            <a:off x="4286250" y="6465214"/>
            <a:ext cx="12763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1" name="Shape 1071"/>
        <p:cNvGrpSpPr/>
        <p:nvPr/>
      </p:nvGrpSpPr>
      <p:grpSpPr>
        <a:xfrm>
          <a:off x="0" y="0"/>
          <a:ext cx="0" cy="0"/>
          <a:chOff x="0" y="0"/>
          <a:chExt cx="0" cy="0"/>
        </a:xfrm>
      </p:grpSpPr>
      <p:sp>
        <p:nvSpPr>
          <p:cNvPr id="1072" name="Google Shape;1072;p84"/>
          <p:cNvSpPr txBox="1"/>
          <p:nvPr>
            <p:ph idx="11" type="ftr"/>
          </p:nvPr>
        </p:nvSpPr>
        <p:spPr>
          <a:xfrm>
            <a:off x="3810000" y="6465214"/>
            <a:ext cx="175260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073" name="Google Shape;1073;p84"/>
          <p:cNvSpPr txBox="1"/>
          <p:nvPr>
            <p:ph type="title"/>
          </p:nvPr>
        </p:nvSpPr>
        <p:spPr>
          <a:xfrm>
            <a:off x="2405252" y="461594"/>
            <a:ext cx="433451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Resource Deadlock</a:t>
            </a:r>
            <a:endParaRPr/>
          </a:p>
        </p:txBody>
      </p:sp>
      <p:sp>
        <p:nvSpPr>
          <p:cNvPr id="1074" name="Google Shape;1074;p84"/>
          <p:cNvSpPr txBox="1"/>
          <p:nvPr/>
        </p:nvSpPr>
        <p:spPr>
          <a:xfrm>
            <a:off x="535940" y="1537538"/>
            <a:ext cx="8049895" cy="4552950"/>
          </a:xfrm>
          <a:prstGeom prst="rect">
            <a:avLst/>
          </a:prstGeom>
          <a:noFill/>
          <a:ln>
            <a:noFill/>
          </a:ln>
        </p:spPr>
        <p:txBody>
          <a:bodyPr anchorCtr="0" anchor="t" bIns="0" lIns="0" spcFirstLastPara="1" rIns="0" wrap="square" tIns="12700">
            <a:spAutoFit/>
          </a:bodyPr>
          <a:lstStyle/>
          <a:p>
            <a:pPr indent="0" lvl="0" marL="12700" marR="240665" rtl="0" algn="l">
              <a:lnSpc>
                <a:spcPct val="100000"/>
              </a:lnSpc>
              <a:spcBef>
                <a:spcPts val="0"/>
              </a:spcBef>
              <a:spcAft>
                <a:spcPts val="0"/>
              </a:spcAft>
              <a:buClr>
                <a:srgbClr val="000000"/>
              </a:buClr>
              <a:buSzPts val="2700"/>
              <a:buFont typeface="Calibri"/>
              <a:buNone/>
            </a:pPr>
            <a:r>
              <a:rPr b="0" i="1" lang="en-US" sz="2700" u="none" cap="none" strike="noStrike">
                <a:solidFill>
                  <a:srgbClr val="000000"/>
                </a:solidFill>
                <a:latin typeface="Calibri"/>
                <a:ea typeface="Calibri"/>
                <a:cs typeface="Calibri"/>
                <a:sym typeface="Calibri"/>
              </a:rPr>
              <a:t>A process request a resource before using it, and release  after using it.</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20"/>
              </a:spcBef>
              <a:spcAft>
                <a:spcPts val="0"/>
              </a:spcAft>
              <a:buClr>
                <a:schemeClr val="dk1"/>
              </a:buClr>
              <a:buSzPts val="2800"/>
              <a:buFont typeface="Calibri"/>
              <a:buNone/>
            </a:pPr>
            <a:r>
              <a:t/>
            </a:r>
            <a:endParaRPr b="0" i="0" sz="2800" u="none" cap="none" strike="noStrike">
              <a:solidFill>
                <a:srgbClr val="000000"/>
              </a:solidFill>
              <a:latin typeface="Times New Roman"/>
              <a:ea typeface="Times New Roman"/>
              <a:cs typeface="Times New Roman"/>
              <a:sym typeface="Times New Roman"/>
            </a:endParaRPr>
          </a:p>
          <a:p>
            <a:pPr indent="-342900" lvl="0" marL="355600" marR="0" rtl="0" algn="l">
              <a:lnSpc>
                <a:spcPct val="100000"/>
              </a:lnSpc>
              <a:spcBef>
                <a:spcPts val="5"/>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Request the resource.</a:t>
            </a:r>
            <a:endParaRPr b="0" i="0" sz="2700" u="none" cap="none" strike="noStrike">
              <a:solidFill>
                <a:srgbClr val="000000"/>
              </a:solidFill>
              <a:latin typeface="Calibri"/>
              <a:ea typeface="Calibri"/>
              <a:cs typeface="Calibri"/>
              <a:sym typeface="Calibri"/>
            </a:endParaRPr>
          </a:p>
          <a:p>
            <a:pPr indent="-342900" lvl="0" marL="3556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Use the resource.</a:t>
            </a:r>
            <a:endParaRPr b="0" i="0" sz="2700" u="none" cap="none" strike="noStrike">
              <a:solidFill>
                <a:srgbClr val="000000"/>
              </a:solidFill>
              <a:latin typeface="Calibri"/>
              <a:ea typeface="Calibri"/>
              <a:cs typeface="Calibri"/>
              <a:sym typeface="Calibri"/>
            </a:endParaRPr>
          </a:p>
          <a:p>
            <a:pPr indent="-342900" lvl="0" marL="3556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Release the resource.</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2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171450" lvl="0" marL="12700" marR="508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If the resource is not available when it is requested, the  requesting process is force to wait.</a:t>
            </a:r>
            <a:endParaRPr b="0" i="0" sz="2700" u="none" cap="none" strike="noStrike">
              <a:solidFill>
                <a:srgbClr val="000000"/>
              </a:solidFill>
              <a:latin typeface="Calibri"/>
              <a:ea typeface="Calibri"/>
              <a:cs typeface="Calibri"/>
              <a:sym typeface="Calibri"/>
            </a:endParaRPr>
          </a:p>
          <a:p>
            <a:pPr indent="-171450" lvl="0" marL="12700" marR="52705" rtl="0" algn="l">
              <a:lnSpc>
                <a:spcPct val="100000"/>
              </a:lnSpc>
              <a:spcBef>
                <a:spcPts val="5"/>
              </a:spcBef>
              <a:spcAft>
                <a:spcPts val="0"/>
              </a:spcAft>
              <a:buClr>
                <a:srgbClr val="000000"/>
              </a:buClr>
              <a:buSzPts val="2700"/>
              <a:buFont typeface="Arial"/>
              <a:buChar char="•"/>
            </a:pPr>
            <a:r>
              <a:rPr b="0" i="1" lang="en-US" sz="2700" u="none" cap="none" strike="noStrike">
                <a:solidFill>
                  <a:srgbClr val="000000"/>
                </a:solidFill>
                <a:latin typeface="Calibri"/>
                <a:ea typeface="Calibri"/>
                <a:cs typeface="Calibri"/>
                <a:sym typeface="Calibri"/>
              </a:rPr>
              <a:t>Most deadlocks in OS developed because of the normal  contention for dedicated resources.</a:t>
            </a:r>
            <a:endParaRPr b="0" i="0" sz="2700" u="none" cap="none" strike="noStrik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8" name="Shape 1078"/>
        <p:cNvGrpSpPr/>
        <p:nvPr/>
      </p:nvGrpSpPr>
      <p:grpSpPr>
        <a:xfrm>
          <a:off x="0" y="0"/>
          <a:ext cx="0" cy="0"/>
          <a:chOff x="0" y="0"/>
          <a:chExt cx="0" cy="0"/>
        </a:xfrm>
      </p:grpSpPr>
      <p:sp>
        <p:nvSpPr>
          <p:cNvPr id="1079" name="Google Shape;1079;p85"/>
          <p:cNvSpPr txBox="1"/>
          <p:nvPr>
            <p:ph type="title"/>
          </p:nvPr>
        </p:nvSpPr>
        <p:spPr>
          <a:xfrm>
            <a:off x="2405252" y="461594"/>
            <a:ext cx="433514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Resource Deadlock</a:t>
            </a:r>
            <a:endParaRPr/>
          </a:p>
        </p:txBody>
      </p:sp>
      <p:sp>
        <p:nvSpPr>
          <p:cNvPr id="1080" name="Google Shape;1080;p85"/>
          <p:cNvSpPr/>
          <p:nvPr/>
        </p:nvSpPr>
        <p:spPr>
          <a:xfrm>
            <a:off x="1971675" y="1981200"/>
            <a:ext cx="5124450" cy="28479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1" name="Google Shape;1081;p85"/>
          <p:cNvSpPr txBox="1"/>
          <p:nvPr/>
        </p:nvSpPr>
        <p:spPr>
          <a:xfrm>
            <a:off x="383540" y="4967478"/>
            <a:ext cx="8225155" cy="148907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Process P1 holds resource R1 and needs resource R2 to continue;  Process P2 holds resource R2 and needs resource R1 to continue</a:t>
            </a:r>
            <a:endParaRPr b="0" i="0" sz="24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Clr>
                <a:srgbClr val="FF0000"/>
              </a:buClr>
              <a:buSzPts val="2400"/>
              <a:buFont typeface="Calibri"/>
              <a:buNone/>
            </a:pPr>
            <a:r>
              <a:rPr b="1" i="0" lang="en-US" sz="2400" u="none" cap="none" strike="noStrike">
                <a:solidFill>
                  <a:srgbClr val="FF0000"/>
                </a:solidFill>
                <a:latin typeface="Calibri"/>
                <a:ea typeface="Calibri"/>
                <a:cs typeface="Calibri"/>
                <a:sym typeface="Calibri"/>
              </a:rPr>
              <a:t>–deadlock</a:t>
            </a:r>
            <a:r>
              <a:rPr b="1" i="0" lang="en-US"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2356485" marR="0" rtl="0" algn="l">
              <a:lnSpc>
                <a:spcPct val="100000"/>
              </a:lnSpc>
              <a:spcBef>
                <a:spcPts val="0"/>
              </a:spcBef>
              <a:spcAft>
                <a:spcPts val="0"/>
              </a:spcAft>
              <a:buClr>
                <a:srgbClr val="000000"/>
              </a:buClr>
              <a:buSzPts val="2400"/>
              <a:buFont typeface="Calibri"/>
              <a:buNone/>
            </a:pPr>
            <a:r>
              <a:rPr b="1" i="1" lang="en-US" sz="2400" u="none" cap="none" strike="noStrike">
                <a:solidFill>
                  <a:srgbClr val="000000"/>
                </a:solidFill>
                <a:latin typeface="Calibri"/>
                <a:ea typeface="Calibri"/>
                <a:cs typeface="Calibri"/>
                <a:sym typeface="Calibri"/>
              </a:rPr>
              <a:t>Key: Circular wait -deadlock</a:t>
            </a:r>
            <a:endParaRPr b="0" i="0" sz="2400" u="none" cap="none" strike="noStrike">
              <a:solidFill>
                <a:srgbClr val="000000"/>
              </a:solidFill>
              <a:latin typeface="Calibri"/>
              <a:ea typeface="Calibri"/>
              <a:cs typeface="Calibri"/>
              <a:sym typeface="Calibri"/>
            </a:endParaRPr>
          </a:p>
        </p:txBody>
      </p:sp>
      <p:sp>
        <p:nvSpPr>
          <p:cNvPr id="1082" name="Google Shape;1082;p85"/>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6" name="Shape 1086"/>
        <p:cNvGrpSpPr/>
        <p:nvPr/>
      </p:nvGrpSpPr>
      <p:grpSpPr>
        <a:xfrm>
          <a:off x="0" y="0"/>
          <a:ext cx="0" cy="0"/>
          <a:chOff x="0" y="0"/>
          <a:chExt cx="0" cy="0"/>
        </a:xfrm>
      </p:grpSpPr>
      <p:sp>
        <p:nvSpPr>
          <p:cNvPr id="1087" name="Google Shape;1087;p86"/>
          <p:cNvSpPr txBox="1"/>
          <p:nvPr>
            <p:ph type="title"/>
          </p:nvPr>
        </p:nvSpPr>
        <p:spPr>
          <a:xfrm>
            <a:off x="2405252" y="461594"/>
            <a:ext cx="4335145" cy="690574"/>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Resources</a:t>
            </a:r>
            <a:endParaRPr/>
          </a:p>
        </p:txBody>
      </p:sp>
      <p:sp>
        <p:nvSpPr>
          <p:cNvPr id="1088" name="Google Shape;1088;p86"/>
          <p:cNvSpPr txBox="1"/>
          <p:nvPr/>
        </p:nvSpPr>
        <p:spPr>
          <a:xfrm>
            <a:off x="228600" y="1752600"/>
            <a:ext cx="8368841" cy="3349635"/>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Resources come in two flavors: preemptable and no preemptable.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preemptable resource is one that can be taken away from the process with no ill effects.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Memory is an example of a preemptable resource.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no preemptable resource is one that cannot be taken away from the process (without causing ill effect). For example, CD resources are not preemptable at an arbitrary moment.</a:t>
            </a:r>
            <a:endParaRPr/>
          </a:p>
          <a:p>
            <a:pPr indent="0" lvl="0" marL="12700" marR="5080" rtl="0" algn="l">
              <a:lnSpc>
                <a:spcPct val="100000"/>
              </a:lnSpc>
              <a:spcBef>
                <a:spcPts val="10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89" name="Google Shape;1089;p86"/>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3" name="Shape 1093"/>
        <p:cNvGrpSpPr/>
        <p:nvPr/>
      </p:nvGrpSpPr>
      <p:grpSpPr>
        <a:xfrm>
          <a:off x="0" y="0"/>
          <a:ext cx="0" cy="0"/>
          <a:chOff x="0" y="0"/>
          <a:chExt cx="0" cy="0"/>
        </a:xfrm>
      </p:grpSpPr>
      <p:sp>
        <p:nvSpPr>
          <p:cNvPr id="1094" name="Google Shape;1094;p87"/>
          <p:cNvSpPr txBox="1"/>
          <p:nvPr>
            <p:ph idx="11" type="ftr"/>
          </p:nvPr>
        </p:nvSpPr>
        <p:spPr>
          <a:xfrm>
            <a:off x="4286250" y="6465214"/>
            <a:ext cx="15811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095" name="Google Shape;1095;p87"/>
          <p:cNvSpPr txBox="1"/>
          <p:nvPr>
            <p:ph type="title"/>
          </p:nvPr>
        </p:nvSpPr>
        <p:spPr>
          <a:xfrm>
            <a:off x="1951101" y="461594"/>
            <a:ext cx="52381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Condition for Deadlock</a:t>
            </a:r>
            <a:endParaRPr/>
          </a:p>
        </p:txBody>
      </p:sp>
      <p:sp>
        <p:nvSpPr>
          <p:cNvPr id="1096" name="Google Shape;1096;p87"/>
          <p:cNvSpPr txBox="1"/>
          <p:nvPr/>
        </p:nvSpPr>
        <p:spPr>
          <a:xfrm>
            <a:off x="307340" y="1307338"/>
            <a:ext cx="8378825" cy="4694234"/>
          </a:xfrm>
          <a:prstGeom prst="rect">
            <a:avLst/>
          </a:prstGeom>
          <a:noFill/>
          <a:ln>
            <a:noFill/>
          </a:ln>
        </p:spPr>
        <p:txBody>
          <a:bodyPr anchorCtr="0" anchor="t" bIns="0" lIns="0" spcFirstLastPara="1" rIns="0" wrap="square" tIns="13325">
            <a:spAutoFit/>
          </a:bodyPr>
          <a:lstStyle/>
          <a:p>
            <a:pPr indent="-342900" lvl="0" marL="355600" marR="6985" rtl="0" algn="l">
              <a:lnSpc>
                <a:spcPct val="100000"/>
              </a:lnSpc>
              <a:spcBef>
                <a:spcPts val="0"/>
              </a:spcBef>
              <a:spcAft>
                <a:spcPts val="0"/>
              </a:spcAft>
              <a:buClr>
                <a:srgbClr val="FF0000"/>
              </a:buClr>
              <a:buSzPts val="2600"/>
              <a:buFont typeface="Arial"/>
              <a:buChar char="•"/>
            </a:pPr>
            <a:r>
              <a:rPr b="1" i="0" lang="en-US" sz="2600" u="none" cap="none" strike="noStrike">
                <a:solidFill>
                  <a:srgbClr val="FF0000"/>
                </a:solidFill>
                <a:latin typeface="Calibri"/>
                <a:ea typeface="Calibri"/>
                <a:cs typeface="Calibri"/>
                <a:sym typeface="Calibri"/>
              </a:rPr>
              <a:t>Mutual	Exclusion</a:t>
            </a:r>
            <a:r>
              <a:rPr b="0" i="0" lang="en-US" sz="2600" u="none" cap="none" strike="noStrike">
                <a:solidFill>
                  <a:srgbClr val="000000"/>
                </a:solidFill>
                <a:latin typeface="Calibri"/>
                <a:ea typeface="Calibri"/>
                <a:cs typeface="Calibri"/>
                <a:sym typeface="Calibri"/>
              </a:rPr>
              <a:t>:	Process	claims	exclusive	control	of  resources they require.</a:t>
            </a:r>
            <a:endParaRPr b="0" i="0" sz="2600" u="none" cap="none" strike="noStrike">
              <a:solidFill>
                <a:srgbClr val="000000"/>
              </a:solidFill>
              <a:latin typeface="Calibri"/>
              <a:ea typeface="Calibri"/>
              <a:cs typeface="Calibri"/>
              <a:sym typeface="Calibri"/>
            </a:endParaRPr>
          </a:p>
          <a:p>
            <a:pPr indent="-177800" lvl="0" marL="355600" marR="6985" rtl="0" algn="l">
              <a:lnSpc>
                <a:spcPct val="100000"/>
              </a:lnSpc>
              <a:spcBef>
                <a:spcPts val="105"/>
              </a:spcBef>
              <a:spcAft>
                <a:spcPts val="0"/>
              </a:spcAft>
              <a:buClr>
                <a:schemeClr val="dk1"/>
              </a:buClr>
              <a:buSzPts val="2600"/>
              <a:buFont typeface="Arial"/>
              <a:buNone/>
            </a:pPr>
            <a:r>
              <a:t/>
            </a:r>
            <a:endParaRPr sz="2600">
              <a:solidFill>
                <a:srgbClr val="000000"/>
              </a:solidFill>
              <a:latin typeface="Calibri"/>
              <a:ea typeface="Calibri"/>
              <a:cs typeface="Calibri"/>
              <a:sym typeface="Calibri"/>
            </a:endParaRPr>
          </a:p>
          <a:p>
            <a:pPr indent="-342900" lvl="0" marL="355600" marR="6985" rtl="0" algn="l">
              <a:spcBef>
                <a:spcPts val="10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At least one resource must be held in a non-shareable mode, that is, only one process at a time claims exclusive control of the resource. </a:t>
            </a:r>
            <a:endParaRPr/>
          </a:p>
          <a:p>
            <a:pPr indent="-165100" lvl="0" marL="355600" marR="6985" rtl="0" algn="l">
              <a:spcBef>
                <a:spcPts val="105"/>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342900" lvl="0" marL="355600" marR="6985" rtl="0" algn="l">
              <a:spcBef>
                <a:spcPts val="10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If another process requests that resource, the requesting process must be delayed until the resource has been released.</a:t>
            </a:r>
            <a:endParaRPr b="0" i="0" sz="2600" u="none" cap="none" strike="noStrike">
              <a:solidFill>
                <a:srgbClr val="000000"/>
              </a:solidFill>
              <a:latin typeface="Calibri"/>
              <a:ea typeface="Calibri"/>
              <a:cs typeface="Calibri"/>
              <a:sym typeface="Calibri"/>
            </a:endParaRPr>
          </a:p>
          <a:p>
            <a:pPr indent="-177800" lvl="0" marL="355600" marR="6985" rtl="0" algn="l">
              <a:lnSpc>
                <a:spcPct val="100000"/>
              </a:lnSpc>
              <a:spcBef>
                <a:spcPts val="105"/>
              </a:spcBef>
              <a:spcAft>
                <a:spcPts val="0"/>
              </a:spcAft>
              <a:buClr>
                <a:schemeClr val="dk1"/>
              </a:buClr>
              <a:buSzPts val="2600"/>
              <a:buFont typeface="Arial"/>
              <a:buNone/>
            </a:pPr>
            <a:r>
              <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0" name="Shape 1100"/>
        <p:cNvGrpSpPr/>
        <p:nvPr/>
      </p:nvGrpSpPr>
      <p:grpSpPr>
        <a:xfrm>
          <a:off x="0" y="0"/>
          <a:ext cx="0" cy="0"/>
          <a:chOff x="0" y="0"/>
          <a:chExt cx="0" cy="0"/>
        </a:xfrm>
      </p:grpSpPr>
      <p:sp>
        <p:nvSpPr>
          <p:cNvPr id="1101" name="Google Shape;1101;p88"/>
          <p:cNvSpPr txBox="1"/>
          <p:nvPr>
            <p:ph idx="11" type="ftr"/>
          </p:nvPr>
        </p:nvSpPr>
        <p:spPr>
          <a:xfrm>
            <a:off x="4286250" y="6396406"/>
            <a:ext cx="15811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02" name="Google Shape;1102;p88"/>
          <p:cNvSpPr txBox="1"/>
          <p:nvPr>
            <p:ph type="title"/>
          </p:nvPr>
        </p:nvSpPr>
        <p:spPr>
          <a:xfrm>
            <a:off x="1951101" y="461594"/>
            <a:ext cx="52381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Condition for Deadlock</a:t>
            </a:r>
            <a:endParaRPr/>
          </a:p>
        </p:txBody>
      </p:sp>
      <p:sp>
        <p:nvSpPr>
          <p:cNvPr id="1103" name="Google Shape;1103;p88"/>
          <p:cNvSpPr txBox="1"/>
          <p:nvPr/>
        </p:nvSpPr>
        <p:spPr>
          <a:xfrm>
            <a:off x="307341" y="1307338"/>
            <a:ext cx="8313292" cy="3091231"/>
          </a:xfrm>
          <a:prstGeom prst="rect">
            <a:avLst/>
          </a:prstGeom>
          <a:noFill/>
          <a:ln>
            <a:noFill/>
          </a:ln>
        </p:spPr>
        <p:txBody>
          <a:bodyPr anchorCtr="0" anchor="t" bIns="0" lIns="0" spcFirstLastPara="1" rIns="0" wrap="square" tIns="13325">
            <a:spAutoFit/>
          </a:bodyPr>
          <a:lstStyle/>
          <a:p>
            <a:pPr indent="-177800" lvl="0" marL="355600" marR="5715" rtl="0" algn="l">
              <a:lnSpc>
                <a:spcPct val="100000"/>
              </a:lnSpc>
              <a:spcBef>
                <a:spcPts val="0"/>
              </a:spcBef>
              <a:spcAft>
                <a:spcPts val="0"/>
              </a:spcAft>
              <a:buClr>
                <a:schemeClr val="dk1"/>
              </a:buClr>
              <a:buSzPts val="2600"/>
              <a:buFont typeface="Arial"/>
              <a:buNone/>
            </a:pPr>
            <a:r>
              <a:t/>
            </a:r>
            <a:endParaRPr b="1" i="0" sz="2600" u="none" cap="none" strike="noStrike">
              <a:solidFill>
                <a:srgbClr val="FF0000"/>
              </a:solidFill>
              <a:latin typeface="Calibri"/>
              <a:ea typeface="Calibri"/>
              <a:cs typeface="Calibri"/>
              <a:sym typeface="Calibri"/>
            </a:endParaRPr>
          </a:p>
          <a:p>
            <a:pPr indent="-342900" lvl="0" marL="355600" marR="5715" rtl="0" algn="l">
              <a:lnSpc>
                <a:spcPct val="100000"/>
              </a:lnSpc>
              <a:spcBef>
                <a:spcPts val="625"/>
              </a:spcBef>
              <a:spcAft>
                <a:spcPts val="0"/>
              </a:spcAft>
              <a:buClr>
                <a:srgbClr val="FF0000"/>
              </a:buClr>
              <a:buSzPts val="2600"/>
              <a:buFont typeface="Arial"/>
              <a:buChar char="•"/>
            </a:pPr>
            <a:r>
              <a:rPr b="1" i="0" lang="en-US" sz="2600" u="none" cap="none" strike="noStrike">
                <a:solidFill>
                  <a:srgbClr val="FF0000"/>
                </a:solidFill>
                <a:latin typeface="Calibri"/>
                <a:ea typeface="Calibri"/>
                <a:cs typeface="Calibri"/>
                <a:sym typeface="Calibri"/>
              </a:rPr>
              <a:t>Hold and Wait</a:t>
            </a:r>
            <a:r>
              <a:rPr b="0" i="0" lang="en-US" sz="2600" u="none" cap="none" strike="noStrike">
                <a:solidFill>
                  <a:srgbClr val="000000"/>
                </a:solidFill>
                <a:latin typeface="Calibri"/>
                <a:ea typeface="Calibri"/>
                <a:cs typeface="Calibri"/>
                <a:sym typeface="Calibri"/>
              </a:rPr>
              <a:t>: Processes hold resources already allocated  to them while waiting for additional resources.</a:t>
            </a:r>
            <a:endParaRPr b="0" i="0" sz="2600" u="none" cap="none" strike="noStrike">
              <a:solidFill>
                <a:srgbClr val="000000"/>
              </a:solidFill>
              <a:latin typeface="Calibri"/>
              <a:ea typeface="Calibri"/>
              <a:cs typeface="Calibri"/>
              <a:sym typeface="Calibri"/>
            </a:endParaRPr>
          </a:p>
          <a:p>
            <a:pPr indent="-342900" lvl="0" marL="355600" marR="5715" rtl="0" algn="l">
              <a:spcBef>
                <a:spcPts val="62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There must exist a process that is holding a resource already allocated to it while waiting for an additional resource that is currently being held by other processes.</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1" name="Shape 501"/>
        <p:cNvGrpSpPr/>
        <p:nvPr/>
      </p:nvGrpSpPr>
      <p:grpSpPr>
        <a:xfrm>
          <a:off x="0" y="0"/>
          <a:ext cx="0" cy="0"/>
          <a:chOff x="0" y="0"/>
          <a:chExt cx="0" cy="0"/>
        </a:xfrm>
      </p:grpSpPr>
      <p:sp>
        <p:nvSpPr>
          <p:cNvPr id="502" name="Google Shape;502;p9"/>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Compiled By Er. Nawaraj Bhandari</a:t>
            </a:r>
            <a:endParaRPr/>
          </a:p>
        </p:txBody>
      </p:sp>
      <p:sp>
        <p:nvSpPr>
          <p:cNvPr id="503" name="Google Shape;503;p9"/>
          <p:cNvSpPr txBox="1"/>
          <p:nvPr>
            <p:ph type="title"/>
          </p:nvPr>
        </p:nvSpPr>
        <p:spPr>
          <a:xfrm>
            <a:off x="2121789" y="461594"/>
            <a:ext cx="49015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t>Process Control Block</a:t>
            </a:r>
            <a:endParaRPr sz="4400"/>
          </a:p>
        </p:txBody>
      </p:sp>
      <p:sp>
        <p:nvSpPr>
          <p:cNvPr id="504" name="Google Shape;504;p9"/>
          <p:cNvSpPr txBox="1"/>
          <p:nvPr/>
        </p:nvSpPr>
        <p:spPr>
          <a:xfrm>
            <a:off x="535940" y="1555445"/>
            <a:ext cx="8073390" cy="4392930"/>
          </a:xfrm>
          <a:prstGeom prst="rect">
            <a:avLst/>
          </a:prstGeom>
          <a:noFill/>
          <a:ln>
            <a:noFill/>
          </a:ln>
        </p:spPr>
        <p:txBody>
          <a:bodyPr anchorCtr="0" anchor="t" bIns="0" lIns="0" spcFirstLastPara="1" rIns="0" wrap="square" tIns="78725">
            <a:spAutoFit/>
          </a:bodyPr>
          <a:lstStyle/>
          <a:p>
            <a:pPr indent="-342900" lvl="0" marL="355600" marR="5715" rtl="0" algn="just">
              <a:lnSpc>
                <a:spcPct val="801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Process must be saved when the process is switched from one state  to another so that it can be restarted later as it had never been  stopped.</a:t>
            </a:r>
            <a:endParaRPr sz="2200">
              <a:solidFill>
                <a:schemeClr val="dk1"/>
              </a:solidFill>
              <a:latin typeface="Arial"/>
              <a:ea typeface="Arial"/>
              <a:cs typeface="Arial"/>
              <a:sym typeface="Arial"/>
            </a:endParaRPr>
          </a:p>
          <a:p>
            <a:pPr indent="-342900" lvl="0" marL="355600" marR="5715" rtl="0" algn="just">
              <a:lnSpc>
                <a:spcPct val="80000"/>
              </a:lnSpc>
              <a:spcBef>
                <a:spcPts val="530"/>
              </a:spcBef>
              <a:spcAft>
                <a:spcPts val="0"/>
              </a:spcAft>
              <a:buClr>
                <a:schemeClr val="dk1"/>
              </a:buClr>
              <a:buSzPts val="2200"/>
              <a:buFont typeface="Arial"/>
              <a:buChar char="•"/>
            </a:pPr>
            <a:r>
              <a:rPr lang="en-US" sz="2200">
                <a:solidFill>
                  <a:schemeClr val="dk1"/>
                </a:solidFill>
                <a:latin typeface="Arial"/>
                <a:ea typeface="Arial"/>
                <a:cs typeface="Arial"/>
                <a:sym typeface="Arial"/>
              </a:rPr>
              <a:t>The PCB is the data structure containing certain important  information about the process -also called process table or  processor descriptor.</a:t>
            </a:r>
            <a:endParaRPr sz="2200">
              <a:solidFill>
                <a:schemeClr val="dk1"/>
              </a:solidFill>
              <a:latin typeface="Arial"/>
              <a:ea typeface="Arial"/>
              <a:cs typeface="Arial"/>
              <a:sym typeface="Arial"/>
            </a:endParaRPr>
          </a:p>
          <a:p>
            <a:pPr indent="-287019" lvl="1" marL="756285" marR="0" rtl="0" algn="l">
              <a:lnSpc>
                <a:spcPct val="100000"/>
              </a:lnSpc>
              <a:spcBef>
                <a:spcPts val="1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Process state: running, ready, blocked.</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Program counter: Address of next instruction for the process.</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Registers: Stack pointer, accumulator, PSW etc.</a:t>
            </a:r>
            <a:endParaRPr b="0" i="0" sz="2000" u="none" cap="none" strike="noStrike">
              <a:solidFill>
                <a:schemeClr val="dk1"/>
              </a:solidFill>
              <a:latin typeface="Arial"/>
              <a:ea typeface="Arial"/>
              <a:cs typeface="Arial"/>
              <a:sym typeface="Arial"/>
            </a:endParaRPr>
          </a:p>
          <a:p>
            <a:pPr indent="-287019" lvl="1" marL="756285" marR="0" rtl="0" algn="l">
              <a:lnSpc>
                <a:spcPct val="108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Scheduling information: Process priority, pointer to scheduling queue</a:t>
            </a:r>
            <a:endParaRPr b="0" i="0" sz="2000" u="none" cap="none" strike="noStrike">
              <a:solidFill>
                <a:schemeClr val="dk1"/>
              </a:solidFill>
              <a:latin typeface="Arial"/>
              <a:ea typeface="Arial"/>
              <a:cs typeface="Arial"/>
              <a:sym typeface="Arial"/>
            </a:endParaRPr>
          </a:p>
          <a:p>
            <a:pPr indent="0" lvl="0" marL="756285" marR="0" rtl="0" algn="l">
              <a:lnSpc>
                <a:spcPct val="108000"/>
              </a:lnSpc>
              <a:spcBef>
                <a:spcPts val="0"/>
              </a:spcBef>
              <a:spcAft>
                <a:spcPts val="0"/>
              </a:spcAft>
              <a:buNone/>
            </a:pPr>
            <a:r>
              <a:rPr lang="en-US" sz="2000">
                <a:solidFill>
                  <a:schemeClr val="dk1"/>
                </a:solidFill>
                <a:latin typeface="Arial"/>
                <a:ea typeface="Arial"/>
                <a:cs typeface="Arial"/>
                <a:sym typeface="Arial"/>
              </a:rPr>
              <a:t>etc.</a:t>
            </a:r>
            <a:endParaRPr sz="2000">
              <a:solidFill>
                <a:schemeClr val="dk1"/>
              </a:solidFill>
              <a:latin typeface="Arial"/>
              <a:ea typeface="Arial"/>
              <a:cs typeface="Arial"/>
              <a:sym typeface="Arial"/>
            </a:endParaRPr>
          </a:p>
          <a:p>
            <a:pPr indent="-287019" lvl="1" marL="756285" marR="508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Memory-allocation:	value	of	base	and	limit	register,	page	table,  segment table etc.</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5"/>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Accounting information: time limit, process numbers etc.</a:t>
            </a:r>
            <a:endParaRPr b="0" i="0" sz="2000" u="none" cap="none" strike="noStrike">
              <a:solidFill>
                <a:schemeClr val="dk1"/>
              </a:solidFill>
              <a:latin typeface="Arial"/>
              <a:ea typeface="Arial"/>
              <a:cs typeface="Arial"/>
              <a:sym typeface="Arial"/>
            </a:endParaRPr>
          </a:p>
          <a:p>
            <a:pPr indent="-287019" lvl="1" marL="75628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Status information: list of I/O devices, list of open files etc.</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7" name="Shape 1107"/>
        <p:cNvGrpSpPr/>
        <p:nvPr/>
      </p:nvGrpSpPr>
      <p:grpSpPr>
        <a:xfrm>
          <a:off x="0" y="0"/>
          <a:ext cx="0" cy="0"/>
          <a:chOff x="0" y="0"/>
          <a:chExt cx="0" cy="0"/>
        </a:xfrm>
      </p:grpSpPr>
      <p:sp>
        <p:nvSpPr>
          <p:cNvPr id="1108" name="Google Shape;1108;p89"/>
          <p:cNvSpPr txBox="1"/>
          <p:nvPr>
            <p:ph idx="11" type="ftr"/>
          </p:nvPr>
        </p:nvSpPr>
        <p:spPr>
          <a:xfrm>
            <a:off x="3733800" y="6396407"/>
            <a:ext cx="137160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09" name="Google Shape;1109;p89"/>
          <p:cNvSpPr txBox="1"/>
          <p:nvPr>
            <p:ph type="title"/>
          </p:nvPr>
        </p:nvSpPr>
        <p:spPr>
          <a:xfrm>
            <a:off x="1951101" y="461594"/>
            <a:ext cx="52381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Condition for Deadlock</a:t>
            </a:r>
            <a:endParaRPr/>
          </a:p>
        </p:txBody>
      </p:sp>
      <p:sp>
        <p:nvSpPr>
          <p:cNvPr id="1110" name="Google Shape;1110;p89"/>
          <p:cNvSpPr txBox="1"/>
          <p:nvPr/>
        </p:nvSpPr>
        <p:spPr>
          <a:xfrm>
            <a:off x="307340" y="1307338"/>
            <a:ext cx="8106917" cy="2183290"/>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rgbClr val="FF0000"/>
              </a:buClr>
              <a:buSzPts val="2600"/>
              <a:buFont typeface="Arial"/>
              <a:buChar char="•"/>
            </a:pPr>
            <a:r>
              <a:rPr b="1" i="0" lang="en-US" sz="2600" u="none" cap="none" strike="noStrike">
                <a:solidFill>
                  <a:srgbClr val="FF0000"/>
                </a:solidFill>
                <a:latin typeface="Calibri"/>
                <a:ea typeface="Calibri"/>
                <a:cs typeface="Calibri"/>
                <a:sym typeface="Calibri"/>
              </a:rPr>
              <a:t>No preemption</a:t>
            </a:r>
            <a:r>
              <a:rPr b="0" i="0" lang="en-US" sz="2600" u="none" cap="none" strike="noStrike">
                <a:solidFill>
                  <a:srgbClr val="000000"/>
                </a:solidFill>
                <a:latin typeface="Calibri"/>
                <a:ea typeface="Calibri"/>
                <a:cs typeface="Calibri"/>
                <a:sym typeface="Calibri"/>
              </a:rPr>
              <a:t>: Resources previously granted can not be  forcibly (or compulsorily) taken away from the process.</a:t>
            </a:r>
            <a:endParaRPr b="0" i="0" sz="2600" u="none" cap="none" strike="noStrike">
              <a:solidFill>
                <a:srgbClr val="000000"/>
              </a:solidFill>
              <a:latin typeface="Calibri"/>
              <a:ea typeface="Calibri"/>
              <a:cs typeface="Calibri"/>
              <a:sym typeface="Calibri"/>
            </a:endParaRPr>
          </a:p>
          <a:p>
            <a:pPr indent="-342900" lvl="0" marL="355600" marR="5080" rtl="0" algn="l">
              <a:spcBef>
                <a:spcPts val="62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Resources cannot be removed from the processes are used to completion or released voluntarily by the process holding it.</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4" name="Shape 1114"/>
        <p:cNvGrpSpPr/>
        <p:nvPr/>
      </p:nvGrpSpPr>
      <p:grpSpPr>
        <a:xfrm>
          <a:off x="0" y="0"/>
          <a:ext cx="0" cy="0"/>
          <a:chOff x="0" y="0"/>
          <a:chExt cx="0" cy="0"/>
        </a:xfrm>
      </p:grpSpPr>
      <p:sp>
        <p:nvSpPr>
          <p:cNvPr id="1115" name="Google Shape;1115;p90"/>
          <p:cNvSpPr txBox="1"/>
          <p:nvPr>
            <p:ph idx="11" type="ftr"/>
          </p:nvPr>
        </p:nvSpPr>
        <p:spPr>
          <a:xfrm>
            <a:off x="4286250" y="6465214"/>
            <a:ext cx="14287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16" name="Google Shape;1116;p90"/>
          <p:cNvSpPr txBox="1"/>
          <p:nvPr>
            <p:ph type="title"/>
          </p:nvPr>
        </p:nvSpPr>
        <p:spPr>
          <a:xfrm>
            <a:off x="1951101" y="461594"/>
            <a:ext cx="52381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Condition for Deadlock</a:t>
            </a:r>
            <a:endParaRPr/>
          </a:p>
        </p:txBody>
      </p:sp>
      <p:sp>
        <p:nvSpPr>
          <p:cNvPr id="1117" name="Google Shape;1117;p90"/>
          <p:cNvSpPr txBox="1"/>
          <p:nvPr/>
        </p:nvSpPr>
        <p:spPr>
          <a:xfrm>
            <a:off x="307340" y="1307338"/>
            <a:ext cx="8378825" cy="5399555"/>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Clr>
                <a:srgbClr val="FF0000"/>
              </a:buClr>
              <a:buSzPts val="2600"/>
              <a:buFont typeface="Arial"/>
              <a:buChar char="•"/>
            </a:pPr>
            <a:r>
              <a:rPr b="1" i="0" lang="en-US" sz="2600" u="none" cap="none" strike="noStrike">
                <a:solidFill>
                  <a:srgbClr val="FF0000"/>
                </a:solidFill>
                <a:latin typeface="Calibri"/>
                <a:ea typeface="Calibri"/>
                <a:cs typeface="Calibri"/>
                <a:sym typeface="Calibri"/>
              </a:rPr>
              <a:t>Circular	wait</a:t>
            </a:r>
            <a:r>
              <a:rPr b="0" i="0" lang="en-US" sz="2600" u="none" cap="none" strike="noStrike">
                <a:solidFill>
                  <a:srgbClr val="000000"/>
                </a:solidFill>
                <a:latin typeface="Calibri"/>
                <a:ea typeface="Calibri"/>
                <a:cs typeface="Calibri"/>
                <a:sym typeface="Calibri"/>
              </a:rPr>
              <a:t>:	Each	process	holds	one	or	more	resources  that are requested by next process in the chain.</a:t>
            </a:r>
            <a:endParaRPr sz="2600">
              <a:solidFill>
                <a:srgbClr val="000000"/>
              </a:solidFill>
              <a:latin typeface="Calibri"/>
              <a:ea typeface="Calibri"/>
              <a:cs typeface="Calibri"/>
              <a:sym typeface="Calibri"/>
            </a:endParaRPr>
          </a:p>
          <a:p>
            <a:pPr indent="-177800" lvl="0" marL="355600" marR="5080" rtl="0" algn="l">
              <a:lnSpc>
                <a:spcPct val="100000"/>
              </a:lnSpc>
              <a:spcBef>
                <a:spcPts val="625"/>
              </a:spcBef>
              <a:spcAft>
                <a:spcPts val="0"/>
              </a:spcAft>
              <a:buClr>
                <a:schemeClr val="dk1"/>
              </a:buClr>
              <a:buSzPts val="2600"/>
              <a:buFont typeface="Arial"/>
              <a:buNone/>
            </a:pPr>
            <a:r>
              <a:t/>
            </a:r>
            <a:endParaRPr sz="2600">
              <a:solidFill>
                <a:srgbClr val="000000"/>
              </a:solidFill>
              <a:latin typeface="Calibri"/>
              <a:ea typeface="Calibri"/>
              <a:cs typeface="Calibri"/>
              <a:sym typeface="Calibri"/>
            </a:endParaRPr>
          </a:p>
          <a:p>
            <a:pPr indent="-342900" lvl="0" marL="355600" marR="5080" rtl="0" algn="l">
              <a:lnSpc>
                <a:spcPct val="100000"/>
              </a:lnSpc>
              <a:spcBef>
                <a:spcPts val="62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processes in the system form a circular list or chain where each process in the list is waiting for a resource held by the next process in the list. There exists a set {P0, P1, …, P0} of waiting processes such that P0 is waiting for a resource that is held by P1, P1 is waiting for a resource that is held by P2, …, Pn–1 is waiting for a resource that is held by Pn, and P0 is waiting for a resource that is held by P0.</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800"/>
              <a:buFont typeface="Calibri"/>
              <a:buNone/>
            </a:pPr>
            <a:r>
              <a:t/>
            </a:r>
            <a:endParaRPr b="0" i="0" sz="3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1" name="Shape 1121"/>
        <p:cNvGrpSpPr/>
        <p:nvPr/>
      </p:nvGrpSpPr>
      <p:grpSpPr>
        <a:xfrm>
          <a:off x="0" y="0"/>
          <a:ext cx="0" cy="0"/>
          <a:chOff x="0" y="0"/>
          <a:chExt cx="0" cy="0"/>
        </a:xfrm>
      </p:grpSpPr>
      <p:sp>
        <p:nvSpPr>
          <p:cNvPr id="1122" name="Google Shape;1122;p91"/>
          <p:cNvSpPr txBox="1"/>
          <p:nvPr>
            <p:ph idx="11" type="ftr"/>
          </p:nvPr>
        </p:nvSpPr>
        <p:spPr>
          <a:xfrm>
            <a:off x="4286250" y="6465214"/>
            <a:ext cx="17335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23" name="Google Shape;1123;p91"/>
          <p:cNvSpPr txBox="1"/>
          <p:nvPr>
            <p:ph type="title"/>
          </p:nvPr>
        </p:nvSpPr>
        <p:spPr>
          <a:xfrm>
            <a:off x="901090" y="461594"/>
            <a:ext cx="73437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Resource Allocation Graph(RAG)</a:t>
            </a:r>
            <a:endParaRPr/>
          </a:p>
        </p:txBody>
      </p:sp>
      <p:sp>
        <p:nvSpPr>
          <p:cNvPr id="1124" name="Google Shape;1124;p91"/>
          <p:cNvSpPr txBox="1"/>
          <p:nvPr>
            <p:ph idx="1" type="body"/>
          </p:nvPr>
        </p:nvSpPr>
        <p:spPr>
          <a:xfrm>
            <a:off x="535939" y="1526870"/>
            <a:ext cx="8072120" cy="4521835"/>
          </a:xfrm>
          <a:prstGeom prst="rect">
            <a:avLst/>
          </a:prstGeom>
          <a:noFill/>
          <a:ln>
            <a:noFill/>
          </a:ln>
        </p:spPr>
        <p:txBody>
          <a:bodyPr anchorCtr="0" anchor="t" bIns="0" lIns="0" spcFirstLastPara="1" rIns="0" wrap="square" tIns="100950">
            <a:spAutoFit/>
          </a:bodyPr>
          <a:lstStyle/>
          <a:p>
            <a:pPr indent="-342900" lvl="0" marL="355600" marR="5080" rtl="0" algn="just">
              <a:lnSpc>
                <a:spcPct val="96000"/>
              </a:lnSpc>
              <a:spcBef>
                <a:spcPts val="0"/>
              </a:spcBef>
              <a:spcAft>
                <a:spcPts val="0"/>
              </a:spcAft>
              <a:buClr>
                <a:schemeClr val="dk1"/>
              </a:buClr>
              <a:buSzPts val="3000"/>
              <a:buFont typeface="Arial"/>
              <a:buChar char="•"/>
            </a:pPr>
            <a:r>
              <a:rPr lang="en-US" sz="3000"/>
              <a:t>Deadlock can be described more precisely in  terms of a directed  graph called a system  resource-allocation graph.</a:t>
            </a:r>
            <a:endParaRPr sz="3000"/>
          </a:p>
          <a:p>
            <a:pPr indent="0" lvl="0" marL="0" rtl="0" algn="l">
              <a:lnSpc>
                <a:spcPct val="100000"/>
              </a:lnSpc>
              <a:spcBef>
                <a:spcPts val="5"/>
              </a:spcBef>
              <a:spcAft>
                <a:spcPts val="0"/>
              </a:spcAft>
              <a:buClr>
                <a:schemeClr val="dk1"/>
              </a:buClr>
              <a:buSzPts val="3150"/>
              <a:buFont typeface="Arial"/>
              <a:buNone/>
            </a:pPr>
            <a:r>
              <a:t/>
            </a:r>
            <a:endParaRPr sz="3150">
              <a:latin typeface="Times New Roman"/>
              <a:ea typeface="Times New Roman"/>
              <a:cs typeface="Times New Roman"/>
              <a:sym typeface="Times New Roman"/>
            </a:endParaRPr>
          </a:p>
          <a:p>
            <a:pPr indent="-342900" lvl="0" marL="355600" rtl="0" algn="l">
              <a:lnSpc>
                <a:spcPct val="100000"/>
              </a:lnSpc>
              <a:spcBef>
                <a:spcPts val="0"/>
              </a:spcBef>
              <a:spcAft>
                <a:spcPts val="0"/>
              </a:spcAft>
              <a:buClr>
                <a:schemeClr val="dk1"/>
              </a:buClr>
              <a:buSzPts val="3000"/>
              <a:buFont typeface="Arial"/>
              <a:buChar char="•"/>
            </a:pPr>
            <a:r>
              <a:rPr lang="en-US" sz="3000"/>
              <a:t>It Consist of Set of vertices and set of edges.</a:t>
            </a:r>
            <a:endParaRPr sz="3000"/>
          </a:p>
          <a:p>
            <a:pPr indent="0" lvl="0" marL="0" rtl="0" algn="l">
              <a:lnSpc>
                <a:spcPct val="100000"/>
              </a:lnSpc>
              <a:spcBef>
                <a:spcPts val="45"/>
              </a:spcBef>
              <a:spcAft>
                <a:spcPts val="0"/>
              </a:spcAft>
              <a:buClr>
                <a:schemeClr val="dk1"/>
              </a:buClr>
              <a:buSzPts val="3700"/>
              <a:buFont typeface="Arial"/>
              <a:buNone/>
            </a:pPr>
            <a:r>
              <a:t/>
            </a:r>
            <a:endParaRPr sz="3700">
              <a:latin typeface="Times New Roman"/>
              <a:ea typeface="Times New Roman"/>
              <a:cs typeface="Times New Roman"/>
              <a:sym typeface="Times New Roman"/>
            </a:endParaRPr>
          </a:p>
          <a:p>
            <a:pPr indent="-342900" lvl="0" marL="355600" marR="147955" rtl="0" algn="l">
              <a:lnSpc>
                <a:spcPct val="96000"/>
              </a:lnSpc>
              <a:spcBef>
                <a:spcPts val="0"/>
              </a:spcBef>
              <a:spcAft>
                <a:spcPts val="0"/>
              </a:spcAft>
              <a:buClr>
                <a:schemeClr val="dk1"/>
              </a:buClr>
              <a:buSzPts val="3000"/>
              <a:buFont typeface="Arial"/>
              <a:buChar char="•"/>
            </a:pPr>
            <a:r>
              <a:rPr lang="en-US" sz="3000"/>
              <a:t>The set of vertices V is partitioned into two types  of nodes:</a:t>
            </a:r>
            <a:endParaRPr sz="3000"/>
          </a:p>
          <a:p>
            <a:pPr indent="-287019" lvl="1" marL="756285" rtl="0" algn="l">
              <a:lnSpc>
                <a:spcPct val="100000"/>
              </a:lnSpc>
              <a:spcBef>
                <a:spcPts val="40"/>
              </a:spcBef>
              <a:spcAft>
                <a:spcPts val="0"/>
              </a:spcAft>
              <a:buSzPts val="2600"/>
              <a:buFont typeface="Arial"/>
              <a:buChar char="–"/>
            </a:pPr>
            <a:r>
              <a:rPr lang="en-US" sz="2600">
                <a:latin typeface="Calibri"/>
                <a:ea typeface="Calibri"/>
                <a:cs typeface="Calibri"/>
                <a:sym typeface="Calibri"/>
              </a:rPr>
              <a:t>P={p1,p2,…….pn}, the set of process in the system.</a:t>
            </a:r>
            <a:endParaRPr sz="2600">
              <a:latin typeface="Calibri"/>
              <a:ea typeface="Calibri"/>
              <a:cs typeface="Calibri"/>
              <a:sym typeface="Calibri"/>
            </a:endParaRPr>
          </a:p>
          <a:p>
            <a:pPr indent="-287019" lvl="1" marL="756285" marR="26669" rtl="0" algn="l">
              <a:lnSpc>
                <a:spcPct val="80000"/>
              </a:lnSpc>
              <a:spcBef>
                <a:spcPts val="625"/>
              </a:spcBef>
              <a:spcAft>
                <a:spcPts val="0"/>
              </a:spcAft>
              <a:buSzPts val="2600"/>
              <a:buFont typeface="Arial"/>
              <a:buChar char="–"/>
            </a:pPr>
            <a:r>
              <a:rPr lang="en-US" sz="2600">
                <a:latin typeface="Calibri"/>
                <a:ea typeface="Calibri"/>
                <a:cs typeface="Calibri"/>
                <a:sym typeface="Calibri"/>
              </a:rPr>
              <a:t>R={R1, R2, R3,……..Rn}, the set of resource types in the  system.</a:t>
            </a:r>
            <a:endParaRPr sz="2600">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8" name="Shape 1128"/>
        <p:cNvGrpSpPr/>
        <p:nvPr/>
      </p:nvGrpSpPr>
      <p:grpSpPr>
        <a:xfrm>
          <a:off x="0" y="0"/>
          <a:ext cx="0" cy="0"/>
          <a:chOff x="0" y="0"/>
          <a:chExt cx="0" cy="0"/>
        </a:xfrm>
      </p:grpSpPr>
      <p:sp>
        <p:nvSpPr>
          <p:cNvPr id="1129" name="Google Shape;1129;p92"/>
          <p:cNvSpPr txBox="1"/>
          <p:nvPr>
            <p:ph type="title"/>
          </p:nvPr>
        </p:nvSpPr>
        <p:spPr>
          <a:xfrm>
            <a:off x="3598798" y="461594"/>
            <a:ext cx="1946402"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Example</a:t>
            </a:r>
            <a:endParaRPr/>
          </a:p>
        </p:txBody>
      </p:sp>
      <p:sp>
        <p:nvSpPr>
          <p:cNvPr id="1130" name="Google Shape;1130;p92"/>
          <p:cNvSpPr/>
          <p:nvPr/>
        </p:nvSpPr>
        <p:spPr>
          <a:xfrm>
            <a:off x="823712" y="1305272"/>
            <a:ext cx="2172129" cy="43624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1" name="Google Shape;1131;p92"/>
          <p:cNvSpPr/>
          <p:nvPr/>
        </p:nvSpPr>
        <p:spPr>
          <a:xfrm>
            <a:off x="4363211" y="1728814"/>
            <a:ext cx="3091586" cy="41292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2" name="Google Shape;1132;p92"/>
          <p:cNvSpPr txBox="1"/>
          <p:nvPr>
            <p:ph idx="11" type="ftr"/>
          </p:nvPr>
        </p:nvSpPr>
        <p:spPr>
          <a:xfrm>
            <a:off x="4286250" y="6465214"/>
            <a:ext cx="17335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6" name="Shape 1136"/>
        <p:cNvGrpSpPr/>
        <p:nvPr/>
      </p:nvGrpSpPr>
      <p:grpSpPr>
        <a:xfrm>
          <a:off x="0" y="0"/>
          <a:ext cx="0" cy="0"/>
          <a:chOff x="0" y="0"/>
          <a:chExt cx="0" cy="0"/>
        </a:xfrm>
      </p:grpSpPr>
      <p:sp>
        <p:nvSpPr>
          <p:cNvPr id="1137" name="Google Shape;1137;p93"/>
          <p:cNvSpPr txBox="1"/>
          <p:nvPr>
            <p:ph idx="11" type="ftr"/>
          </p:nvPr>
        </p:nvSpPr>
        <p:spPr>
          <a:xfrm>
            <a:off x="4286250" y="6465214"/>
            <a:ext cx="1504950" cy="15606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38" name="Google Shape;1138;p93"/>
          <p:cNvSpPr txBox="1"/>
          <p:nvPr>
            <p:ph type="title"/>
          </p:nvPr>
        </p:nvSpPr>
        <p:spPr>
          <a:xfrm>
            <a:off x="1074826" y="461594"/>
            <a:ext cx="69970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Method for Handling Deadlock</a:t>
            </a:r>
            <a:endParaRPr/>
          </a:p>
        </p:txBody>
      </p:sp>
      <p:sp>
        <p:nvSpPr>
          <p:cNvPr id="1139" name="Google Shape;1139;p93"/>
          <p:cNvSpPr txBox="1"/>
          <p:nvPr/>
        </p:nvSpPr>
        <p:spPr>
          <a:xfrm>
            <a:off x="535940" y="1607642"/>
            <a:ext cx="8072755" cy="4124325"/>
          </a:xfrm>
          <a:prstGeom prst="rect">
            <a:avLst/>
          </a:prstGeom>
          <a:noFill/>
          <a:ln>
            <a:noFill/>
          </a:ln>
        </p:spPr>
        <p:txBody>
          <a:bodyPr anchorCtr="0" anchor="t" bIns="0" lIns="0" spcFirstLastPara="1" rIns="0" wrap="square" tIns="13325">
            <a:spAutoFit/>
          </a:bodyPr>
          <a:lstStyle/>
          <a:p>
            <a:pPr indent="-342900" lvl="0" marL="355600" marR="5080" rtl="0" algn="just">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We can use a protocol to </a:t>
            </a:r>
            <a:r>
              <a:rPr b="0" i="1" lang="en-US" sz="3200" u="none" cap="none" strike="noStrike">
                <a:solidFill>
                  <a:srgbClr val="000000"/>
                </a:solidFill>
                <a:latin typeface="Calibri"/>
                <a:ea typeface="Calibri"/>
                <a:cs typeface="Calibri"/>
                <a:sym typeface="Calibri"/>
              </a:rPr>
              <a:t>prevent or avoid  deadlocks, ensuring that the system never  enter a deadlock state.</a:t>
            </a:r>
            <a:endParaRPr b="0" i="0" sz="3200" u="none" cap="none" strike="noStrike">
              <a:solidFill>
                <a:srgbClr val="000000"/>
              </a:solidFill>
              <a:latin typeface="Calibri"/>
              <a:ea typeface="Calibri"/>
              <a:cs typeface="Calibri"/>
              <a:sym typeface="Calibri"/>
            </a:endParaRPr>
          </a:p>
          <a:p>
            <a:pPr indent="-342900" lvl="0" marL="355600" marR="5715" rtl="0" algn="just">
              <a:lnSpc>
                <a:spcPct val="100000"/>
              </a:lnSpc>
              <a:spcBef>
                <a:spcPts val="77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We can allow the system to enter a deadlock  state, </a:t>
            </a:r>
            <a:r>
              <a:rPr b="0" i="1" lang="en-US" sz="3200" u="none" cap="none" strike="noStrike">
                <a:solidFill>
                  <a:srgbClr val="000000"/>
                </a:solidFill>
                <a:latin typeface="Calibri"/>
                <a:ea typeface="Calibri"/>
                <a:cs typeface="Calibri"/>
                <a:sym typeface="Calibri"/>
              </a:rPr>
              <a:t>detect it, and recover.</a:t>
            </a:r>
            <a:endParaRPr b="0" i="0" sz="3200" u="none" cap="none" strike="noStrike">
              <a:solidFill>
                <a:srgbClr val="000000"/>
              </a:solidFill>
              <a:latin typeface="Calibri"/>
              <a:ea typeface="Calibri"/>
              <a:cs typeface="Calibri"/>
              <a:sym typeface="Calibri"/>
            </a:endParaRPr>
          </a:p>
          <a:p>
            <a:pPr indent="-342900" lvl="0" marL="355600" marR="6350" rtl="0" algn="just">
              <a:lnSpc>
                <a:spcPct val="100000"/>
              </a:lnSpc>
              <a:spcBef>
                <a:spcPts val="77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We can ignore the problem all to gather, and  pretended that deadlock never occur in the  system.</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3" name="Shape 1143"/>
        <p:cNvGrpSpPr/>
        <p:nvPr/>
      </p:nvGrpSpPr>
      <p:grpSpPr>
        <a:xfrm>
          <a:off x="0" y="0"/>
          <a:ext cx="0" cy="0"/>
          <a:chOff x="0" y="0"/>
          <a:chExt cx="0" cy="0"/>
        </a:xfrm>
      </p:grpSpPr>
      <p:sp>
        <p:nvSpPr>
          <p:cNvPr id="1144" name="Google Shape;1144;p94"/>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45" name="Google Shape;1145;p94"/>
          <p:cNvSpPr txBox="1"/>
          <p:nvPr>
            <p:ph type="title"/>
          </p:nvPr>
        </p:nvSpPr>
        <p:spPr>
          <a:xfrm>
            <a:off x="2210180" y="461594"/>
            <a:ext cx="472503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Deadlock Prevention</a:t>
            </a:r>
            <a:endParaRPr/>
          </a:p>
        </p:txBody>
      </p:sp>
      <p:sp>
        <p:nvSpPr>
          <p:cNvPr id="1146" name="Google Shape;1146;p94"/>
          <p:cNvSpPr txBox="1"/>
          <p:nvPr/>
        </p:nvSpPr>
        <p:spPr>
          <a:xfrm>
            <a:off x="635000" y="1607642"/>
            <a:ext cx="7870190" cy="1002030"/>
          </a:xfrm>
          <a:prstGeom prst="rect">
            <a:avLst/>
          </a:prstGeom>
          <a:noFill/>
          <a:ln>
            <a:noFill/>
          </a:ln>
        </p:spPr>
        <p:txBody>
          <a:bodyPr anchorCtr="0" anchor="t" bIns="0" lIns="0" spcFirstLastPara="1" rIns="0" wrap="square" tIns="13325">
            <a:spAutoFit/>
          </a:bodyPr>
          <a:lstStyle/>
          <a:p>
            <a:pPr indent="-1192530" lvl="0" marL="1204595" marR="5080" rtl="0" algn="l">
              <a:lnSpc>
                <a:spcPct val="100000"/>
              </a:lnSpc>
              <a:spcBef>
                <a:spcPts val="0"/>
              </a:spcBef>
              <a:spcAft>
                <a:spcPts val="0"/>
              </a:spcAft>
              <a:buClr>
                <a:srgbClr val="548ED4"/>
              </a:buClr>
              <a:buSzPts val="3200"/>
              <a:buFont typeface="Calibri"/>
              <a:buNone/>
            </a:pPr>
            <a:r>
              <a:rPr b="0" i="1" lang="en-US" sz="3200" u="none" cap="none" strike="noStrike">
                <a:solidFill>
                  <a:srgbClr val="548ED4"/>
                </a:solidFill>
                <a:latin typeface="Calibri"/>
                <a:ea typeface="Calibri"/>
                <a:cs typeface="Calibri"/>
                <a:sym typeface="Calibri"/>
              </a:rPr>
              <a:t>Idea: If any one of the four necessary conditions  is denied, a deadlock can not occur.</a:t>
            </a:r>
            <a:endParaRPr b="0" i="0" sz="3200" u="none" cap="none" strike="noStrike">
              <a:solidFill>
                <a:srgbClr val="000000"/>
              </a:solidFill>
              <a:latin typeface="Calibri"/>
              <a:ea typeface="Calibri"/>
              <a:cs typeface="Calibri"/>
              <a:sym typeface="Calibri"/>
            </a:endParaRPr>
          </a:p>
        </p:txBody>
      </p:sp>
      <p:sp>
        <p:nvSpPr>
          <p:cNvPr id="1147" name="Google Shape;1147;p94"/>
          <p:cNvSpPr txBox="1"/>
          <p:nvPr/>
        </p:nvSpPr>
        <p:spPr>
          <a:xfrm>
            <a:off x="773683" y="3851528"/>
            <a:ext cx="7593330" cy="1489710"/>
          </a:xfrm>
          <a:prstGeom prst="rect">
            <a:avLst/>
          </a:prstGeom>
          <a:noFill/>
          <a:ln>
            <a:noFill/>
          </a:ln>
        </p:spPr>
        <p:txBody>
          <a:bodyPr anchorCtr="0" anchor="t" bIns="0" lIns="0" spcFirstLastPara="1" rIns="0" wrap="square" tIns="12700">
            <a:spAutoFit/>
          </a:bodyPr>
          <a:lstStyle/>
          <a:p>
            <a:pPr indent="-588645" lvl="0" marL="600710" marR="5080" rtl="0" algn="l">
              <a:lnSpc>
                <a:spcPct val="100000"/>
              </a:lnSpc>
              <a:spcBef>
                <a:spcPts val="0"/>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By implementing policy that makes one of the  conditions impossible, the system will be</a:t>
            </a:r>
            <a:endParaRPr b="0" i="0" sz="3200" u="none" cap="none" strike="noStrike">
              <a:solidFill>
                <a:srgbClr val="000000"/>
              </a:solidFill>
              <a:latin typeface="Calibri"/>
              <a:ea typeface="Calibri"/>
              <a:cs typeface="Calibri"/>
              <a:sym typeface="Calibri"/>
            </a:endParaRPr>
          </a:p>
          <a:p>
            <a:pPr indent="0" lvl="0" marL="1590040" marR="0" rtl="0" algn="l">
              <a:lnSpc>
                <a:spcPct val="100000"/>
              </a:lnSpc>
              <a:spcBef>
                <a:spcPts val="5"/>
              </a:spcBef>
              <a:spcAft>
                <a:spcPts val="0"/>
              </a:spcAft>
              <a:buClr>
                <a:srgbClr val="000000"/>
              </a:buClr>
              <a:buSzPts val="3200"/>
              <a:buFont typeface="Calibri"/>
              <a:buNone/>
            </a:pPr>
            <a:r>
              <a:rPr b="0" i="0" lang="en-US" sz="3200" u="none" cap="none" strike="noStrike">
                <a:solidFill>
                  <a:srgbClr val="000000"/>
                </a:solidFill>
                <a:latin typeface="Calibri"/>
                <a:ea typeface="Calibri"/>
                <a:cs typeface="Calibri"/>
                <a:sym typeface="Calibri"/>
              </a:rPr>
              <a:t>assured	to be deadlock free.</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1" name="Shape 1151"/>
        <p:cNvGrpSpPr/>
        <p:nvPr/>
      </p:nvGrpSpPr>
      <p:grpSpPr>
        <a:xfrm>
          <a:off x="0" y="0"/>
          <a:ext cx="0" cy="0"/>
          <a:chOff x="0" y="0"/>
          <a:chExt cx="0" cy="0"/>
        </a:xfrm>
      </p:grpSpPr>
      <p:sp>
        <p:nvSpPr>
          <p:cNvPr id="1152" name="Google Shape;1152;p95"/>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53" name="Google Shape;1153;p95"/>
          <p:cNvSpPr txBox="1"/>
          <p:nvPr>
            <p:ph type="title"/>
          </p:nvPr>
        </p:nvSpPr>
        <p:spPr>
          <a:xfrm>
            <a:off x="949858" y="461594"/>
            <a:ext cx="724852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First : Denying Mutual Exclusion</a:t>
            </a:r>
            <a:endParaRPr/>
          </a:p>
        </p:txBody>
      </p:sp>
      <p:sp>
        <p:nvSpPr>
          <p:cNvPr id="1154" name="Google Shape;1154;p95"/>
          <p:cNvSpPr txBox="1"/>
          <p:nvPr/>
        </p:nvSpPr>
        <p:spPr>
          <a:xfrm>
            <a:off x="535940" y="2066671"/>
            <a:ext cx="8072755" cy="3729990"/>
          </a:xfrm>
          <a:prstGeom prst="rect">
            <a:avLst/>
          </a:prstGeom>
          <a:noFill/>
          <a:ln>
            <a:noFill/>
          </a:ln>
        </p:spPr>
        <p:txBody>
          <a:bodyPr anchorCtr="0" anchor="t" bIns="0" lIns="0" spcFirstLastPara="1" rIns="0" wrap="square" tIns="64125">
            <a:spAutoFit/>
          </a:bodyPr>
          <a:lstStyle/>
          <a:p>
            <a:pPr indent="-342900" lvl="0" marL="355600" marR="5080" rtl="0" algn="l">
              <a:lnSpc>
                <a:spcPct val="108000"/>
              </a:lnSpc>
              <a:spcBef>
                <a:spcPts val="0"/>
              </a:spcBef>
              <a:spcAft>
                <a:spcPts val="0"/>
              </a:spcAft>
              <a:buClr>
                <a:srgbClr val="8EB4E2"/>
              </a:buClr>
              <a:buSzPts val="3000"/>
              <a:buFont typeface="Calibri"/>
              <a:buNone/>
            </a:pPr>
            <a:r>
              <a:rPr b="0" i="1" lang="en-US" sz="3000" u="none" cap="none" strike="noStrike">
                <a:solidFill>
                  <a:srgbClr val="8EB4E2"/>
                </a:solidFill>
                <a:latin typeface="Calibri"/>
                <a:ea typeface="Calibri"/>
                <a:cs typeface="Calibri"/>
                <a:sym typeface="Calibri"/>
              </a:rPr>
              <a:t>Sharable	resources	do	not	require	mutually  exclusive access such as read only shared file.</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25"/>
              </a:spcBef>
              <a:spcAft>
                <a:spcPts val="0"/>
              </a:spcAft>
              <a:buClr>
                <a:schemeClr val="dk1"/>
              </a:buClr>
              <a:buSzPts val="4050"/>
              <a:buFont typeface="Calibri"/>
              <a:buNone/>
            </a:pPr>
            <a:r>
              <a:t/>
            </a:r>
            <a:endParaRPr b="0" i="0" sz="4050" u="none" cap="none" strike="noStrike">
              <a:solidFill>
                <a:srgbClr val="000000"/>
              </a:solidFill>
              <a:latin typeface="Times New Roman"/>
              <a:ea typeface="Times New Roman"/>
              <a:cs typeface="Times New Roman"/>
              <a:sym typeface="Times New Roman"/>
            </a:endParaRPr>
          </a:p>
          <a:p>
            <a:pPr indent="-342900" lvl="0" marL="355600" marR="6350" rtl="0" algn="l">
              <a:lnSpc>
                <a:spcPct val="108000"/>
              </a:lnSpc>
              <a:spcBef>
                <a:spcPts val="0"/>
              </a:spcBef>
              <a:spcAft>
                <a:spcPts val="0"/>
              </a:spcAft>
              <a:buClr>
                <a:srgbClr val="FF0000"/>
              </a:buClr>
              <a:buSzPts val="3000"/>
              <a:buFont typeface="Calibri"/>
              <a:buNone/>
            </a:pPr>
            <a:r>
              <a:rPr b="0" i="0" lang="en-US" sz="3000" u="none" cap="none" strike="noStrike">
                <a:solidFill>
                  <a:srgbClr val="FF0000"/>
                </a:solidFill>
                <a:latin typeface="Calibri"/>
                <a:ea typeface="Calibri"/>
                <a:cs typeface="Calibri"/>
                <a:sym typeface="Calibri"/>
              </a:rPr>
              <a:t>But!!!	Some	resources	are	strictly	non-sharable,  mutually exclusive control required.</a:t>
            </a:r>
            <a:endParaRPr b="0" i="0" sz="3000" u="none" cap="none" strike="noStrike">
              <a:solidFill>
                <a:srgbClr val="000000"/>
              </a:solidFill>
              <a:latin typeface="Calibri"/>
              <a:ea typeface="Calibri"/>
              <a:cs typeface="Calibri"/>
              <a:sym typeface="Calibri"/>
            </a:endParaRPr>
          </a:p>
          <a:p>
            <a:pPr indent="0" lvl="0" marL="0" marR="0" rtl="0" algn="l">
              <a:lnSpc>
                <a:spcPct val="100000"/>
              </a:lnSpc>
              <a:spcBef>
                <a:spcPts val="25"/>
              </a:spcBef>
              <a:spcAft>
                <a:spcPts val="0"/>
              </a:spcAft>
              <a:buClr>
                <a:schemeClr val="dk1"/>
              </a:buClr>
              <a:buSzPts val="4050"/>
              <a:buFont typeface="Calibri"/>
              <a:buNone/>
            </a:pPr>
            <a:r>
              <a:t/>
            </a:r>
            <a:endParaRPr b="0" i="0" sz="4050" u="none" cap="none" strike="noStrike">
              <a:solidFill>
                <a:srgbClr val="000000"/>
              </a:solidFill>
              <a:latin typeface="Times New Roman"/>
              <a:ea typeface="Times New Roman"/>
              <a:cs typeface="Times New Roman"/>
              <a:sym typeface="Times New Roman"/>
            </a:endParaRPr>
          </a:p>
          <a:p>
            <a:pPr indent="-342900" lvl="0" marL="355600" marR="784225" rtl="0" algn="l">
              <a:lnSpc>
                <a:spcPct val="108000"/>
              </a:lnSpc>
              <a:spcBef>
                <a:spcPts val="0"/>
              </a:spcBef>
              <a:spcAft>
                <a:spcPts val="0"/>
              </a:spcAft>
              <a:buClr>
                <a:srgbClr val="000000"/>
              </a:buClr>
              <a:buSzPts val="3000"/>
              <a:buFont typeface="Calibri"/>
              <a:buNone/>
            </a:pPr>
            <a:r>
              <a:rPr b="0" i="1" lang="en-US" sz="3000" u="none" cap="none" strike="noStrike">
                <a:solidFill>
                  <a:srgbClr val="000000"/>
                </a:solidFill>
                <a:latin typeface="Calibri"/>
                <a:ea typeface="Calibri"/>
                <a:cs typeface="Calibri"/>
                <a:sym typeface="Calibri"/>
              </a:rPr>
              <a:t>So We can not prevent deadlock by denying the  mutual exclusion</a:t>
            </a:r>
            <a:endParaRPr b="0" i="0" sz="3000" u="none" cap="none" strike="noStrik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8" name="Shape 1158"/>
        <p:cNvGrpSpPr/>
        <p:nvPr/>
      </p:nvGrpSpPr>
      <p:grpSpPr>
        <a:xfrm>
          <a:off x="0" y="0"/>
          <a:ext cx="0" cy="0"/>
          <a:chOff x="0" y="0"/>
          <a:chExt cx="0" cy="0"/>
        </a:xfrm>
      </p:grpSpPr>
      <p:sp>
        <p:nvSpPr>
          <p:cNvPr id="1159" name="Google Shape;1159;p96"/>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60" name="Google Shape;1160;p96"/>
          <p:cNvSpPr txBox="1"/>
          <p:nvPr>
            <p:ph type="title"/>
          </p:nvPr>
        </p:nvSpPr>
        <p:spPr>
          <a:xfrm>
            <a:off x="917854" y="461594"/>
            <a:ext cx="731329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Second: Denying Hold and Wait:</a:t>
            </a:r>
            <a:endParaRPr/>
          </a:p>
        </p:txBody>
      </p:sp>
      <p:sp>
        <p:nvSpPr>
          <p:cNvPr id="1161" name="Google Shape;1161;p96"/>
          <p:cNvSpPr txBox="1"/>
          <p:nvPr/>
        </p:nvSpPr>
        <p:spPr>
          <a:xfrm>
            <a:off x="535940" y="1537538"/>
            <a:ext cx="7891780" cy="412115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Policy:</a:t>
            </a:r>
            <a:endParaRPr b="0" i="0" sz="2700" u="none" cap="none" strike="noStrike">
              <a:solidFill>
                <a:srgbClr val="000000"/>
              </a:solidFill>
              <a:latin typeface="Calibri"/>
              <a:ea typeface="Calibri"/>
              <a:cs typeface="Calibri"/>
              <a:sym typeface="Calibri"/>
            </a:endParaRPr>
          </a:p>
          <a:p>
            <a:pPr indent="-287019" lvl="1" marL="756285" marR="0" rtl="0" algn="l">
              <a:lnSpc>
                <a:spcPct val="100000"/>
              </a:lnSpc>
              <a:spcBef>
                <a:spcPts val="1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Resources grant on </a:t>
            </a:r>
            <a:r>
              <a:rPr b="0" i="1" lang="en-US" sz="2400" u="none" cap="none" strike="noStrike">
                <a:solidFill>
                  <a:srgbClr val="000000"/>
                </a:solidFill>
                <a:latin typeface="Calibri"/>
                <a:ea typeface="Calibri"/>
                <a:cs typeface="Calibri"/>
                <a:sym typeface="Calibri"/>
              </a:rPr>
              <a:t>all or none basis;</a:t>
            </a:r>
            <a:endParaRPr b="0" i="0" sz="2400" u="none" cap="none" strike="noStrike">
              <a:solidFill>
                <a:srgbClr val="000000"/>
              </a:solidFill>
              <a:latin typeface="Calibri"/>
              <a:ea typeface="Calibri"/>
              <a:cs typeface="Calibri"/>
              <a:sym typeface="Calibri"/>
            </a:endParaRPr>
          </a:p>
          <a:p>
            <a:pPr indent="-287019" lvl="1" marL="756285" marR="264795" rtl="0" algn="l">
              <a:lnSpc>
                <a:spcPct val="95833"/>
              </a:lnSpc>
              <a:spcBef>
                <a:spcPts val="56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If all resources needed for processing are available then  granted and allowed to process.</a:t>
            </a:r>
            <a:endParaRPr b="0" i="0" sz="2400" u="none" cap="none" strike="noStrike">
              <a:solidFill>
                <a:srgbClr val="000000"/>
              </a:solidFill>
              <a:latin typeface="Calibri"/>
              <a:ea typeface="Calibri"/>
              <a:cs typeface="Calibri"/>
              <a:sym typeface="Calibri"/>
            </a:endParaRPr>
          </a:p>
          <a:p>
            <a:pPr indent="-287019" lvl="1" marL="756285" marR="0" rtl="0" algn="l">
              <a:lnSpc>
                <a:spcPct val="107916"/>
              </a:lnSpc>
              <a:spcBef>
                <a:spcPts val="2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If complete set of resources is not available, the process</a:t>
            </a:r>
            <a:endParaRPr b="0" i="0" sz="2400" u="none" cap="none" strike="noStrike">
              <a:solidFill>
                <a:srgbClr val="000000"/>
              </a:solidFill>
              <a:latin typeface="Calibri"/>
              <a:ea typeface="Calibri"/>
              <a:cs typeface="Calibri"/>
              <a:sym typeface="Calibri"/>
            </a:endParaRPr>
          </a:p>
          <a:p>
            <a:pPr indent="0" lvl="0" marL="756285" marR="0" rtl="0" algn="l">
              <a:lnSpc>
                <a:spcPct val="107916"/>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must wait set available.</a:t>
            </a:r>
            <a:endParaRPr b="0" i="0" sz="2400" u="none" cap="none" strike="noStrike">
              <a:solidFill>
                <a:srgbClr val="000000"/>
              </a:solidFill>
              <a:latin typeface="Calibri"/>
              <a:ea typeface="Calibri"/>
              <a:cs typeface="Calibri"/>
              <a:sym typeface="Calibri"/>
            </a:endParaRPr>
          </a:p>
          <a:p>
            <a:pPr indent="-287019" lvl="1" marL="756285" marR="0" rtl="0" algn="l">
              <a:lnSpc>
                <a:spcPct val="119791"/>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While waiting, the process should not hold any resources.</a:t>
            </a:r>
            <a:endParaRPr b="0" i="0" sz="2400" u="none" cap="none" strike="noStrike">
              <a:solidFill>
                <a:srgbClr val="000000"/>
              </a:solidFill>
              <a:latin typeface="Calibri"/>
              <a:ea typeface="Calibri"/>
              <a:cs typeface="Calibri"/>
              <a:sym typeface="Calibri"/>
            </a:endParaRPr>
          </a:p>
          <a:p>
            <a:pPr indent="-342900" lvl="0" marL="355600" marR="0" rtl="0" algn="l">
              <a:lnSpc>
                <a:spcPct val="119814"/>
              </a:lnSpc>
              <a:spcBef>
                <a:spcPts val="0"/>
              </a:spcBef>
              <a:spcAft>
                <a:spcPts val="0"/>
              </a:spcAft>
              <a:buClr>
                <a:srgbClr val="000000"/>
              </a:buClr>
              <a:buSzPts val="2700"/>
              <a:buFont typeface="Arial"/>
              <a:buChar char="•"/>
            </a:pPr>
            <a:r>
              <a:rPr b="0" i="0" lang="en-US" sz="2700" u="none" cap="none" strike="noStrike">
                <a:solidFill>
                  <a:srgbClr val="000000"/>
                </a:solidFill>
                <a:latin typeface="Calibri"/>
                <a:ea typeface="Calibri"/>
                <a:cs typeface="Calibri"/>
                <a:sym typeface="Calibri"/>
              </a:rPr>
              <a:t>Problem:</a:t>
            </a:r>
            <a:endParaRPr b="0" i="0" sz="2700" u="none" cap="none" strike="noStrike">
              <a:solidFill>
                <a:srgbClr val="000000"/>
              </a:solidFill>
              <a:latin typeface="Calibri"/>
              <a:ea typeface="Calibri"/>
              <a:cs typeface="Calibri"/>
              <a:sym typeface="Calibri"/>
            </a:endParaRPr>
          </a:p>
          <a:p>
            <a:pPr indent="-287019" lvl="1" marL="756285" marR="0" rtl="0" algn="l">
              <a:lnSpc>
                <a:spcPct val="100000"/>
              </a:lnSpc>
              <a:spcBef>
                <a:spcPts val="1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Low resource utilization.</a:t>
            </a:r>
            <a:endParaRPr b="0" i="0" sz="2400" u="none" cap="none" strike="noStrike">
              <a:solidFill>
                <a:srgbClr val="000000"/>
              </a:solidFill>
              <a:latin typeface="Calibri"/>
              <a:ea typeface="Calibri"/>
              <a:cs typeface="Calibri"/>
              <a:sym typeface="Calibri"/>
            </a:endParaRPr>
          </a:p>
          <a:p>
            <a:pPr indent="-287019" lvl="1" marL="756285" marR="55880" rtl="0" algn="l">
              <a:lnSpc>
                <a:spcPct val="80700"/>
              </a:lnSpc>
              <a:spcBef>
                <a:spcPts val="555"/>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Starvation is possible. </a:t>
            </a:r>
            <a:r>
              <a:rPr b="1" i="0" lang="en-US" sz="2000" u="none" cap="none" strike="noStrike">
                <a:solidFill>
                  <a:srgbClr val="000000"/>
                </a:solidFill>
                <a:latin typeface="Calibri"/>
                <a:ea typeface="Calibri"/>
                <a:cs typeface="Calibri"/>
                <a:sym typeface="Calibri"/>
              </a:rPr>
              <a:t>A process that needs several popular  resources may have to wait indefinitely, because at least one of the  resources that it needs is always allocated to some other process.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5" name="Shape 1165"/>
        <p:cNvGrpSpPr/>
        <p:nvPr/>
      </p:nvGrpSpPr>
      <p:grpSpPr>
        <a:xfrm>
          <a:off x="0" y="0"/>
          <a:ext cx="0" cy="0"/>
          <a:chOff x="0" y="0"/>
          <a:chExt cx="0" cy="0"/>
        </a:xfrm>
      </p:grpSpPr>
      <p:sp>
        <p:nvSpPr>
          <p:cNvPr id="1166" name="Google Shape;1166;p97"/>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67" name="Google Shape;1167;p97"/>
          <p:cNvSpPr txBox="1"/>
          <p:nvPr>
            <p:ph type="title"/>
          </p:nvPr>
        </p:nvSpPr>
        <p:spPr>
          <a:xfrm>
            <a:off x="1093114" y="461594"/>
            <a:ext cx="696087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Third: Denying No-preemption</a:t>
            </a:r>
            <a:endParaRPr/>
          </a:p>
        </p:txBody>
      </p:sp>
      <p:sp>
        <p:nvSpPr>
          <p:cNvPr id="1168" name="Google Shape;1168;p97"/>
          <p:cNvSpPr txBox="1"/>
          <p:nvPr/>
        </p:nvSpPr>
        <p:spPr>
          <a:xfrm>
            <a:off x="535940" y="1507044"/>
            <a:ext cx="8074659" cy="4360545"/>
          </a:xfrm>
          <a:prstGeom prst="rect">
            <a:avLst/>
          </a:prstGeom>
          <a:noFill/>
          <a:ln>
            <a:noFill/>
          </a:ln>
        </p:spPr>
        <p:txBody>
          <a:bodyPr anchorCtr="0" anchor="t" bIns="0" lIns="0" spcFirstLastPara="1" rIns="0" wrap="square" tIns="11365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policy</a:t>
            </a:r>
            <a:endParaRPr b="0" i="0" sz="3200" u="none" cap="none" strike="noStrike">
              <a:solidFill>
                <a:srgbClr val="000000"/>
              </a:solidFill>
              <a:latin typeface="Calibri"/>
              <a:ea typeface="Calibri"/>
              <a:cs typeface="Calibri"/>
              <a:sym typeface="Calibri"/>
            </a:endParaRPr>
          </a:p>
          <a:p>
            <a:pPr indent="-287019" lvl="1" marL="756285" marR="5715" rtl="0" algn="just">
              <a:lnSpc>
                <a:spcPct val="100000"/>
              </a:lnSpc>
              <a:spcBef>
                <a:spcPts val="69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When a process holding resources is denied a  request for additional resources, that process  must release its held resources and if necessary,  request them again  together  with additional  resources.</a:t>
            </a:r>
            <a:endParaRPr b="0" i="0" sz="2800" u="none" cap="none" strike="noStrike">
              <a:solidFill>
                <a:srgbClr val="000000"/>
              </a:solidFill>
              <a:latin typeface="Calibri"/>
              <a:ea typeface="Calibri"/>
              <a:cs typeface="Calibri"/>
              <a:sym typeface="Calibri"/>
            </a:endParaRPr>
          </a:p>
          <a:p>
            <a:pPr indent="-342900" lvl="0" marL="355600" marR="0" rtl="0" algn="l">
              <a:lnSpc>
                <a:spcPct val="100000"/>
              </a:lnSpc>
              <a:spcBef>
                <a:spcPts val="755"/>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Problem:</a:t>
            </a:r>
            <a:endParaRPr b="0" i="0" sz="3200" u="none" cap="none" strike="noStrike">
              <a:solidFill>
                <a:srgbClr val="000000"/>
              </a:solidFill>
              <a:latin typeface="Calibri"/>
              <a:ea typeface="Calibri"/>
              <a:cs typeface="Calibri"/>
              <a:sym typeface="Calibri"/>
            </a:endParaRPr>
          </a:p>
          <a:p>
            <a:pPr indent="-287019" lvl="1" marL="756285" marR="5080" rtl="0" algn="just">
              <a:lnSpc>
                <a:spcPct val="100000"/>
              </a:lnSpc>
              <a:spcBef>
                <a:spcPts val="69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When process releases resources the process may  loose all its works to that point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2" name="Shape 1172"/>
        <p:cNvGrpSpPr/>
        <p:nvPr/>
      </p:nvGrpSpPr>
      <p:grpSpPr>
        <a:xfrm>
          <a:off x="0" y="0"/>
          <a:ext cx="0" cy="0"/>
          <a:chOff x="0" y="0"/>
          <a:chExt cx="0" cy="0"/>
        </a:xfrm>
      </p:grpSpPr>
      <p:sp>
        <p:nvSpPr>
          <p:cNvPr id="1173" name="Google Shape;1173;p98"/>
          <p:cNvSpPr txBox="1"/>
          <p:nvPr>
            <p:ph idx="11" type="ftr"/>
          </p:nvPr>
        </p:nvSpPr>
        <p:spPr>
          <a:xfrm>
            <a:off x="4286250" y="6465214"/>
            <a:ext cx="572135" cy="177800"/>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Compiled By Er. Nawaraj Bhandari</a:t>
            </a:r>
            <a:endParaRPr b="0" i="0" sz="1200" u="none" cap="none" strike="noStrike">
              <a:solidFill>
                <a:srgbClr val="888888"/>
              </a:solidFill>
              <a:latin typeface="Calibri"/>
              <a:ea typeface="Calibri"/>
              <a:cs typeface="Calibri"/>
              <a:sym typeface="Calibri"/>
            </a:endParaRPr>
          </a:p>
        </p:txBody>
      </p:sp>
      <p:sp>
        <p:nvSpPr>
          <p:cNvPr id="1174" name="Google Shape;1174;p98"/>
          <p:cNvSpPr txBox="1"/>
          <p:nvPr>
            <p:ph type="title"/>
          </p:nvPr>
        </p:nvSpPr>
        <p:spPr>
          <a:xfrm>
            <a:off x="2036445" y="461594"/>
            <a:ext cx="507301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Denying Circular Wait:</a:t>
            </a:r>
            <a:endParaRPr/>
          </a:p>
        </p:txBody>
      </p:sp>
      <p:sp>
        <p:nvSpPr>
          <p:cNvPr id="1175" name="Google Shape;1175;p98"/>
          <p:cNvSpPr txBox="1"/>
          <p:nvPr/>
        </p:nvSpPr>
        <p:spPr>
          <a:xfrm>
            <a:off x="535940" y="1507044"/>
            <a:ext cx="7800340" cy="4445635"/>
          </a:xfrm>
          <a:prstGeom prst="rect">
            <a:avLst/>
          </a:prstGeom>
          <a:noFill/>
          <a:ln>
            <a:noFill/>
          </a:ln>
        </p:spPr>
        <p:txBody>
          <a:bodyPr anchorCtr="0" anchor="t" bIns="0" lIns="0" spcFirstLastPara="1" rIns="0" wrap="square" tIns="113650">
            <a:spAutoFit/>
          </a:bodyPr>
          <a:lstStyle/>
          <a:p>
            <a:pPr indent="-342900" lvl="0" marL="355600" marR="0" rtl="0" algn="l">
              <a:lnSpc>
                <a:spcPct val="100000"/>
              </a:lnSpc>
              <a:spcBef>
                <a:spcPts val="0"/>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Policy</a:t>
            </a:r>
            <a:endParaRPr b="0" i="0" sz="3200" u="none" cap="none" strike="noStrike">
              <a:solidFill>
                <a:srgbClr val="000000"/>
              </a:solidFill>
              <a:latin typeface="Calibri"/>
              <a:ea typeface="Calibri"/>
              <a:cs typeface="Calibri"/>
              <a:sym typeface="Calibri"/>
            </a:endParaRPr>
          </a:p>
          <a:p>
            <a:pPr indent="-287019" lvl="1" marL="756285" marR="909319" rtl="0" algn="l">
              <a:lnSpc>
                <a:spcPct val="100000"/>
              </a:lnSpc>
              <a:spcBef>
                <a:spcPts val="69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All resources are uniquely numbered, and  processes must request resources in linear  ascending order.</a:t>
            </a:r>
            <a:endParaRPr b="0" i="0" sz="2800" u="none" cap="none" strike="noStrike">
              <a:solidFill>
                <a:srgbClr val="000000"/>
              </a:solidFill>
              <a:latin typeface="Calibri"/>
              <a:ea typeface="Calibri"/>
              <a:cs typeface="Calibri"/>
              <a:sym typeface="Calibri"/>
            </a:endParaRPr>
          </a:p>
          <a:p>
            <a:pPr indent="-287019" lvl="1" marL="756285" marR="356235" rtl="0" algn="l">
              <a:lnSpc>
                <a:spcPct val="100000"/>
              </a:lnSpc>
              <a:spcBef>
                <a:spcPts val="675"/>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The only ascending order prevents the circular  wait .</a:t>
            </a:r>
            <a:endParaRPr b="0" i="0" sz="2800" u="none" cap="none" strike="noStrike">
              <a:solidFill>
                <a:srgbClr val="000000"/>
              </a:solidFill>
              <a:latin typeface="Calibri"/>
              <a:ea typeface="Calibri"/>
              <a:cs typeface="Calibri"/>
              <a:sym typeface="Calibri"/>
            </a:endParaRPr>
          </a:p>
          <a:p>
            <a:pPr indent="-342900" lvl="0" marL="355600" marR="0" rtl="0" algn="l">
              <a:lnSpc>
                <a:spcPct val="100000"/>
              </a:lnSpc>
              <a:spcBef>
                <a:spcPts val="755"/>
              </a:spcBef>
              <a:spcAft>
                <a:spcPts val="0"/>
              </a:spcAft>
              <a:buClr>
                <a:srgbClr val="000000"/>
              </a:buClr>
              <a:buSzPts val="3200"/>
              <a:buFont typeface="Arial"/>
              <a:buChar char="•"/>
            </a:pPr>
            <a:r>
              <a:rPr b="0" i="0" lang="en-US" sz="3200" u="none" cap="none" strike="noStrike">
                <a:solidFill>
                  <a:srgbClr val="000000"/>
                </a:solidFill>
                <a:latin typeface="Calibri"/>
                <a:ea typeface="Calibri"/>
                <a:cs typeface="Calibri"/>
                <a:sym typeface="Calibri"/>
              </a:rPr>
              <a:t>Problem:</a:t>
            </a:r>
            <a:endParaRPr b="0" i="0" sz="3200" u="none" cap="none" strike="noStrike">
              <a:solidFill>
                <a:srgbClr val="000000"/>
              </a:solidFill>
              <a:latin typeface="Calibri"/>
              <a:ea typeface="Calibri"/>
              <a:cs typeface="Calibri"/>
              <a:sym typeface="Calibri"/>
            </a:endParaRPr>
          </a:p>
          <a:p>
            <a:pPr indent="-287019" lvl="1" marL="756285" marR="5080" rtl="0" algn="l">
              <a:lnSpc>
                <a:spcPct val="100000"/>
              </a:lnSpc>
              <a:spcBef>
                <a:spcPts val="685"/>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Difficult to maintain the resource order; dynamic  update in addition of new resources.</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2019-12-31T13:30:09Z</dcterms:created>
  <dc:creator>bishal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2018-04-18T00:00:00Z</vt:filetime>
  </property>
  <property fmtid="{D5CDD505-2E9C-101B-9397-08002B2CF9AE}" pid="3" name="Creator">
    <vt:lpwstr>Microsoft® Office PowerPoint® 2007</vt:lpwstr>
  </property>
  <property fmtid="{D5CDD505-2E9C-101B-9397-08002B2CF9AE}" pid="4" name="LastSaved">
    <vt:filetime>2019-12-31T00:00:00Z</vt:filetime>
  </property>
</Properties>
</file>